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8.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1.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2.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7"/>
    <p:sldMasterId id="2147483705" r:id="rId8"/>
    <p:sldMasterId id="2147483718" r:id="rId9"/>
    <p:sldMasterId id="2147483730" r:id="rId10"/>
    <p:sldMasterId id="2147483742" r:id="rId11"/>
    <p:sldMasterId id="2147483754" r:id="rId12"/>
    <p:sldMasterId id="2147483830" r:id="rId13"/>
    <p:sldMasterId id="2147483876" r:id="rId14"/>
    <p:sldMasterId id="2147483888" r:id="rId15"/>
    <p:sldMasterId id="2147483900" r:id="rId16"/>
    <p:sldMasterId id="2147483912" r:id="rId17"/>
    <p:sldMasterId id="2147483924" r:id="rId18"/>
  </p:sldMasterIdLst>
  <p:notesMasterIdLst>
    <p:notesMasterId r:id="rId46"/>
  </p:notesMasterIdLst>
  <p:sldIdLst>
    <p:sldId id="430" r:id="rId19"/>
    <p:sldId id="431" r:id="rId20"/>
    <p:sldId id="424" r:id="rId21"/>
    <p:sldId id="436" r:id="rId22"/>
    <p:sldId id="376" r:id="rId23"/>
    <p:sldId id="279" r:id="rId24"/>
    <p:sldId id="280" r:id="rId25"/>
    <p:sldId id="281" r:id="rId26"/>
    <p:sldId id="429" r:id="rId27"/>
    <p:sldId id="373" r:id="rId28"/>
    <p:sldId id="435" r:id="rId29"/>
    <p:sldId id="382" r:id="rId30"/>
    <p:sldId id="383" r:id="rId31"/>
    <p:sldId id="284" r:id="rId32"/>
    <p:sldId id="285" r:id="rId33"/>
    <p:sldId id="433" r:id="rId34"/>
    <p:sldId id="432" r:id="rId35"/>
    <p:sldId id="278" r:id="rId36"/>
    <p:sldId id="287" r:id="rId37"/>
    <p:sldId id="425" r:id="rId38"/>
    <p:sldId id="399" r:id="rId39"/>
    <p:sldId id="437" r:id="rId40"/>
    <p:sldId id="426" r:id="rId41"/>
    <p:sldId id="427" r:id="rId42"/>
    <p:sldId id="428" r:id="rId43"/>
    <p:sldId id="434" r:id="rId44"/>
    <p:sldId id="413" r:id="rId45"/>
  </p:sldIdLst>
  <p:sldSz cx="9144000" cy="6858000" type="screen4x3"/>
  <p:notesSz cx="6808788" cy="99409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hite, Pam - SC PH" initials="WP-SP" lastIdx="4" clrIdx="0"/>
  <p:cmAuthor id="1" name="User" initials="U"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0" autoAdjust="0"/>
    <p:restoredTop sz="82734" autoAdjust="0"/>
  </p:normalViewPr>
  <p:slideViewPr>
    <p:cSldViewPr>
      <p:cViewPr varScale="1">
        <p:scale>
          <a:sx n="75" d="100"/>
          <a:sy n="75" d="100"/>
        </p:scale>
        <p:origin x="-84" y="-1842"/>
      </p:cViewPr>
      <p:guideLst>
        <p:guide orient="horz" pos="2160"/>
        <p:guide pos="2880"/>
      </p:guideLst>
    </p:cSldViewPr>
  </p:slideViewPr>
  <p:notesTextViewPr>
    <p:cViewPr>
      <p:scale>
        <a:sx n="1" d="1"/>
        <a:sy n="1" d="1"/>
      </p:scale>
      <p:origin x="0" y="0"/>
    </p:cViewPr>
  </p:notesTextViewPr>
  <p:sorterViewPr>
    <p:cViewPr>
      <p:scale>
        <a:sx n="100" d="100"/>
        <a:sy n="100" d="100"/>
      </p:scale>
      <p:origin x="0" y="140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7.xml"/><Relationship Id="rId18" Type="http://schemas.openxmlformats.org/officeDocument/2006/relationships/slideMaster" Target="slideMasters/slideMaster12.xml"/><Relationship Id="rId26" Type="http://schemas.openxmlformats.org/officeDocument/2006/relationships/slide" Target="slides/slide8.xml"/><Relationship Id="rId39"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slide" Target="slides/slide24.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Master" Target="slideMasters/slideMaster6.xml"/><Relationship Id="rId17" Type="http://schemas.openxmlformats.org/officeDocument/2006/relationships/slideMaster" Target="slideMasters/slideMaster11.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slide" Target="slides/slide20.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Master" Target="slideMasters/slideMaster10.xml"/><Relationship Id="rId20" Type="http://schemas.openxmlformats.org/officeDocument/2006/relationships/slide" Target="slides/slide2.xml"/><Relationship Id="rId29" Type="http://schemas.openxmlformats.org/officeDocument/2006/relationships/slide" Target="slides/slide11.xml"/><Relationship Id="rId41"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5.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slide" Target="slides/slide19.xml"/><Relationship Id="rId40" Type="http://schemas.openxmlformats.org/officeDocument/2006/relationships/slide" Target="slides/slide22.xml"/><Relationship Id="rId45" Type="http://schemas.openxmlformats.org/officeDocument/2006/relationships/slide" Target="slides/slide27.xml"/><Relationship Id="rId5" Type="http://schemas.openxmlformats.org/officeDocument/2006/relationships/customXml" Target="../customXml/item5.xml"/><Relationship Id="rId15" Type="http://schemas.openxmlformats.org/officeDocument/2006/relationships/slideMaster" Target="slideMasters/slideMaster9.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49" Type="http://schemas.openxmlformats.org/officeDocument/2006/relationships/viewProps" Target="viewProps.xml"/><Relationship Id="rId10" Type="http://schemas.openxmlformats.org/officeDocument/2006/relationships/slideMaster" Target="slideMasters/slideMaster4.xml"/><Relationship Id="rId19" Type="http://schemas.openxmlformats.org/officeDocument/2006/relationships/slide" Target="slides/slide1.xml"/><Relationship Id="rId31" Type="http://schemas.openxmlformats.org/officeDocument/2006/relationships/slide" Target="slides/slide13.xml"/><Relationship Id="rId44"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Master" Target="slideMasters/slideMaster3.xml"/><Relationship Id="rId14" Type="http://schemas.openxmlformats.org/officeDocument/2006/relationships/slideMaster" Target="slideMasters/slideMaster8.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slide" Target="slides/slide25.xml"/><Relationship Id="rId48" Type="http://schemas.openxmlformats.org/officeDocument/2006/relationships/presProps" Target="presProps.xml"/><Relationship Id="rId8" Type="http://schemas.openxmlformats.org/officeDocument/2006/relationships/slideMaster" Target="slideMasters/slideMaster2.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D7FEF-CB02-41F9-BD4F-DACEEC3457A0}" type="doc">
      <dgm:prSet loTypeId="urn:microsoft.com/office/officeart/2005/8/layout/venn1" loCatId="relationship" qsTypeId="urn:microsoft.com/office/officeart/2005/8/quickstyle/simple1" qsCatId="simple" csTypeId="urn:microsoft.com/office/officeart/2005/8/colors/accent1_2" csCatId="accent1" phldr="1"/>
      <dgm:spPr/>
    </dgm:pt>
    <dgm:pt modelId="{AD01D724-27F6-42D8-B5D1-3A4D51CBB679}">
      <dgm:prSet phldrT="[Text]"/>
      <dgm:spPr/>
      <dgm:t>
        <a:bodyPr/>
        <a:lstStyle/>
        <a:p>
          <a:r>
            <a:rPr lang="en-GB" smtClean="0"/>
            <a:t>Data Protection </a:t>
          </a:r>
          <a:r>
            <a:rPr lang="en-GB" dirty="0" smtClean="0"/>
            <a:t>Act</a:t>
          </a:r>
          <a:endParaRPr lang="en-GB" dirty="0"/>
        </a:p>
      </dgm:t>
    </dgm:pt>
    <dgm:pt modelId="{D7011215-CAFF-454C-B0B6-2E95E91F4124}" type="parTrans" cxnId="{F03D0335-C2AD-4553-AC89-F6B61AE339E8}">
      <dgm:prSet/>
      <dgm:spPr/>
      <dgm:t>
        <a:bodyPr/>
        <a:lstStyle/>
        <a:p>
          <a:endParaRPr lang="en-GB"/>
        </a:p>
      </dgm:t>
    </dgm:pt>
    <dgm:pt modelId="{CF3AE502-258D-4A80-8FFC-2C8993E3A61F}" type="sibTrans" cxnId="{F03D0335-C2AD-4553-AC89-F6B61AE339E8}">
      <dgm:prSet/>
      <dgm:spPr/>
      <dgm:t>
        <a:bodyPr/>
        <a:lstStyle/>
        <a:p>
          <a:endParaRPr lang="en-GB"/>
        </a:p>
      </dgm:t>
    </dgm:pt>
    <dgm:pt modelId="{D1CA7AE6-3995-4B95-9998-6BC0D15C5FD9}">
      <dgm:prSet phldrT="[Text]"/>
      <dgm:spPr/>
      <dgm:t>
        <a:bodyPr/>
        <a:lstStyle/>
        <a:p>
          <a:r>
            <a:rPr lang="en-GB" dirty="0" smtClean="0"/>
            <a:t>Common Law Duty of Confidentiality</a:t>
          </a:r>
          <a:endParaRPr lang="en-GB" dirty="0"/>
        </a:p>
      </dgm:t>
    </dgm:pt>
    <dgm:pt modelId="{4528342B-2A15-4D7F-99E8-4513BD624CC4}" type="parTrans" cxnId="{D93D6ABE-0A19-4BFC-91A2-37ACC53E9374}">
      <dgm:prSet/>
      <dgm:spPr/>
      <dgm:t>
        <a:bodyPr/>
        <a:lstStyle/>
        <a:p>
          <a:endParaRPr lang="en-GB"/>
        </a:p>
      </dgm:t>
    </dgm:pt>
    <dgm:pt modelId="{CD617858-91F5-463F-B533-9019F036E0AE}" type="sibTrans" cxnId="{D93D6ABE-0A19-4BFC-91A2-37ACC53E9374}">
      <dgm:prSet/>
      <dgm:spPr/>
      <dgm:t>
        <a:bodyPr/>
        <a:lstStyle/>
        <a:p>
          <a:endParaRPr lang="en-GB"/>
        </a:p>
      </dgm:t>
    </dgm:pt>
    <dgm:pt modelId="{90B34550-41B8-486F-B62A-8371BB40A6DE}">
      <dgm:prSet phldrT="[Text]"/>
      <dgm:spPr/>
      <dgm:t>
        <a:bodyPr/>
        <a:lstStyle/>
        <a:p>
          <a:r>
            <a:rPr lang="en-GB" dirty="0" smtClean="0"/>
            <a:t>Legislation and Policy</a:t>
          </a:r>
          <a:endParaRPr lang="en-GB" dirty="0"/>
        </a:p>
      </dgm:t>
    </dgm:pt>
    <dgm:pt modelId="{BD13FEE5-08A7-4DCE-8996-8B4D679E2D44}" type="parTrans" cxnId="{0D994B5C-BB74-4E24-B236-DC56EA153202}">
      <dgm:prSet/>
      <dgm:spPr/>
      <dgm:t>
        <a:bodyPr/>
        <a:lstStyle/>
        <a:p>
          <a:endParaRPr lang="en-GB"/>
        </a:p>
      </dgm:t>
    </dgm:pt>
    <dgm:pt modelId="{3A4B5967-7123-458F-9C1A-FBFBC1C4DA7D}" type="sibTrans" cxnId="{0D994B5C-BB74-4E24-B236-DC56EA153202}">
      <dgm:prSet/>
      <dgm:spPr/>
      <dgm:t>
        <a:bodyPr/>
        <a:lstStyle/>
        <a:p>
          <a:endParaRPr lang="en-GB"/>
        </a:p>
      </dgm:t>
    </dgm:pt>
    <dgm:pt modelId="{5DF31EBC-2F4B-4D3B-9D77-DB975621F81F}" type="pres">
      <dgm:prSet presAssocID="{802D7FEF-CB02-41F9-BD4F-DACEEC3457A0}" presName="compositeShape" presStyleCnt="0">
        <dgm:presLayoutVars>
          <dgm:chMax val="7"/>
          <dgm:dir/>
          <dgm:resizeHandles val="exact"/>
        </dgm:presLayoutVars>
      </dgm:prSet>
      <dgm:spPr/>
    </dgm:pt>
    <dgm:pt modelId="{94ADEC16-4E78-4796-986A-D4FEEC4E1020}" type="pres">
      <dgm:prSet presAssocID="{AD01D724-27F6-42D8-B5D1-3A4D51CBB679}" presName="circ1" presStyleLbl="vennNode1" presStyleIdx="0" presStyleCnt="3"/>
      <dgm:spPr/>
      <dgm:t>
        <a:bodyPr/>
        <a:lstStyle/>
        <a:p>
          <a:endParaRPr lang="en-GB"/>
        </a:p>
      </dgm:t>
    </dgm:pt>
    <dgm:pt modelId="{F5243F51-2C59-47A7-B72B-AC5BB0990550}" type="pres">
      <dgm:prSet presAssocID="{AD01D724-27F6-42D8-B5D1-3A4D51CBB679}" presName="circ1Tx" presStyleLbl="revTx" presStyleIdx="0" presStyleCnt="0">
        <dgm:presLayoutVars>
          <dgm:chMax val="0"/>
          <dgm:chPref val="0"/>
          <dgm:bulletEnabled val="1"/>
        </dgm:presLayoutVars>
      </dgm:prSet>
      <dgm:spPr/>
      <dgm:t>
        <a:bodyPr/>
        <a:lstStyle/>
        <a:p>
          <a:endParaRPr lang="en-GB"/>
        </a:p>
      </dgm:t>
    </dgm:pt>
    <dgm:pt modelId="{698D6413-9D3D-4D00-9040-3AEC7EBC33D3}" type="pres">
      <dgm:prSet presAssocID="{D1CA7AE6-3995-4B95-9998-6BC0D15C5FD9}" presName="circ2" presStyleLbl="vennNode1" presStyleIdx="1" presStyleCnt="3"/>
      <dgm:spPr/>
      <dgm:t>
        <a:bodyPr/>
        <a:lstStyle/>
        <a:p>
          <a:endParaRPr lang="en-GB"/>
        </a:p>
      </dgm:t>
    </dgm:pt>
    <dgm:pt modelId="{340F1509-7E1A-4F06-8329-4DA98C8ED23B}" type="pres">
      <dgm:prSet presAssocID="{D1CA7AE6-3995-4B95-9998-6BC0D15C5FD9}" presName="circ2Tx" presStyleLbl="revTx" presStyleIdx="0" presStyleCnt="0">
        <dgm:presLayoutVars>
          <dgm:chMax val="0"/>
          <dgm:chPref val="0"/>
          <dgm:bulletEnabled val="1"/>
        </dgm:presLayoutVars>
      </dgm:prSet>
      <dgm:spPr/>
      <dgm:t>
        <a:bodyPr/>
        <a:lstStyle/>
        <a:p>
          <a:endParaRPr lang="en-GB"/>
        </a:p>
      </dgm:t>
    </dgm:pt>
    <dgm:pt modelId="{5DD43C10-8B1E-4428-8973-6E50D9C04BAF}" type="pres">
      <dgm:prSet presAssocID="{90B34550-41B8-486F-B62A-8371BB40A6DE}" presName="circ3" presStyleLbl="vennNode1" presStyleIdx="2" presStyleCnt="3"/>
      <dgm:spPr/>
      <dgm:t>
        <a:bodyPr/>
        <a:lstStyle/>
        <a:p>
          <a:endParaRPr lang="en-GB"/>
        </a:p>
      </dgm:t>
    </dgm:pt>
    <dgm:pt modelId="{65FA4B89-B08D-4C65-AFEF-B908716985A7}" type="pres">
      <dgm:prSet presAssocID="{90B34550-41B8-486F-B62A-8371BB40A6DE}" presName="circ3Tx" presStyleLbl="revTx" presStyleIdx="0" presStyleCnt="0">
        <dgm:presLayoutVars>
          <dgm:chMax val="0"/>
          <dgm:chPref val="0"/>
          <dgm:bulletEnabled val="1"/>
        </dgm:presLayoutVars>
      </dgm:prSet>
      <dgm:spPr/>
      <dgm:t>
        <a:bodyPr/>
        <a:lstStyle/>
        <a:p>
          <a:endParaRPr lang="en-GB"/>
        </a:p>
      </dgm:t>
    </dgm:pt>
  </dgm:ptLst>
  <dgm:cxnLst>
    <dgm:cxn modelId="{0D994B5C-BB74-4E24-B236-DC56EA153202}" srcId="{802D7FEF-CB02-41F9-BD4F-DACEEC3457A0}" destId="{90B34550-41B8-486F-B62A-8371BB40A6DE}" srcOrd="2" destOrd="0" parTransId="{BD13FEE5-08A7-4DCE-8996-8B4D679E2D44}" sibTransId="{3A4B5967-7123-458F-9C1A-FBFBC1C4DA7D}"/>
    <dgm:cxn modelId="{6D4F84C3-490F-4641-ADAE-8EFD6C1946D9}" type="presOf" srcId="{90B34550-41B8-486F-B62A-8371BB40A6DE}" destId="{5DD43C10-8B1E-4428-8973-6E50D9C04BAF}" srcOrd="0" destOrd="0" presId="urn:microsoft.com/office/officeart/2005/8/layout/venn1"/>
    <dgm:cxn modelId="{F03D0335-C2AD-4553-AC89-F6B61AE339E8}" srcId="{802D7FEF-CB02-41F9-BD4F-DACEEC3457A0}" destId="{AD01D724-27F6-42D8-B5D1-3A4D51CBB679}" srcOrd="0" destOrd="0" parTransId="{D7011215-CAFF-454C-B0B6-2E95E91F4124}" sibTransId="{CF3AE502-258D-4A80-8FFC-2C8993E3A61F}"/>
    <dgm:cxn modelId="{4221A2B9-4797-409D-8A21-B0FBE9C2A53C}" type="presOf" srcId="{802D7FEF-CB02-41F9-BD4F-DACEEC3457A0}" destId="{5DF31EBC-2F4B-4D3B-9D77-DB975621F81F}" srcOrd="0" destOrd="0" presId="urn:microsoft.com/office/officeart/2005/8/layout/venn1"/>
    <dgm:cxn modelId="{038F2A09-A0AE-482B-BD43-C0203D68D3F9}" type="presOf" srcId="{D1CA7AE6-3995-4B95-9998-6BC0D15C5FD9}" destId="{340F1509-7E1A-4F06-8329-4DA98C8ED23B}" srcOrd="1" destOrd="0" presId="urn:microsoft.com/office/officeart/2005/8/layout/venn1"/>
    <dgm:cxn modelId="{D93D6ABE-0A19-4BFC-91A2-37ACC53E9374}" srcId="{802D7FEF-CB02-41F9-BD4F-DACEEC3457A0}" destId="{D1CA7AE6-3995-4B95-9998-6BC0D15C5FD9}" srcOrd="1" destOrd="0" parTransId="{4528342B-2A15-4D7F-99E8-4513BD624CC4}" sibTransId="{CD617858-91F5-463F-B533-9019F036E0AE}"/>
    <dgm:cxn modelId="{015FE150-BFA9-46A1-AE7A-9415EB5A89C4}" type="presOf" srcId="{AD01D724-27F6-42D8-B5D1-3A4D51CBB679}" destId="{F5243F51-2C59-47A7-B72B-AC5BB0990550}" srcOrd="1" destOrd="0" presId="urn:microsoft.com/office/officeart/2005/8/layout/venn1"/>
    <dgm:cxn modelId="{1EF1AFDB-375D-4667-B886-CA93C0164CD2}" type="presOf" srcId="{AD01D724-27F6-42D8-B5D1-3A4D51CBB679}" destId="{94ADEC16-4E78-4796-986A-D4FEEC4E1020}" srcOrd="0" destOrd="0" presId="urn:microsoft.com/office/officeart/2005/8/layout/venn1"/>
    <dgm:cxn modelId="{5CA8265A-7810-4935-BB5B-75A8ED2273A1}" type="presOf" srcId="{90B34550-41B8-486F-B62A-8371BB40A6DE}" destId="{65FA4B89-B08D-4C65-AFEF-B908716985A7}" srcOrd="1" destOrd="0" presId="urn:microsoft.com/office/officeart/2005/8/layout/venn1"/>
    <dgm:cxn modelId="{5DF9D0CC-8AA5-4351-9C5C-5151F65E5946}" type="presOf" srcId="{D1CA7AE6-3995-4B95-9998-6BC0D15C5FD9}" destId="{698D6413-9D3D-4D00-9040-3AEC7EBC33D3}" srcOrd="0" destOrd="0" presId="urn:microsoft.com/office/officeart/2005/8/layout/venn1"/>
    <dgm:cxn modelId="{4BA05AE0-BDBD-47F4-AC58-3E45B6D1907E}" type="presParOf" srcId="{5DF31EBC-2F4B-4D3B-9D77-DB975621F81F}" destId="{94ADEC16-4E78-4796-986A-D4FEEC4E1020}" srcOrd="0" destOrd="0" presId="urn:microsoft.com/office/officeart/2005/8/layout/venn1"/>
    <dgm:cxn modelId="{29CA97F5-005D-4D70-B8A6-5FF5C73979D4}" type="presParOf" srcId="{5DF31EBC-2F4B-4D3B-9D77-DB975621F81F}" destId="{F5243F51-2C59-47A7-B72B-AC5BB0990550}" srcOrd="1" destOrd="0" presId="urn:microsoft.com/office/officeart/2005/8/layout/venn1"/>
    <dgm:cxn modelId="{7C0D88F7-D41B-4E14-B1BB-37AD2B60E55C}" type="presParOf" srcId="{5DF31EBC-2F4B-4D3B-9D77-DB975621F81F}" destId="{698D6413-9D3D-4D00-9040-3AEC7EBC33D3}" srcOrd="2" destOrd="0" presId="urn:microsoft.com/office/officeart/2005/8/layout/venn1"/>
    <dgm:cxn modelId="{BF88C4AC-796D-468A-B5C9-2C0B030486BB}" type="presParOf" srcId="{5DF31EBC-2F4B-4D3B-9D77-DB975621F81F}" destId="{340F1509-7E1A-4F06-8329-4DA98C8ED23B}" srcOrd="3" destOrd="0" presId="urn:microsoft.com/office/officeart/2005/8/layout/venn1"/>
    <dgm:cxn modelId="{454D2AFF-74DD-4B16-AAAA-F8D99D1AD18A}" type="presParOf" srcId="{5DF31EBC-2F4B-4D3B-9D77-DB975621F81F}" destId="{5DD43C10-8B1E-4428-8973-6E50D9C04BAF}" srcOrd="4" destOrd="0" presId="urn:microsoft.com/office/officeart/2005/8/layout/venn1"/>
    <dgm:cxn modelId="{B59EF729-65C7-4C16-BA5B-60A4B9E52F2A}" type="presParOf" srcId="{5DF31EBC-2F4B-4D3B-9D77-DB975621F81F}" destId="{65FA4B89-B08D-4C65-AFEF-B908716985A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DEC16-4E78-4796-986A-D4FEEC4E1020}">
      <dsp:nvSpPr>
        <dsp:cNvPr id="0" name=""/>
        <dsp:cNvSpPr/>
      </dsp:nvSpPr>
      <dsp:spPr>
        <a:xfrm>
          <a:off x="2757011" y="56574"/>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smtClean="0"/>
            <a:t>Data Protection </a:t>
          </a:r>
          <a:r>
            <a:rPr lang="en-GB" sz="2000" kern="1200" dirty="0" smtClean="0"/>
            <a:t>Act</a:t>
          </a:r>
          <a:endParaRPr lang="en-GB" sz="2000" kern="1200" dirty="0"/>
        </a:p>
      </dsp:txBody>
      <dsp:txXfrm>
        <a:off x="3119088" y="531800"/>
        <a:ext cx="1991423" cy="1222010"/>
      </dsp:txXfrm>
    </dsp:sp>
    <dsp:sp modelId="{698D6413-9D3D-4D00-9040-3AEC7EBC33D3}">
      <dsp:nvSpPr>
        <dsp:cNvPr id="0" name=""/>
        <dsp:cNvSpPr/>
      </dsp:nvSpPr>
      <dsp:spPr>
        <a:xfrm>
          <a:off x="3736882" y="1753810"/>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Common Law Duty of Confidentiality</a:t>
          </a:r>
          <a:endParaRPr lang="en-GB" sz="2000" kern="1200" dirty="0"/>
        </a:p>
      </dsp:txBody>
      <dsp:txXfrm>
        <a:off x="4567396" y="2455334"/>
        <a:ext cx="1629346" cy="1493567"/>
      </dsp:txXfrm>
    </dsp:sp>
    <dsp:sp modelId="{5DD43C10-8B1E-4428-8973-6E50D9C04BAF}">
      <dsp:nvSpPr>
        <dsp:cNvPr id="0" name=""/>
        <dsp:cNvSpPr/>
      </dsp:nvSpPr>
      <dsp:spPr>
        <a:xfrm>
          <a:off x="1777140" y="1753810"/>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Legislation and Policy</a:t>
          </a:r>
          <a:endParaRPr lang="en-GB" sz="2000" kern="1200" dirty="0"/>
        </a:p>
      </dsp:txBody>
      <dsp:txXfrm>
        <a:off x="2032857" y="2455334"/>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7A88943A-CD16-41D3-B67A-F9F9BEBDF061}" type="datetimeFigureOut">
              <a:rPr lang="en-GB" smtClean="0"/>
              <a:t>30/08/2016</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96128B10-02CA-42D9-A37D-DD438E499CC9}" type="slidenum">
              <a:rPr lang="en-GB" smtClean="0"/>
              <a:t>‹#›</a:t>
            </a:fld>
            <a:endParaRPr lang="en-GB" dirty="0"/>
          </a:p>
        </p:txBody>
      </p:sp>
    </p:spTree>
    <p:extLst>
      <p:ext uri="{BB962C8B-B14F-4D97-AF65-F5344CB8AC3E}">
        <p14:creationId xmlns:p14="http://schemas.microsoft.com/office/powerpoint/2010/main" val="2760942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360AF9-2264-413D-84B0-6D2B83A7A04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730189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360AF9-2264-413D-84B0-6D2B83A7A045}" type="slidenum">
              <a:rPr lang="en-GB" smtClean="0">
                <a:solidFill>
                  <a:prstClr val="black"/>
                </a:solidFill>
              </a:rPr>
              <a:pPr/>
              <a:t>14</a:t>
            </a:fld>
            <a:endParaRPr lang="en-GB" dirty="0">
              <a:solidFill>
                <a:prstClr val="black"/>
              </a:solidFill>
            </a:endParaRPr>
          </a:p>
        </p:txBody>
      </p:sp>
    </p:spTree>
    <p:extLst>
      <p:ext uri="{BB962C8B-B14F-4D97-AF65-F5344CB8AC3E}">
        <p14:creationId xmlns:p14="http://schemas.microsoft.com/office/powerpoint/2010/main" val="2260882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128B10-02CA-42D9-A37D-DD438E499CC9}" type="slidenum">
              <a:rPr lang="en-GB" smtClean="0"/>
              <a:t>15</a:t>
            </a:fld>
            <a:endParaRPr lang="en-GB" dirty="0"/>
          </a:p>
        </p:txBody>
      </p:sp>
    </p:spTree>
    <p:extLst>
      <p:ext uri="{BB962C8B-B14F-4D97-AF65-F5344CB8AC3E}">
        <p14:creationId xmlns:p14="http://schemas.microsoft.com/office/powerpoint/2010/main" val="119929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Won’t be covering</a:t>
            </a:r>
            <a:r>
              <a:rPr lang="en-GB" baseline="0" dirty="0" smtClean="0"/>
              <a:t> work on capitated budgets today, as part of ongoing programme of work. </a:t>
            </a:r>
          </a:p>
          <a:p>
            <a:endParaRPr lang="en-GB" baseline="0" dirty="0" smtClean="0"/>
          </a:p>
          <a:p>
            <a:r>
              <a:rPr lang="en-GB" baseline="0" dirty="0" smtClean="0"/>
              <a:t>Will be covering items 2 and 3 as well as wider Public Health Intelligence. </a:t>
            </a:r>
            <a:endParaRPr lang="en-GB" dirty="0"/>
          </a:p>
        </p:txBody>
      </p:sp>
      <p:sp>
        <p:nvSpPr>
          <p:cNvPr id="4" name="Slide Number Placeholder 3"/>
          <p:cNvSpPr>
            <a:spLocks noGrp="1"/>
          </p:cNvSpPr>
          <p:nvPr>
            <p:ph type="sldNum" sz="quarter" idx="10"/>
          </p:nvPr>
        </p:nvSpPr>
        <p:spPr/>
        <p:txBody>
          <a:bodyPr/>
          <a:lstStyle/>
          <a:p>
            <a:fld id="{96128B10-02CA-42D9-A37D-DD438E499CC9}" type="slidenum">
              <a:rPr lang="en-GB" smtClean="0"/>
              <a:t>18</a:t>
            </a:fld>
            <a:endParaRPr lang="en-GB" dirty="0"/>
          </a:p>
        </p:txBody>
      </p:sp>
    </p:spTree>
    <p:extLst>
      <p:ext uri="{BB962C8B-B14F-4D97-AF65-F5344CB8AC3E}">
        <p14:creationId xmlns:p14="http://schemas.microsoft.com/office/powerpoint/2010/main" val="2944193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a:lstStyle/>
          <a:p>
            <a:endParaRPr lang="en-GB" dirty="0" smtClean="0">
              <a:latin typeface="Georgia" pitchFamily="18" charset="0"/>
            </a:endParaRPr>
          </a:p>
        </p:txBody>
      </p:sp>
    </p:spTree>
    <p:extLst>
      <p:ext uri="{BB962C8B-B14F-4D97-AF65-F5344CB8AC3E}">
        <p14:creationId xmlns:p14="http://schemas.microsoft.com/office/powerpoint/2010/main" val="3342838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128B10-02CA-42D9-A37D-DD438E499CC9}" type="slidenum">
              <a:rPr lang="en-GB" smtClean="0"/>
              <a:t>21</a:t>
            </a:fld>
            <a:endParaRPr lang="en-GB" dirty="0"/>
          </a:p>
        </p:txBody>
      </p:sp>
    </p:spTree>
    <p:extLst>
      <p:ext uri="{BB962C8B-B14F-4D97-AF65-F5344CB8AC3E}">
        <p14:creationId xmlns:p14="http://schemas.microsoft.com/office/powerpoint/2010/main" val="1572174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22</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26</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27</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4</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128B10-02CA-42D9-A37D-DD438E499CC9}" type="slidenum">
              <a:rPr lang="en-GB" smtClean="0"/>
              <a:t>5</a:t>
            </a:fld>
            <a:endParaRPr lang="en-GB" dirty="0"/>
          </a:p>
        </p:txBody>
      </p:sp>
    </p:spTree>
    <p:extLst>
      <p:ext uri="{BB962C8B-B14F-4D97-AF65-F5344CB8AC3E}">
        <p14:creationId xmlns:p14="http://schemas.microsoft.com/office/powerpoint/2010/main" val="2647670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p>
            <a:pPr>
              <a:buFont typeface="Calibri" pitchFamily="34" charset="0"/>
              <a:buNone/>
            </a:pPr>
            <a:fld id="{616EB4CE-72CE-4310-B4AE-C17785DAD34E}" type="slidenum">
              <a:rPr lang="en-GB" smtClean="0">
                <a:solidFill>
                  <a:prstClr val="black"/>
                </a:solidFill>
              </a:rPr>
              <a:pPr>
                <a:buFont typeface="Calibri" pitchFamily="34" charset="0"/>
                <a:buNone/>
              </a:pPr>
              <a:t>6</a:t>
            </a:fld>
            <a:endParaRPr lang="en-GB" dirty="0" smtClean="0">
              <a:solidFill>
                <a:prstClr val="black"/>
              </a:solidFill>
            </a:endParaRPr>
          </a:p>
        </p:txBody>
      </p:sp>
      <p:sp>
        <p:nvSpPr>
          <p:cNvPr id="16387" name="Rectangle 1"/>
          <p:cNvSpPr>
            <a:spLocks noGrp="1" noRot="1" noChangeAspect="1" noChangeArrowheads="1" noTextEdit="1"/>
          </p:cNvSpPr>
          <p:nvPr>
            <p:ph type="sldImg"/>
          </p:nvPr>
        </p:nvSpPr>
        <p:spPr>
          <a:xfrm>
            <a:off x="920750" y="746125"/>
            <a:ext cx="4967288" cy="3727450"/>
          </a:xfrm>
          <a:solidFill>
            <a:srgbClr val="FFFFFF"/>
          </a:solidFill>
          <a:ln/>
        </p:spPr>
      </p:sp>
      <p:sp>
        <p:nvSpPr>
          <p:cNvPr id="16388" name="Rectangle 2"/>
          <p:cNvSpPr>
            <a:spLocks noGrp="1" noChangeArrowheads="1"/>
          </p:cNvSpPr>
          <p:nvPr>
            <p:ph type="body" idx="1"/>
          </p:nvPr>
        </p:nvSpPr>
        <p:spPr>
          <a:xfrm>
            <a:off x="680879" y="4721940"/>
            <a:ext cx="5447030" cy="4376768"/>
          </a:xfrm>
          <a:noFill/>
          <a:ln/>
        </p:spPr>
        <p:txBody>
          <a:bodyPr wrap="none" anchor="ctr"/>
          <a:lstStyle/>
          <a:p>
            <a:endParaRPr lang="en-US" dirty="0" smtClean="0">
              <a:latin typeface="Times New Roman" pitchFamily="18" charset="0"/>
              <a:ea typeface="ＭＳ Ｐゴシック"/>
              <a:cs typeface="ＭＳ Ｐゴシック"/>
            </a:endParaRPr>
          </a:p>
        </p:txBody>
      </p:sp>
    </p:spTree>
    <p:extLst>
      <p:ext uri="{BB962C8B-B14F-4D97-AF65-F5344CB8AC3E}">
        <p14:creationId xmlns:p14="http://schemas.microsoft.com/office/powerpoint/2010/main" val="385396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p>
            <a:pPr>
              <a:buFont typeface="Calibri" pitchFamily="34" charset="0"/>
              <a:buNone/>
            </a:pPr>
            <a:fld id="{616EB4CE-72CE-4310-B4AE-C17785DAD34E}" type="slidenum">
              <a:rPr lang="en-GB" smtClean="0">
                <a:solidFill>
                  <a:prstClr val="white"/>
                </a:solidFill>
              </a:rPr>
              <a:pPr>
                <a:buFont typeface="Calibri" pitchFamily="34" charset="0"/>
                <a:buNone/>
              </a:pPr>
              <a:t>7</a:t>
            </a:fld>
            <a:endParaRPr lang="en-GB" dirty="0" smtClean="0">
              <a:solidFill>
                <a:prstClr val="white"/>
              </a:solidFill>
            </a:endParaRPr>
          </a:p>
        </p:txBody>
      </p:sp>
      <p:sp>
        <p:nvSpPr>
          <p:cNvPr id="16387" name="Rectangle 1"/>
          <p:cNvSpPr>
            <a:spLocks noGrp="1" noRot="1" noChangeAspect="1" noChangeArrowheads="1" noTextEdit="1"/>
          </p:cNvSpPr>
          <p:nvPr>
            <p:ph type="sldImg"/>
          </p:nvPr>
        </p:nvSpPr>
        <p:spPr>
          <a:xfrm>
            <a:off x="920750" y="746125"/>
            <a:ext cx="4967288" cy="3727450"/>
          </a:xfrm>
          <a:solidFill>
            <a:srgbClr val="FFFFFF"/>
          </a:solidFill>
          <a:ln/>
        </p:spPr>
      </p:sp>
      <p:sp>
        <p:nvSpPr>
          <p:cNvPr id="16388" name="Rectangle 2"/>
          <p:cNvSpPr>
            <a:spLocks noGrp="1" noChangeArrowheads="1"/>
          </p:cNvSpPr>
          <p:nvPr>
            <p:ph type="body" idx="1"/>
          </p:nvPr>
        </p:nvSpPr>
        <p:spPr>
          <a:xfrm>
            <a:off x="680879" y="4721940"/>
            <a:ext cx="5447030" cy="4376768"/>
          </a:xfrm>
          <a:noFill/>
          <a:ln/>
        </p:spPr>
        <p:txBody>
          <a:bodyPr wrap="none" anchor="ctr"/>
          <a:lstStyle/>
          <a:p>
            <a:endParaRPr lang="en-US" dirty="0" smtClean="0">
              <a:latin typeface="Times New Roman" pitchFamily="18" charset="0"/>
              <a:ea typeface="ＭＳ Ｐゴシック"/>
              <a:cs typeface="ＭＳ Ｐゴシック"/>
            </a:endParaRPr>
          </a:p>
        </p:txBody>
      </p:sp>
    </p:spTree>
    <p:extLst>
      <p:ext uri="{BB962C8B-B14F-4D97-AF65-F5344CB8AC3E}">
        <p14:creationId xmlns:p14="http://schemas.microsoft.com/office/powerpoint/2010/main" val="4281904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p>
            <a:pPr>
              <a:buFont typeface="Calibri" pitchFamily="34" charset="0"/>
              <a:buNone/>
            </a:pPr>
            <a:fld id="{616EB4CE-72CE-4310-B4AE-C17785DAD34E}" type="slidenum">
              <a:rPr lang="en-GB" smtClean="0">
                <a:solidFill>
                  <a:prstClr val="white"/>
                </a:solidFill>
              </a:rPr>
              <a:pPr>
                <a:buFont typeface="Calibri" pitchFamily="34" charset="0"/>
                <a:buNone/>
              </a:pPr>
              <a:t>8</a:t>
            </a:fld>
            <a:endParaRPr lang="en-GB" dirty="0" smtClean="0">
              <a:solidFill>
                <a:prstClr val="white"/>
              </a:solidFill>
            </a:endParaRPr>
          </a:p>
        </p:txBody>
      </p:sp>
      <p:sp>
        <p:nvSpPr>
          <p:cNvPr id="16387" name="Rectangle 1"/>
          <p:cNvSpPr>
            <a:spLocks noGrp="1" noRot="1" noChangeAspect="1" noChangeArrowheads="1" noTextEdit="1"/>
          </p:cNvSpPr>
          <p:nvPr>
            <p:ph type="sldImg"/>
          </p:nvPr>
        </p:nvSpPr>
        <p:spPr>
          <a:xfrm>
            <a:off x="920750" y="746125"/>
            <a:ext cx="4967288" cy="3727450"/>
          </a:xfrm>
          <a:solidFill>
            <a:srgbClr val="FFFFFF"/>
          </a:solidFill>
          <a:ln/>
        </p:spPr>
      </p:sp>
      <p:sp>
        <p:nvSpPr>
          <p:cNvPr id="16388" name="Rectangle 2"/>
          <p:cNvSpPr>
            <a:spLocks noGrp="1" noChangeArrowheads="1"/>
          </p:cNvSpPr>
          <p:nvPr>
            <p:ph type="body" idx="1"/>
          </p:nvPr>
        </p:nvSpPr>
        <p:spPr>
          <a:xfrm>
            <a:off x="680879" y="4721940"/>
            <a:ext cx="5447030" cy="4376768"/>
          </a:xfrm>
          <a:noFill/>
          <a:ln/>
        </p:spPr>
        <p:txBody>
          <a:bodyPr wrap="none" anchor="ctr"/>
          <a:lstStyle/>
          <a:p>
            <a:endParaRPr lang="en-US" dirty="0" smtClean="0">
              <a:latin typeface="Times New Roman" pitchFamily="18" charset="0"/>
              <a:ea typeface="ＭＳ Ｐゴシック"/>
              <a:cs typeface="ＭＳ Ｐゴシック"/>
            </a:endParaRPr>
          </a:p>
        </p:txBody>
      </p:sp>
    </p:spTree>
    <p:extLst>
      <p:ext uri="{BB962C8B-B14F-4D97-AF65-F5344CB8AC3E}">
        <p14:creationId xmlns:p14="http://schemas.microsoft.com/office/powerpoint/2010/main" val="2114953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10</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360AF9-2264-413D-84B0-6D2B83A7A045}"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3474362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360AF9-2264-413D-84B0-6D2B83A7A045}"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3730189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6"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F422D66D-C8D4-4E93-B330-5214DEB64240}"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8"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38361F72-4362-44F3-BBBE-673436DFB87F}"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22515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pPr>
              <a:defRPr/>
            </a:pPr>
            <a:fld id="{6728D1F3-BA14-4DA4-820B-A5FC47DBA905}"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3AD53AAF-5179-4DFC-9A26-9DF61C033EC1}"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33970663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993035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407383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3830933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2020170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859383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35199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1831742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800402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4499301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72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pPr>
              <a:defRPr/>
            </a:pPr>
            <a:fld id="{FA564DE5-B711-4B6F-BE7B-2F7DB78FCEC4}"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8B6D3FBF-719E-4B4F-9CD2-C7FB028AD950}"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47064625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5625627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217588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1500446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9410751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3936553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3338241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6602829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3342693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9541488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9492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36968643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3417694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8847039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5098708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3867528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68130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569909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6798677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456618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910248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34552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1893289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6122663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3382256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1815346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1219701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5183357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051158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204147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8813033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8313317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8235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6286044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6925242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1640763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77009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31792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37558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48351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97847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9540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8650" y="6237288"/>
            <a:ext cx="8604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107950" y="6199188"/>
            <a:ext cx="89646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7FA06A64-8820-46BB-A793-FE7D77F55141}"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8"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02CDD95B-E5A0-44E9-AD60-77C66732CEBC}"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294285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18764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400077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451094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3" name="Title 1"/>
          <p:cNvSpPr>
            <a:spLocks noGrp="1"/>
          </p:cNvSpPr>
          <p:nvPr>
            <p:ph type="ctrTitle"/>
          </p:nvPr>
        </p:nvSpPr>
        <p:spPr>
          <a:xfrm>
            <a:off x="409254" y="356317"/>
            <a:ext cx="7466208" cy="636893"/>
          </a:xfrm>
          <a:prstGeom prst="rect">
            <a:avLst/>
          </a:prstGeom>
        </p:spPr>
        <p:txBody>
          <a:bodyPr/>
          <a:lstStyle>
            <a:lvl1pPr algn="l">
              <a:defRPr sz="2400" b="1">
                <a:solidFill>
                  <a:srgbClr val="333092"/>
                </a:solidFill>
                <a:latin typeface="Arial (Headings)"/>
                <a:cs typeface="Arial (Headings)"/>
              </a:defRPr>
            </a:lvl1pPr>
          </a:lstStyle>
          <a:p>
            <a:r>
              <a:rPr lang="en-US" smtClean="0"/>
              <a:t>Click to edit Master title style</a:t>
            </a:r>
            <a:endParaRPr lang="en-US" dirty="0"/>
          </a:p>
        </p:txBody>
      </p:sp>
      <p:sp>
        <p:nvSpPr>
          <p:cNvPr id="6" name="Text Placeholder 5"/>
          <p:cNvSpPr>
            <a:spLocks noGrp="1"/>
          </p:cNvSpPr>
          <p:nvPr>
            <p:ph type="body" sz="quarter" idx="13"/>
          </p:nvPr>
        </p:nvSpPr>
        <p:spPr>
          <a:xfrm>
            <a:off x="409253" y="1069611"/>
            <a:ext cx="7466208" cy="4432226"/>
          </a:xfrm>
          <a:prstGeom prst="rect">
            <a:avLst/>
          </a:prstGeom>
        </p:spPr>
        <p:txBody>
          <a:bodyPr/>
          <a:lstStyle>
            <a:lvl1pPr>
              <a:defRPr sz="1400" b="0" i="0">
                <a:latin typeface="Arial"/>
                <a:cs typeface="Arial"/>
              </a:defRPr>
            </a:lvl1pPr>
            <a:lvl2pPr>
              <a:defRPr sz="1400" b="0" i="0">
                <a:latin typeface="Arial"/>
                <a:cs typeface="Arial"/>
              </a:defRPr>
            </a:lvl2pPr>
            <a:lvl3pPr>
              <a:defRPr sz="1400" b="0" i="0">
                <a:latin typeface="Arial"/>
                <a:cs typeface="Arial"/>
              </a:defRPr>
            </a:lvl3pPr>
            <a:lvl4pPr>
              <a:defRPr sz="1400" b="0" i="0">
                <a:latin typeface="Arial"/>
                <a:cs typeface="Arial"/>
              </a:defRPr>
            </a:lvl4pPr>
            <a:lvl5pPr>
              <a:defRPr sz="1400" b="0" i="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4"/>
          </p:nvPr>
        </p:nvSpPr>
        <p:spPr>
          <a:xfrm>
            <a:off x="176213" y="6488113"/>
            <a:ext cx="2120900" cy="219075"/>
          </a:xfrm>
          <a:prstGeom prst="rect">
            <a:avLst/>
          </a:prstGeom>
        </p:spPr>
        <p:txBody>
          <a:bodyPr lIns="90818" tIns="45409" rIns="90818" bIns="45409"/>
          <a:lstStyle>
            <a:lvl1pPr algn="l">
              <a:defRPr sz="1000" b="0" i="0">
                <a:solidFill>
                  <a:srgbClr val="000000"/>
                </a:solidFill>
                <a:latin typeface="Arial"/>
                <a:cs typeface="Arial"/>
              </a:defRPr>
            </a:lvl1pPr>
          </a:lstStyle>
          <a:p>
            <a:pPr>
              <a:defRPr/>
            </a:pPr>
            <a:fld id="{16ED59AA-056B-42C8-949D-4506FA810704}" type="slidenum">
              <a:rPr lang="en-GB"/>
              <a:pPr>
                <a:defRPr/>
              </a:pPr>
              <a:t>‹#›</a:t>
            </a:fld>
            <a:endParaRPr lang="en-GB" dirty="0"/>
          </a:p>
        </p:txBody>
      </p:sp>
    </p:spTree>
    <p:extLst>
      <p:ext uri="{BB962C8B-B14F-4D97-AF65-F5344CB8AC3E}">
        <p14:creationId xmlns:p14="http://schemas.microsoft.com/office/powerpoint/2010/main" val="41381791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26301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8703920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06634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040700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78524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4464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7B254F45-82FD-4775-BCB8-05390C8D63CE}"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5"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6"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784B8A27-9ACF-4623-B267-4CFDD31EAAAB}"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732589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963696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214768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946934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49699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905154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3"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1"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10"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1"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561027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81"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101415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8"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9"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025292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1"/>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1"/>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9"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0"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124351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04578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6B967C23-3AFB-437E-A157-B5E42DE97859}"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6"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7"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447CD1F9-28B9-4F06-A419-47780BDBD1F4}"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2387626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6"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7"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8"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773906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4395765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1"/>
            <a:ext cx="5111751"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110770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447988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792324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9"/>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30/08/2016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587904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fld id="{954AB24E-32FC-43BF-A18B-62D76149703D}" type="datetime1">
              <a:rPr lang="en-GB"/>
              <a:pPr>
                <a:defRPr/>
              </a:pPr>
              <a:t>30/08/2016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8E5D4CF5-69DA-4E7B-9BC9-12F085DA7F4F}" type="slidenum">
              <a:rPr lang="en-GB"/>
              <a:pPr>
                <a:defRPr/>
              </a:pPr>
              <a:t>‹#›</a:t>
            </a:fld>
            <a:endParaRPr lang="en-GB" dirty="0"/>
          </a:p>
        </p:txBody>
      </p:sp>
    </p:spTree>
    <p:extLst>
      <p:ext uri="{BB962C8B-B14F-4D97-AF65-F5344CB8AC3E}">
        <p14:creationId xmlns:p14="http://schemas.microsoft.com/office/powerpoint/2010/main" val="36804638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C6874829-29F7-4F5B-8B93-712B1D04325F}" type="datetime1">
              <a:rPr lang="en-GB"/>
              <a:pPr>
                <a:defRPr/>
              </a:pPr>
              <a:t>30/08/2016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981F97F3-3CCB-446F-949F-6E951CF38CDD}" type="slidenum">
              <a:rPr lang="en-GB"/>
              <a:pPr>
                <a:defRPr/>
              </a:pPr>
              <a:t>‹#›</a:t>
            </a:fld>
            <a:endParaRPr lang="en-GB" dirty="0"/>
          </a:p>
        </p:txBody>
      </p:sp>
    </p:spTree>
    <p:extLst>
      <p:ext uri="{BB962C8B-B14F-4D97-AF65-F5344CB8AC3E}">
        <p14:creationId xmlns:p14="http://schemas.microsoft.com/office/powerpoint/2010/main" val="4037647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fld id="{0A91BAC0-5D7A-4A47-8BA7-A6478F399366}" type="datetime1">
              <a:rPr lang="en-GB"/>
              <a:pPr>
                <a:defRPr/>
              </a:pPr>
              <a:t>30/08/2016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D3DAC65D-FDBA-4298-B730-4F0B3E63E1F6}" type="slidenum">
              <a:rPr lang="en-GB"/>
              <a:pPr>
                <a:defRPr/>
              </a:pPr>
              <a:t>‹#›</a:t>
            </a:fld>
            <a:endParaRPr lang="en-GB" dirty="0"/>
          </a:p>
        </p:txBody>
      </p:sp>
    </p:spTree>
    <p:extLst>
      <p:ext uri="{BB962C8B-B14F-4D97-AF65-F5344CB8AC3E}">
        <p14:creationId xmlns:p14="http://schemas.microsoft.com/office/powerpoint/2010/main" val="27970807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00201"/>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fld id="{FD77397A-7BB2-465E-87A9-28A2AF964639}" type="datetime1">
              <a:rPr lang="en-GB"/>
              <a:pPr>
                <a:defRPr/>
              </a:pPr>
              <a:t>30/08/2016</a:t>
            </a:fld>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7" name="Rectangle 5"/>
          <p:cNvSpPr>
            <a:spLocks noGrp="1" noChangeArrowheads="1"/>
          </p:cNvSpPr>
          <p:nvPr>
            <p:ph type="sldNum" idx="12"/>
          </p:nvPr>
        </p:nvSpPr>
        <p:spPr>
          <a:ln/>
        </p:spPr>
        <p:txBody>
          <a:bodyPr/>
          <a:lstStyle>
            <a:lvl1pPr>
              <a:defRPr/>
            </a:lvl1pPr>
          </a:lstStyle>
          <a:p>
            <a:pPr>
              <a:defRPr/>
            </a:pPr>
            <a:fld id="{675C24D8-9713-45E7-AC56-64E404BAEC62}" type="slidenum">
              <a:rPr lang="en-GB"/>
              <a:pPr>
                <a:defRPr/>
              </a:pPr>
              <a:t>‹#›</a:t>
            </a:fld>
            <a:endParaRPr lang="en-GB" dirty="0"/>
          </a:p>
        </p:txBody>
      </p:sp>
    </p:spTree>
    <p:extLst>
      <p:ext uri="{BB962C8B-B14F-4D97-AF65-F5344CB8AC3E}">
        <p14:creationId xmlns:p14="http://schemas.microsoft.com/office/powerpoint/2010/main" val="110975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5167E644-4F24-44A0-934B-2868A4C2B6A2}"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8"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9"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6F643B2F-6B85-4C0D-B672-EB1580AE6C4D}"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5572552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
          <p:cNvSpPr>
            <a:spLocks noGrp="1" noChangeArrowheads="1"/>
          </p:cNvSpPr>
          <p:nvPr>
            <p:ph type="dt" idx="10"/>
          </p:nvPr>
        </p:nvSpPr>
        <p:spPr>
          <a:ln/>
        </p:spPr>
        <p:txBody>
          <a:bodyPr/>
          <a:lstStyle>
            <a:lvl1pPr>
              <a:defRPr/>
            </a:lvl1pPr>
          </a:lstStyle>
          <a:p>
            <a:pPr>
              <a:defRPr/>
            </a:pPr>
            <a:fld id="{B024D9D7-784D-4379-8416-D14A45A27C76}" type="datetime1">
              <a:rPr lang="en-GB"/>
              <a:pPr>
                <a:defRPr/>
              </a:pPr>
              <a:t>30/08/2016</a:t>
            </a:fld>
            <a:endParaRPr lang="en-GB" dirty="0"/>
          </a:p>
        </p:txBody>
      </p:sp>
      <p:sp>
        <p:nvSpPr>
          <p:cNvPr id="8"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9" name="Rectangle 5"/>
          <p:cNvSpPr>
            <a:spLocks noGrp="1" noChangeArrowheads="1"/>
          </p:cNvSpPr>
          <p:nvPr>
            <p:ph type="sldNum" idx="12"/>
          </p:nvPr>
        </p:nvSpPr>
        <p:spPr>
          <a:ln/>
        </p:spPr>
        <p:txBody>
          <a:bodyPr/>
          <a:lstStyle>
            <a:lvl1pPr>
              <a:defRPr/>
            </a:lvl1pPr>
          </a:lstStyle>
          <a:p>
            <a:pPr>
              <a:defRPr/>
            </a:pPr>
            <a:fld id="{94A1910A-6ADE-48DB-B03C-BDCC3E312E74}" type="slidenum">
              <a:rPr lang="en-GB"/>
              <a:pPr>
                <a:defRPr/>
              </a:pPr>
              <a:t>‹#›</a:t>
            </a:fld>
            <a:endParaRPr lang="en-GB" dirty="0"/>
          </a:p>
        </p:txBody>
      </p:sp>
    </p:spTree>
    <p:extLst>
      <p:ext uri="{BB962C8B-B14F-4D97-AF65-F5344CB8AC3E}">
        <p14:creationId xmlns:p14="http://schemas.microsoft.com/office/powerpoint/2010/main" val="34569378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fld id="{6C95BA70-3451-41E4-B8B4-9CF77C0183DA}" type="datetime1">
              <a:rPr lang="en-GB"/>
              <a:pPr>
                <a:defRPr/>
              </a:pPr>
              <a:t>30/08/2016</a:t>
            </a:fld>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5" name="Rectangle 5"/>
          <p:cNvSpPr>
            <a:spLocks noGrp="1" noChangeArrowheads="1"/>
          </p:cNvSpPr>
          <p:nvPr>
            <p:ph type="sldNum" idx="12"/>
          </p:nvPr>
        </p:nvSpPr>
        <p:spPr>
          <a:ln/>
        </p:spPr>
        <p:txBody>
          <a:bodyPr/>
          <a:lstStyle>
            <a:lvl1pPr>
              <a:defRPr/>
            </a:lvl1pPr>
          </a:lstStyle>
          <a:p>
            <a:pPr>
              <a:defRPr/>
            </a:pPr>
            <a:fld id="{340BE6AA-D095-40F3-940A-543C4D5E2ECA}" type="slidenum">
              <a:rPr lang="en-GB"/>
              <a:pPr>
                <a:defRPr/>
              </a:pPr>
              <a:t>‹#›</a:t>
            </a:fld>
            <a:endParaRPr lang="en-GB" dirty="0"/>
          </a:p>
        </p:txBody>
      </p:sp>
    </p:spTree>
    <p:extLst>
      <p:ext uri="{BB962C8B-B14F-4D97-AF65-F5344CB8AC3E}">
        <p14:creationId xmlns:p14="http://schemas.microsoft.com/office/powerpoint/2010/main" val="341539543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fld id="{8954AEDA-52ED-442A-8143-276E7440E3F1}" type="datetime1">
              <a:rPr lang="en-GB"/>
              <a:pPr>
                <a:defRPr/>
              </a:pPr>
              <a:t>30/08/2016</a:t>
            </a:fld>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4" name="Rectangle 5"/>
          <p:cNvSpPr>
            <a:spLocks noGrp="1" noChangeArrowheads="1"/>
          </p:cNvSpPr>
          <p:nvPr>
            <p:ph type="sldNum" idx="12"/>
          </p:nvPr>
        </p:nvSpPr>
        <p:spPr>
          <a:ln/>
        </p:spPr>
        <p:txBody>
          <a:bodyPr/>
          <a:lstStyle>
            <a:lvl1pPr>
              <a:defRPr/>
            </a:lvl1pPr>
          </a:lstStyle>
          <a:p>
            <a:pPr>
              <a:defRPr/>
            </a:pPr>
            <a:fld id="{BF81108B-1999-4211-8F07-56D12713374B}" type="slidenum">
              <a:rPr lang="en-GB"/>
              <a:pPr>
                <a:defRPr/>
              </a:pPr>
              <a:t>‹#›</a:t>
            </a:fld>
            <a:endParaRPr lang="en-GB" dirty="0"/>
          </a:p>
        </p:txBody>
      </p:sp>
    </p:spTree>
    <p:extLst>
      <p:ext uri="{BB962C8B-B14F-4D97-AF65-F5344CB8AC3E}">
        <p14:creationId xmlns:p14="http://schemas.microsoft.com/office/powerpoint/2010/main" val="17021187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FD35FEEF-4A40-4C0B-8748-D0813206EB32}" type="datetime1">
              <a:rPr lang="en-GB"/>
              <a:pPr>
                <a:defRPr/>
              </a:pPr>
              <a:t>30/08/2016</a:t>
            </a:fld>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7" name="Rectangle 5"/>
          <p:cNvSpPr>
            <a:spLocks noGrp="1" noChangeArrowheads="1"/>
          </p:cNvSpPr>
          <p:nvPr>
            <p:ph type="sldNum" idx="12"/>
          </p:nvPr>
        </p:nvSpPr>
        <p:spPr>
          <a:ln/>
        </p:spPr>
        <p:txBody>
          <a:bodyPr/>
          <a:lstStyle>
            <a:lvl1pPr>
              <a:defRPr/>
            </a:lvl1pPr>
          </a:lstStyle>
          <a:p>
            <a:pPr>
              <a:defRPr/>
            </a:pPr>
            <a:fld id="{7A396B34-647C-4C73-8D9E-36868B2CF517}" type="slidenum">
              <a:rPr lang="en-GB"/>
              <a:pPr>
                <a:defRPr/>
              </a:pPr>
              <a:t>‹#›</a:t>
            </a:fld>
            <a:endParaRPr lang="en-GB" dirty="0"/>
          </a:p>
        </p:txBody>
      </p:sp>
    </p:spTree>
    <p:extLst>
      <p:ext uri="{BB962C8B-B14F-4D97-AF65-F5344CB8AC3E}">
        <p14:creationId xmlns:p14="http://schemas.microsoft.com/office/powerpoint/2010/main" val="17149622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D7FAC186-734B-43C2-B3B6-C2056D8400F8}" type="datetime1">
              <a:rPr lang="en-GB"/>
              <a:pPr>
                <a:defRPr/>
              </a:pPr>
              <a:t>30/08/2016</a:t>
            </a:fld>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7" name="Rectangle 5"/>
          <p:cNvSpPr>
            <a:spLocks noGrp="1" noChangeArrowheads="1"/>
          </p:cNvSpPr>
          <p:nvPr>
            <p:ph type="sldNum" idx="12"/>
          </p:nvPr>
        </p:nvSpPr>
        <p:spPr>
          <a:ln/>
        </p:spPr>
        <p:txBody>
          <a:bodyPr/>
          <a:lstStyle>
            <a:lvl1pPr>
              <a:defRPr/>
            </a:lvl1pPr>
          </a:lstStyle>
          <a:p>
            <a:pPr>
              <a:defRPr/>
            </a:pPr>
            <a:fld id="{24CF09E8-404E-435F-9C74-EA01C7BD6002}" type="slidenum">
              <a:rPr lang="en-GB"/>
              <a:pPr>
                <a:defRPr/>
              </a:pPr>
              <a:t>‹#›</a:t>
            </a:fld>
            <a:endParaRPr lang="en-GB" dirty="0"/>
          </a:p>
        </p:txBody>
      </p:sp>
    </p:spTree>
    <p:extLst>
      <p:ext uri="{BB962C8B-B14F-4D97-AF65-F5344CB8AC3E}">
        <p14:creationId xmlns:p14="http://schemas.microsoft.com/office/powerpoint/2010/main" val="19330391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27330314-3414-41F7-96D7-8F5DBA14ED6C}" type="datetime1">
              <a:rPr lang="en-GB"/>
              <a:pPr>
                <a:defRPr/>
              </a:pPr>
              <a:t>30/08/2016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AF7C97EF-4CB3-4D5D-A73E-937CE9E6C15E}" type="slidenum">
              <a:rPr lang="en-GB"/>
              <a:pPr>
                <a:defRPr/>
              </a:pPr>
              <a:t>‹#›</a:t>
            </a:fld>
            <a:endParaRPr lang="en-GB" dirty="0"/>
          </a:p>
        </p:txBody>
      </p:sp>
    </p:spTree>
    <p:extLst>
      <p:ext uri="{BB962C8B-B14F-4D97-AF65-F5344CB8AC3E}">
        <p14:creationId xmlns:p14="http://schemas.microsoft.com/office/powerpoint/2010/main" val="31176731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5813" cy="58499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1437AEE2-B9E7-4EC8-8C3E-371016502AA4}" type="datetime1">
              <a:rPr lang="en-GB"/>
              <a:pPr>
                <a:defRPr/>
              </a:pPr>
              <a:t>30/08/2016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B5BD75B2-A662-49F7-8AD7-D92DF3A2CA34}" type="slidenum">
              <a:rPr lang="en-GB"/>
              <a:pPr>
                <a:defRPr/>
              </a:pPr>
              <a:t>‹#›</a:t>
            </a:fld>
            <a:endParaRPr lang="en-GB" dirty="0"/>
          </a:p>
        </p:txBody>
      </p:sp>
    </p:spTree>
    <p:extLst>
      <p:ext uri="{BB962C8B-B14F-4D97-AF65-F5344CB8AC3E}">
        <p14:creationId xmlns:p14="http://schemas.microsoft.com/office/powerpoint/2010/main" val="30537236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Date Placeholder 3"/>
          <p:cNvSpPr>
            <a:spLocks noGrp="1"/>
          </p:cNvSpPr>
          <p:nvPr>
            <p:ph type="dt" sz="half" idx="10"/>
          </p:nvPr>
        </p:nvSpPr>
        <p:spPr/>
        <p:txBody>
          <a:bodyPr/>
          <a:lstStyle>
            <a:lvl1pPr>
              <a:defRPr/>
            </a:lvl1pPr>
          </a:lstStyle>
          <a:p>
            <a:pPr>
              <a:defRPr/>
            </a:pPr>
            <a:r>
              <a:rPr lang="en-GB" altLang="en-US" dirty="0">
                <a:solidFill>
                  <a:srgbClr val="000000"/>
                </a:solidFill>
              </a:rPr>
              <a:t>11/02/2016</a:t>
            </a:r>
          </a:p>
        </p:txBody>
      </p:sp>
      <p:sp>
        <p:nvSpPr>
          <p:cNvPr id="7" name="Footer Placeholder 4"/>
          <p:cNvSpPr>
            <a:spLocks noGrp="1"/>
          </p:cNvSpPr>
          <p:nvPr>
            <p:ph type="ftr" sz="quarter" idx="11"/>
          </p:nvPr>
        </p:nvSpPr>
        <p:spPr/>
        <p:txBody>
          <a:bodyPr/>
          <a:lstStyle>
            <a:lvl1pPr>
              <a:defRPr/>
            </a:lvl1pPr>
          </a:lstStyle>
          <a:p>
            <a:pPr>
              <a:defRPr/>
            </a:pPr>
            <a:r>
              <a:rPr lang="en-GB" altLang="en-US" dirty="0">
                <a:solidFill>
                  <a:srgbClr val="000000"/>
                </a:solidFill>
              </a:rPr>
              <a:t>Kent County Council</a:t>
            </a:r>
          </a:p>
        </p:txBody>
      </p:sp>
      <p:sp>
        <p:nvSpPr>
          <p:cNvPr id="8" name="Slide Number Placeholder 5"/>
          <p:cNvSpPr>
            <a:spLocks noGrp="1"/>
          </p:cNvSpPr>
          <p:nvPr>
            <p:ph type="sldNum" sz="quarter" idx="12"/>
          </p:nvPr>
        </p:nvSpPr>
        <p:spPr/>
        <p:txBody>
          <a:bodyPr/>
          <a:lstStyle>
            <a:lvl1pPr>
              <a:defRPr/>
            </a:lvl1pPr>
          </a:lstStyle>
          <a:p>
            <a:pPr>
              <a:defRPr/>
            </a:pPr>
            <a:fld id="{00326BD9-4DAE-42EF-A5F2-1B8DDBF49B29}"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125159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457200" y="274638"/>
            <a:ext cx="8229600" cy="922114"/>
          </a:xfrm>
        </p:spPr>
        <p:txBody>
          <a:bodyPr/>
          <a:lstStyle>
            <a:lvl1pPr>
              <a:defRPr b="1" baseline="0">
                <a:solidFill>
                  <a:srgbClr val="00B0F0"/>
                </a:solidFill>
              </a:defRPr>
            </a:lvl1pPr>
          </a:lstStyle>
          <a:p>
            <a:r>
              <a:rPr lang="en-GB" alt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Date Placeholder 3"/>
          <p:cNvSpPr>
            <a:spLocks noGrp="1"/>
          </p:cNvSpPr>
          <p:nvPr>
            <p:ph type="dt" sz="half" idx="10"/>
          </p:nvPr>
        </p:nvSpPr>
        <p:spPr/>
        <p:txBody>
          <a:bodyPr/>
          <a:lstStyle>
            <a:lvl1pPr>
              <a:defRPr/>
            </a:lvl1pPr>
          </a:lstStyle>
          <a:p>
            <a:pPr>
              <a:defRPr/>
            </a:pPr>
            <a:r>
              <a:rPr lang="en-GB" altLang="en-US" dirty="0">
                <a:solidFill>
                  <a:srgbClr val="000000"/>
                </a:solidFill>
              </a:rPr>
              <a:t>11/02/2016</a:t>
            </a:r>
          </a:p>
        </p:txBody>
      </p:sp>
      <p:sp>
        <p:nvSpPr>
          <p:cNvPr id="7" name="Footer Placeholder 4"/>
          <p:cNvSpPr>
            <a:spLocks noGrp="1"/>
          </p:cNvSpPr>
          <p:nvPr>
            <p:ph type="ftr" sz="quarter" idx="11"/>
          </p:nvPr>
        </p:nvSpPr>
        <p:spPr/>
        <p:txBody>
          <a:bodyPr/>
          <a:lstStyle>
            <a:lvl1pPr>
              <a:defRPr/>
            </a:lvl1pPr>
          </a:lstStyle>
          <a:p>
            <a:pPr>
              <a:defRPr/>
            </a:pPr>
            <a:r>
              <a:rPr lang="en-GB" altLang="en-US" dirty="0">
                <a:solidFill>
                  <a:srgbClr val="000000"/>
                </a:solidFill>
              </a:rPr>
              <a:t>Kent County Council</a:t>
            </a:r>
          </a:p>
        </p:txBody>
      </p:sp>
      <p:sp>
        <p:nvSpPr>
          <p:cNvPr id="8" name="Slide Number Placeholder 5"/>
          <p:cNvSpPr>
            <a:spLocks noGrp="1"/>
          </p:cNvSpPr>
          <p:nvPr>
            <p:ph type="sldNum" sz="quarter" idx="12"/>
          </p:nvPr>
        </p:nvSpPr>
        <p:spPr/>
        <p:txBody>
          <a:bodyPr/>
          <a:lstStyle>
            <a:lvl1pPr>
              <a:defRPr/>
            </a:lvl1pPr>
          </a:lstStyle>
          <a:p>
            <a:pPr>
              <a:defRPr/>
            </a:pPr>
            <a:fld id="{2095E351-7312-4A49-9F9E-540E41D60347}"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06102607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A302297-978D-4E66-88AF-B9B7201CDED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81899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9871C274-9B1A-49C8-9E25-C5FDBEEFF97D}"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4"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7C1F34AE-DC73-41F5-94BD-9B9E96F86639}"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52993305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BC604C-7B2D-42D8-90E6-666BA106568C}"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7960987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DD7E43D-C2AF-487B-AFCD-9EC8A9641916}"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55482683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6573410-CC35-463F-8D5B-DC97F31A6FB0}"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14834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CD6FD5-6CD7-43D0-8106-2F874B46FDB6}"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5105169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9D757-6E19-4A5B-BD73-2EBD06A11BAF}"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524850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A5B26DA-656C-42BD-A801-86612372B798}"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976366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FF2449-C305-45FC-89E1-AEBD29875C0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60933541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4C466A-22E4-43B2-9A8A-8EE70B7855A7}"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8271283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p:cSld name="Title Slide 2">
    <p:spTree>
      <p:nvGrpSpPr>
        <p:cNvPr id="1" name=""/>
        <p:cNvGrpSpPr/>
        <p:nvPr/>
      </p:nvGrpSpPr>
      <p:grpSpPr>
        <a:xfrm>
          <a:off x="0" y="0"/>
          <a:ext cx="0" cy="0"/>
          <a:chOff x="0" y="0"/>
          <a:chExt cx="0" cy="0"/>
        </a:xfrm>
      </p:grpSpPr>
      <p:pic>
        <p:nvPicPr>
          <p:cNvPr id="17" name="Picture 16" descr="Orange.png"/>
          <p:cNvPicPr>
            <a:picLocks noChangeAspect="1"/>
          </p:cNvPicPr>
          <p:nvPr userDrawn="1"/>
        </p:nvPicPr>
        <p:blipFill>
          <a:blip r:embed="rId2"/>
          <a:stretch>
            <a:fillRect/>
          </a:stretch>
        </p:blipFill>
        <p:spPr>
          <a:xfrm>
            <a:off x="295792" y="1"/>
            <a:ext cx="3533513" cy="5242127"/>
          </a:xfrm>
          <a:prstGeom prst="rect">
            <a:avLst/>
          </a:prstGeom>
        </p:spPr>
      </p:pic>
      <p:sp>
        <p:nvSpPr>
          <p:cNvPr id="3" name="Subtitle 2"/>
          <p:cNvSpPr>
            <a:spLocks noGrp="1"/>
          </p:cNvSpPr>
          <p:nvPr>
            <p:ph type="subTitle" idx="1" hasCustomPrompt="1"/>
          </p:nvPr>
        </p:nvSpPr>
        <p:spPr>
          <a:xfrm>
            <a:off x="429768" y="5056631"/>
            <a:ext cx="5577840" cy="740664"/>
          </a:xfrm>
          <a:prstGeom prst="rect">
            <a:avLst/>
          </a:prstGeom>
        </p:spPr>
        <p:txBody>
          <a:bodyPr tIns="0"/>
          <a:lstStyle>
            <a:lvl1pPr marL="0" indent="0" algn="l">
              <a:lnSpc>
                <a:spcPct val="100000"/>
              </a:lnSpc>
              <a:spcBef>
                <a:spcPts val="0"/>
              </a:spcBef>
              <a:buNone/>
              <a:defRPr sz="2300" spc="-20" baseline="0">
                <a:solidFill>
                  <a:schemeClr val="tx1"/>
                </a:solidFill>
                <a:latin typeface="GE Inspira Pitch"/>
                <a:cs typeface="GE Inspira Pitch"/>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br>
              <a:rPr lang="en-US" dirty="0"/>
            </a:br>
            <a:r>
              <a:rPr lang="en-US" dirty="0"/>
              <a:t>Month XX, 201X</a:t>
            </a:r>
          </a:p>
        </p:txBody>
      </p:sp>
      <p:sp>
        <p:nvSpPr>
          <p:cNvPr id="7" name="TextBox 6"/>
          <p:cNvSpPr txBox="1"/>
          <p:nvPr/>
        </p:nvSpPr>
        <p:spPr>
          <a:xfrm>
            <a:off x="-909897" y="2805761"/>
            <a:ext cx="184731" cy="369332"/>
          </a:xfrm>
          <a:prstGeom prst="rect">
            <a:avLst/>
          </a:prstGeom>
          <a:noFill/>
        </p:spPr>
        <p:txBody>
          <a:bodyPr wrap="none" rtlCol="0">
            <a:spAutoFit/>
          </a:bodyPr>
          <a:lstStyle/>
          <a:p>
            <a:pPr defTabSz="457200" fontAlgn="auto">
              <a:spcBef>
                <a:spcPts val="0"/>
              </a:spcBef>
              <a:spcAft>
                <a:spcPts val="0"/>
              </a:spcAft>
            </a:pPr>
            <a:endParaRPr lang="en-US" dirty="0">
              <a:solidFill>
                <a:srgbClr val="454545"/>
              </a:solidFill>
              <a:latin typeface="GE Inspira Pitch"/>
            </a:endParaRPr>
          </a:p>
        </p:txBody>
      </p:sp>
      <p:sp>
        <p:nvSpPr>
          <p:cNvPr id="9" name="Title 8"/>
          <p:cNvSpPr>
            <a:spLocks noGrp="1"/>
          </p:cNvSpPr>
          <p:nvPr>
            <p:ph type="title" hasCustomPrompt="1"/>
          </p:nvPr>
        </p:nvSpPr>
        <p:spPr>
          <a:xfrm>
            <a:off x="411480" y="3319272"/>
            <a:ext cx="8311896" cy="1618488"/>
          </a:xfrm>
          <a:prstGeom prst="rect">
            <a:avLst/>
          </a:prstGeom>
        </p:spPr>
        <p:txBody>
          <a:bodyPr anchor="b" anchorCtr="0"/>
          <a:lstStyle>
            <a:lvl1pPr>
              <a:lnSpc>
                <a:spcPct val="90000"/>
              </a:lnSpc>
              <a:defRPr sz="4800" spc="-100" baseline="0">
                <a:latin typeface="GE Inspira Pitch"/>
                <a:cs typeface="GE Inspira Pitch"/>
              </a:defRPr>
            </a:lvl1pPr>
          </a:lstStyle>
          <a:p>
            <a:r>
              <a:rPr lang="en-US" dirty="0"/>
              <a:t>Click to add title</a:t>
            </a:r>
            <a:br>
              <a:rPr lang="en-US" dirty="0"/>
            </a:br>
            <a:r>
              <a:rPr lang="en-US" dirty="0"/>
              <a:t>(two lines maximum)</a:t>
            </a:r>
          </a:p>
        </p:txBody>
      </p:sp>
      <p:sp>
        <p:nvSpPr>
          <p:cNvPr id="10" name="TextBox 9"/>
          <p:cNvSpPr txBox="1"/>
          <p:nvPr/>
        </p:nvSpPr>
        <p:spPr>
          <a:xfrm>
            <a:off x="425568" y="6217844"/>
            <a:ext cx="4066897" cy="419693"/>
          </a:xfrm>
          <a:prstGeom prst="rect">
            <a:avLst/>
          </a:prstGeom>
        </p:spPr>
        <p:txBody>
          <a:bodyPr vert="horz" lIns="0" tIns="0" rIns="0" bIns="0" rtlCol="0" anchor="t" anchorCtr="0">
            <a:noAutofit/>
          </a:bodyPr>
          <a:lstStyle/>
          <a:p>
            <a:pPr defTabSz="457200" fontAlgn="auto">
              <a:spcBef>
                <a:spcPts val="0"/>
              </a:spcBef>
              <a:spcAft>
                <a:spcPts val="0"/>
              </a:spcAft>
            </a:pPr>
            <a:r>
              <a:rPr lang="en-US" sz="1600" b="1" dirty="0">
                <a:solidFill>
                  <a:srgbClr val="E86107"/>
                </a:solidFill>
                <a:latin typeface="GE Inspira Pitch"/>
                <a:cs typeface="GE Inspira Pitch"/>
              </a:rPr>
              <a:t>Achieving change together</a:t>
            </a:r>
          </a:p>
        </p:txBody>
      </p:sp>
      <p:sp>
        <p:nvSpPr>
          <p:cNvPr id="12" name="TextBox 11"/>
          <p:cNvSpPr txBox="1"/>
          <p:nvPr userDrawn="1"/>
        </p:nvSpPr>
        <p:spPr>
          <a:xfrm>
            <a:off x="-909897" y="2805761"/>
            <a:ext cx="184731" cy="369332"/>
          </a:xfrm>
          <a:prstGeom prst="rect">
            <a:avLst/>
          </a:prstGeom>
          <a:noFill/>
        </p:spPr>
        <p:txBody>
          <a:bodyPr wrap="none" rtlCol="0">
            <a:spAutoFit/>
          </a:bodyPr>
          <a:lstStyle/>
          <a:p>
            <a:pPr defTabSz="457200" fontAlgn="auto">
              <a:spcBef>
                <a:spcPts val="0"/>
              </a:spcBef>
              <a:spcAft>
                <a:spcPts val="0"/>
              </a:spcAft>
            </a:pPr>
            <a:endParaRPr lang="en-US" dirty="0">
              <a:solidFill>
                <a:srgbClr val="454545"/>
              </a:solidFill>
              <a:latin typeface="GE Inspira Pitch"/>
            </a:endParaRPr>
          </a:p>
        </p:txBody>
      </p:sp>
    </p:spTree>
    <p:extLst>
      <p:ext uri="{BB962C8B-B14F-4D97-AF65-F5344CB8AC3E}">
        <p14:creationId xmlns:p14="http://schemas.microsoft.com/office/powerpoint/2010/main" val="33384972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1479" y="1536192"/>
            <a:ext cx="8308375" cy="1508760"/>
          </a:xfrm>
        </p:spPr>
        <p:txBody>
          <a:bodyPr/>
          <a:lstStyle>
            <a:lvl1pPr>
              <a:defRPr sz="5400">
                <a:solidFill>
                  <a:schemeClr val="accent5"/>
                </a:solidFill>
              </a:defRPr>
            </a:lvl1pPr>
          </a:lstStyle>
          <a:p>
            <a:r>
              <a:rPr lang="en-US" dirty="0"/>
              <a:t>Click to add title</a:t>
            </a:r>
            <a:br>
              <a:rPr lang="en-US" dirty="0"/>
            </a:br>
            <a:r>
              <a:rPr lang="en-US" dirty="0"/>
              <a:t>(two lines maximum)</a:t>
            </a:r>
          </a:p>
        </p:txBody>
      </p:sp>
    </p:spTree>
    <p:extLst>
      <p:ext uri="{BB962C8B-B14F-4D97-AF65-F5344CB8AC3E}">
        <p14:creationId xmlns:p14="http://schemas.microsoft.com/office/powerpoint/2010/main" val="270390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FB8306C1-7635-444A-8F45-E17F1B4AACB8}"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2A11D115-97AF-41DF-9619-EC40E242CCC4}"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5143596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solidFill>
            <a:schemeClr val="bg1">
              <a:lumMod val="85000"/>
            </a:schemeClr>
          </a:solidFill>
        </p:spPr>
        <p:txBody>
          <a:bodyPr/>
          <a:lstStyle/>
          <a:p>
            <a:r>
              <a:rPr lang="en-US" dirty="0"/>
              <a:t>Click icon to add picture</a:t>
            </a:r>
          </a:p>
        </p:txBody>
      </p:sp>
      <p:sp>
        <p:nvSpPr>
          <p:cNvPr id="2" name="Title 1"/>
          <p:cNvSpPr>
            <a:spLocks noGrp="1"/>
          </p:cNvSpPr>
          <p:nvPr>
            <p:ph type="title" hasCustomPrompt="1"/>
          </p:nvPr>
        </p:nvSpPr>
        <p:spPr/>
        <p:txBody>
          <a:bodyPr/>
          <a:lstStyle>
            <a:lvl1pPr>
              <a:defRPr>
                <a:solidFill>
                  <a:schemeClr val="accent5"/>
                </a:solidFill>
              </a:defRPr>
            </a:lvl1pPr>
          </a:lstStyle>
          <a:p>
            <a:r>
              <a:rPr lang="en-US" dirty="0"/>
              <a:t>Click to insert headline</a:t>
            </a:r>
          </a:p>
        </p:txBody>
      </p:sp>
    </p:spTree>
    <p:extLst>
      <p:ext uri="{BB962C8B-B14F-4D97-AF65-F5344CB8AC3E}">
        <p14:creationId xmlns:p14="http://schemas.microsoft.com/office/powerpoint/2010/main" val="28667402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Image w/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4" name="Picture Placeholder 3"/>
          <p:cNvSpPr>
            <a:spLocks noGrp="1"/>
          </p:cNvSpPr>
          <p:nvPr>
            <p:ph type="pic" sz="quarter" idx="10"/>
          </p:nvPr>
        </p:nvSpPr>
        <p:spPr>
          <a:xfrm>
            <a:off x="0" y="1536192"/>
            <a:ext cx="9144000" cy="5321808"/>
          </a:xfrm>
          <a:solidFill>
            <a:schemeClr val="bg1">
              <a:lumMod val="85000"/>
            </a:schemeClr>
          </a:solidFill>
        </p:spPr>
        <p:txBody>
          <a:bodyPr/>
          <a:lstStyle/>
          <a:p>
            <a:r>
              <a:rPr lang="en-US" dirty="0"/>
              <a:t>Click icon to add picture</a:t>
            </a:r>
          </a:p>
        </p:txBody>
      </p:sp>
    </p:spTree>
    <p:extLst>
      <p:ext uri="{BB962C8B-B14F-4D97-AF65-F5344CB8AC3E}">
        <p14:creationId xmlns:p14="http://schemas.microsoft.com/office/powerpoint/2010/main" val="322611237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Image w/ Title &amp;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insert headline</a:t>
            </a:r>
          </a:p>
        </p:txBody>
      </p:sp>
      <p:sp>
        <p:nvSpPr>
          <p:cNvPr id="4" name="Picture Placeholder 3"/>
          <p:cNvSpPr>
            <a:spLocks noGrp="1"/>
          </p:cNvSpPr>
          <p:nvPr>
            <p:ph type="pic" sz="quarter" idx="10"/>
          </p:nvPr>
        </p:nvSpPr>
        <p:spPr>
          <a:xfrm>
            <a:off x="0" y="1536192"/>
            <a:ext cx="9144000" cy="4498848"/>
          </a:xfrm>
          <a:solidFill>
            <a:schemeClr val="bg1">
              <a:lumMod val="85000"/>
            </a:schemeClr>
          </a:solidFill>
        </p:spPr>
        <p:txBody>
          <a:bodyPr/>
          <a:lstStyle/>
          <a:p>
            <a:r>
              <a:rPr lang="en-US" dirty="0"/>
              <a:t>Click icon to add picture</a:t>
            </a:r>
          </a:p>
        </p:txBody>
      </p:sp>
    </p:spTree>
    <p:extLst>
      <p:ext uri="{BB962C8B-B14F-4D97-AF65-F5344CB8AC3E}">
        <p14:creationId xmlns:p14="http://schemas.microsoft.com/office/powerpoint/2010/main" val="23847403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Half Text - Half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4" name="Picture Placeholder 3"/>
          <p:cNvSpPr>
            <a:spLocks noGrp="1" noChangeAspect="1"/>
          </p:cNvSpPr>
          <p:nvPr>
            <p:ph type="pic" sz="quarter" idx="10"/>
          </p:nvPr>
        </p:nvSpPr>
        <p:spPr>
          <a:xfrm>
            <a:off x="0" y="1536192"/>
            <a:ext cx="4498848" cy="4498848"/>
          </a:xfrm>
          <a:solidFill>
            <a:schemeClr val="bg1">
              <a:lumMod val="85000"/>
            </a:schemeClr>
          </a:solidFill>
        </p:spPr>
        <p:txBody>
          <a:bodyPr/>
          <a:lstStyle/>
          <a:p>
            <a:r>
              <a:rPr lang="en-US" dirty="0"/>
              <a:t>Click icon to add picture</a:t>
            </a:r>
          </a:p>
        </p:txBody>
      </p:sp>
      <p:sp>
        <p:nvSpPr>
          <p:cNvPr id="59" name="Text Placeholder 58"/>
          <p:cNvSpPr>
            <a:spLocks noGrp="1"/>
          </p:cNvSpPr>
          <p:nvPr>
            <p:ph type="body" sz="quarter" idx="11" hasCustomPrompt="1"/>
          </p:nvPr>
        </p:nvSpPr>
        <p:spPr>
          <a:xfrm>
            <a:off x="4626864" y="1536192"/>
            <a:ext cx="4096512" cy="4498848"/>
          </a:xfrm>
        </p:spPr>
        <p:txBody>
          <a:bodyPr lIns="182880"/>
          <a:lstStyle>
            <a:lvl1pPr marL="0">
              <a:lnSpc>
                <a:spcPts val="2580"/>
              </a:lnSpc>
              <a:defRPr sz="2150" baseline="0">
                <a:solidFill>
                  <a:schemeClr val="tx1"/>
                </a:solidFill>
              </a:defRPr>
            </a:lvl1pPr>
            <a:lvl2pPr>
              <a:lnSpc>
                <a:spcPts val="2580"/>
              </a:lnSpc>
              <a:defRPr sz="2150">
                <a:solidFill>
                  <a:schemeClr val="tx1"/>
                </a:solidFill>
              </a:defRPr>
            </a:lvl2pPr>
            <a:lvl3pPr marL="182880" indent="-182880">
              <a:lnSpc>
                <a:spcPts val="2580"/>
              </a:lnSpc>
              <a:defRPr sz="2150">
                <a:solidFill>
                  <a:schemeClr val="tx1"/>
                </a:solidFill>
              </a:defRPr>
            </a:lvl3pPr>
            <a:lvl4pPr marL="274320" indent="-91440">
              <a:lnSpc>
                <a:spcPts val="2580"/>
              </a:lnSpc>
              <a:buFont typeface="Arial"/>
              <a:buChar char="•"/>
              <a:defRPr sz="1750">
                <a:solidFill>
                  <a:schemeClr val="tx1"/>
                </a:solidFill>
              </a:defRPr>
            </a:lvl4pPr>
            <a:lvl5pPr>
              <a:defRPr>
                <a:solidFill>
                  <a:schemeClr val="tx1"/>
                </a:solidFill>
              </a:defRPr>
            </a:lvl5pPr>
          </a:lstStyle>
          <a:p>
            <a:pPr lvl="0"/>
            <a:r>
              <a:rPr lang="en-US" dirty="0"/>
              <a:t>First level copy </a:t>
            </a:r>
          </a:p>
          <a:p>
            <a:pPr lvl="1"/>
            <a:r>
              <a:rPr lang="en-US" dirty="0"/>
              <a:t>First level bullet</a:t>
            </a:r>
          </a:p>
          <a:p>
            <a:pPr lvl="2"/>
            <a:r>
              <a:rPr lang="en-US" dirty="0"/>
              <a:t>Second level bullet</a:t>
            </a:r>
          </a:p>
          <a:p>
            <a:pPr lvl="3"/>
            <a:r>
              <a:rPr lang="en-US" dirty="0"/>
              <a:t>Third level bullet</a:t>
            </a:r>
          </a:p>
        </p:txBody>
      </p:sp>
    </p:spTree>
    <p:extLst>
      <p:ext uri="{BB962C8B-B14F-4D97-AF65-F5344CB8AC3E}">
        <p14:creationId xmlns:p14="http://schemas.microsoft.com/office/powerpoint/2010/main" val="78536217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Half Text - Half Image Colo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insert headline</a:t>
            </a:r>
          </a:p>
        </p:txBody>
      </p:sp>
      <p:sp>
        <p:nvSpPr>
          <p:cNvPr id="4" name="Picture Placeholder 3"/>
          <p:cNvSpPr>
            <a:spLocks noGrp="1" noChangeAspect="1"/>
          </p:cNvSpPr>
          <p:nvPr>
            <p:ph type="pic" sz="quarter" idx="10"/>
          </p:nvPr>
        </p:nvSpPr>
        <p:spPr>
          <a:xfrm>
            <a:off x="0" y="1536192"/>
            <a:ext cx="4498848" cy="4498848"/>
          </a:xfrm>
          <a:solidFill>
            <a:schemeClr val="bg1">
              <a:lumMod val="85000"/>
            </a:schemeClr>
          </a:solidFill>
        </p:spPr>
        <p:txBody>
          <a:bodyPr/>
          <a:lstStyle/>
          <a:p>
            <a:r>
              <a:rPr lang="en-US" dirty="0"/>
              <a:t>Click icon to add picture</a:t>
            </a:r>
          </a:p>
        </p:txBody>
      </p:sp>
      <p:sp>
        <p:nvSpPr>
          <p:cNvPr id="59" name="Text Placeholder 58"/>
          <p:cNvSpPr>
            <a:spLocks noGrp="1"/>
          </p:cNvSpPr>
          <p:nvPr>
            <p:ph type="body" sz="quarter" idx="11" hasCustomPrompt="1"/>
          </p:nvPr>
        </p:nvSpPr>
        <p:spPr>
          <a:xfrm>
            <a:off x="4626864" y="1536192"/>
            <a:ext cx="4096512" cy="4498848"/>
          </a:xfrm>
          <a:solidFill>
            <a:schemeClr val="accent5"/>
          </a:solidFill>
        </p:spPr>
        <p:txBody>
          <a:bodyPr lIns="274320" tIns="137160" rIns="182880" bIns="0">
            <a:noAutofit/>
          </a:bodyPr>
          <a:lstStyle>
            <a:lvl1pPr marL="0">
              <a:lnSpc>
                <a:spcPts val="2580"/>
              </a:lnSpc>
              <a:defRPr sz="2150" baseline="0">
                <a:solidFill>
                  <a:schemeClr val="bg1"/>
                </a:solidFill>
              </a:defRPr>
            </a:lvl1pPr>
            <a:lvl2pPr>
              <a:lnSpc>
                <a:spcPts val="2580"/>
              </a:lnSpc>
              <a:defRPr sz="2150" baseline="0">
                <a:solidFill>
                  <a:schemeClr val="bg1"/>
                </a:solidFill>
              </a:defRPr>
            </a:lvl2pPr>
            <a:lvl3pPr marL="182880" indent="-182880">
              <a:lnSpc>
                <a:spcPts val="2580"/>
              </a:lnSpc>
              <a:defRPr sz="2150" baseline="0">
                <a:solidFill>
                  <a:schemeClr val="bg1"/>
                </a:solidFill>
              </a:defRPr>
            </a:lvl3pPr>
            <a:lvl4pPr marL="274320" indent="-91440">
              <a:lnSpc>
                <a:spcPts val="2580"/>
              </a:lnSpc>
              <a:buFont typeface="Arial"/>
              <a:buChar char="•"/>
              <a:defRPr sz="1750" baseline="0">
                <a:solidFill>
                  <a:schemeClr val="bg1"/>
                </a:solidFill>
              </a:defRPr>
            </a:lvl4pPr>
            <a:lvl5pPr>
              <a:defRPr>
                <a:solidFill>
                  <a:schemeClr val="tx1"/>
                </a:solidFill>
              </a:defRPr>
            </a:lvl5pPr>
          </a:lstStyle>
          <a:p>
            <a:pPr lvl="0"/>
            <a:r>
              <a:rPr lang="en-US" dirty="0"/>
              <a:t>First level copy </a:t>
            </a:r>
          </a:p>
          <a:p>
            <a:pPr lvl="1"/>
            <a:r>
              <a:rPr lang="en-US" dirty="0"/>
              <a:t>First level bullet</a:t>
            </a:r>
          </a:p>
          <a:p>
            <a:pPr lvl="2"/>
            <a:r>
              <a:rPr lang="en-US" dirty="0"/>
              <a:t>Second level bullet</a:t>
            </a:r>
          </a:p>
          <a:p>
            <a:pPr lvl="3"/>
            <a:r>
              <a:rPr lang="en-US" dirty="0"/>
              <a:t>Third level bullet</a:t>
            </a:r>
          </a:p>
        </p:txBody>
      </p:sp>
    </p:spTree>
    <p:extLst>
      <p:ext uri="{BB962C8B-B14F-4D97-AF65-F5344CB8AC3E}">
        <p14:creationId xmlns:p14="http://schemas.microsoft.com/office/powerpoint/2010/main" val="34850708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Tree>
    <p:extLst>
      <p:ext uri="{BB962C8B-B14F-4D97-AF65-F5344CB8AC3E}">
        <p14:creationId xmlns:p14="http://schemas.microsoft.com/office/powerpoint/2010/main" val="207271318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7" name="Text Placeholder 6"/>
          <p:cNvSpPr>
            <a:spLocks noGrp="1"/>
          </p:cNvSpPr>
          <p:nvPr>
            <p:ph type="body" sz="quarter" idx="10" hasCustomPrompt="1"/>
          </p:nvPr>
        </p:nvSpPr>
        <p:spPr>
          <a:xfrm>
            <a:off x="411163" y="1545336"/>
            <a:ext cx="8311896" cy="3383280"/>
          </a:xfrm>
        </p:spPr>
        <p:txBody>
          <a:bodyPr/>
          <a:lstStyle/>
          <a:p>
            <a:pPr lvl="0"/>
            <a:r>
              <a:rPr lang="en-US" dirty="0"/>
              <a:t>Click to insert content</a:t>
            </a:r>
          </a:p>
          <a:p>
            <a:pPr lvl="1"/>
            <a:r>
              <a:rPr lang="en-US" dirty="0"/>
              <a:t>First level bullet </a:t>
            </a:r>
          </a:p>
          <a:p>
            <a:pPr lvl="2"/>
            <a:r>
              <a:rPr lang="en-US" dirty="0"/>
              <a:t>Second level bullet</a:t>
            </a:r>
          </a:p>
          <a:p>
            <a:pPr lvl="3"/>
            <a:r>
              <a:rPr lang="en-US" dirty="0"/>
              <a:t>Third level bullet</a:t>
            </a:r>
          </a:p>
        </p:txBody>
      </p:sp>
    </p:spTree>
    <p:extLst>
      <p:ext uri="{BB962C8B-B14F-4D97-AF65-F5344CB8AC3E}">
        <p14:creationId xmlns:p14="http://schemas.microsoft.com/office/powerpoint/2010/main" val="164160578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ext Slide w/ Take Awa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7" name="Text Placeholder 6"/>
          <p:cNvSpPr>
            <a:spLocks noGrp="1"/>
          </p:cNvSpPr>
          <p:nvPr>
            <p:ph type="body" sz="quarter" idx="10" hasCustomPrompt="1"/>
          </p:nvPr>
        </p:nvSpPr>
        <p:spPr>
          <a:xfrm>
            <a:off x="411163" y="1545336"/>
            <a:ext cx="8311896" cy="3383280"/>
          </a:xfrm>
        </p:spPr>
        <p:txBody>
          <a:bodyPr/>
          <a:lstStyle/>
          <a:p>
            <a:pPr lvl="0"/>
            <a:r>
              <a:rPr lang="en-US" dirty="0"/>
              <a:t>Click to insert content</a:t>
            </a:r>
          </a:p>
          <a:p>
            <a:pPr lvl="1"/>
            <a:r>
              <a:rPr lang="en-US" dirty="0"/>
              <a:t>First level bullet </a:t>
            </a:r>
          </a:p>
          <a:p>
            <a:pPr lvl="2"/>
            <a:r>
              <a:rPr lang="en-US" dirty="0"/>
              <a:t>Second level bullet</a:t>
            </a:r>
          </a:p>
          <a:p>
            <a:pPr lvl="3"/>
            <a:r>
              <a:rPr lang="en-US" dirty="0"/>
              <a:t>Third level bullet</a:t>
            </a:r>
          </a:p>
        </p:txBody>
      </p:sp>
      <p:sp>
        <p:nvSpPr>
          <p:cNvPr id="9" name="Text Placeholder 8"/>
          <p:cNvSpPr>
            <a:spLocks noGrp="1"/>
          </p:cNvSpPr>
          <p:nvPr>
            <p:ph type="body" sz="quarter" idx="11" hasCustomPrompt="1"/>
          </p:nvPr>
        </p:nvSpPr>
        <p:spPr>
          <a:xfrm>
            <a:off x="0" y="5115285"/>
            <a:ext cx="9144000" cy="923373"/>
          </a:xfrm>
          <a:solidFill>
            <a:schemeClr val="accent5"/>
          </a:solidFill>
        </p:spPr>
        <p:txBody>
          <a:bodyPr lIns="457200" tIns="137160" rIns="91440" bIns="137160" anchor="ctr" anchorCtr="0">
            <a:noAutofit/>
          </a:bodyPr>
          <a:lstStyle>
            <a:lvl1pPr marL="0">
              <a:lnSpc>
                <a:spcPct val="100000"/>
              </a:lnSpc>
              <a:spcBef>
                <a:spcPts val="0"/>
              </a:spcBef>
              <a:defRPr sz="1800" baseline="0">
                <a:solidFill>
                  <a:srgbClr val="FFFFFF"/>
                </a:solidFill>
              </a:defRPr>
            </a:lvl1pPr>
          </a:lstStyle>
          <a:p>
            <a:pPr lvl="0"/>
            <a:r>
              <a:rPr lang="en-US" dirty="0"/>
              <a:t>Take away boxes should only be used for occasional emphasis.</a:t>
            </a:r>
            <a:br>
              <a:rPr lang="en-US" dirty="0"/>
            </a:br>
            <a:r>
              <a:rPr lang="en-US" dirty="0"/>
              <a:t>Do not use on every slide.</a:t>
            </a:r>
          </a:p>
        </p:txBody>
      </p:sp>
    </p:spTree>
    <p:extLst>
      <p:ext uri="{BB962C8B-B14F-4D97-AF65-F5344CB8AC3E}">
        <p14:creationId xmlns:p14="http://schemas.microsoft.com/office/powerpoint/2010/main" val="273378728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Quota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4" name="Text Placeholder 3"/>
          <p:cNvSpPr>
            <a:spLocks noGrp="1"/>
          </p:cNvSpPr>
          <p:nvPr>
            <p:ph type="body" sz="quarter" idx="10" hasCustomPrompt="1"/>
          </p:nvPr>
        </p:nvSpPr>
        <p:spPr>
          <a:xfrm>
            <a:off x="393192" y="2478024"/>
            <a:ext cx="8330184" cy="1801368"/>
          </a:xfrm>
        </p:spPr>
        <p:txBody>
          <a:bodyPr>
            <a:noAutofit/>
          </a:bodyPr>
          <a:lstStyle>
            <a:lvl1pPr marL="0">
              <a:lnSpc>
                <a:spcPts val="6599"/>
              </a:lnSpc>
              <a:spcBef>
                <a:spcPts val="0"/>
              </a:spcBef>
              <a:defRPr sz="6000" spc="-130" baseline="0">
                <a:solidFill>
                  <a:schemeClr val="accent5"/>
                </a:solidFill>
              </a:defRPr>
            </a:lvl1pPr>
          </a:lstStyle>
          <a:p>
            <a:pPr lvl="0"/>
            <a:r>
              <a:rPr lang="en-US" dirty="0"/>
              <a:t>Click to insert quote</a:t>
            </a:r>
          </a:p>
        </p:txBody>
      </p:sp>
      <p:sp>
        <p:nvSpPr>
          <p:cNvPr id="9" name="Text Placeholder 8"/>
          <p:cNvSpPr>
            <a:spLocks noGrp="1"/>
          </p:cNvSpPr>
          <p:nvPr>
            <p:ph type="body" sz="quarter" idx="11" hasCustomPrompt="1"/>
          </p:nvPr>
        </p:nvSpPr>
        <p:spPr>
          <a:xfrm>
            <a:off x="393192" y="4645152"/>
            <a:ext cx="4572000" cy="1014984"/>
          </a:xfrm>
        </p:spPr>
        <p:txBody>
          <a:bodyPr>
            <a:noAutofit/>
          </a:bodyPr>
          <a:lstStyle>
            <a:lvl1pPr marL="0">
              <a:lnSpc>
                <a:spcPts val="4000"/>
              </a:lnSpc>
              <a:spcBef>
                <a:spcPts val="0"/>
              </a:spcBef>
              <a:defRPr sz="3000" baseline="0"/>
            </a:lvl1pPr>
          </a:lstStyle>
          <a:p>
            <a:pPr lvl="0"/>
            <a:r>
              <a:rPr lang="en-US" dirty="0"/>
              <a:t>Click to insert content</a:t>
            </a:r>
          </a:p>
        </p:txBody>
      </p:sp>
    </p:spTree>
    <p:extLst>
      <p:ext uri="{BB962C8B-B14F-4D97-AF65-F5344CB8AC3E}">
        <p14:creationId xmlns:p14="http://schemas.microsoft.com/office/powerpoint/2010/main" val="17910198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Vertical Quadra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insert headline</a:t>
            </a:r>
          </a:p>
        </p:txBody>
      </p:sp>
      <p:sp>
        <p:nvSpPr>
          <p:cNvPr id="4" name="Text Placeholder 3"/>
          <p:cNvSpPr>
            <a:spLocks noGrp="1"/>
          </p:cNvSpPr>
          <p:nvPr>
            <p:ph type="body" sz="quarter" idx="11" hasCustomPrompt="1"/>
          </p:nvPr>
        </p:nvSpPr>
        <p:spPr>
          <a:xfrm>
            <a:off x="411480" y="1746507"/>
            <a:ext cx="2002536" cy="4289425"/>
          </a:xfrm>
          <a:noFill/>
          <a:ln w="28575">
            <a:solidFill>
              <a:schemeClr val="accent5"/>
            </a:solidFill>
          </a:ln>
        </p:spPr>
        <p:txBody>
          <a:bodyPr lIns="182880" tIns="137160" rIns="91440"/>
          <a:lstStyle>
            <a:lvl1pPr marL="0">
              <a:lnSpc>
                <a:spcPts val="2200"/>
              </a:lnSpc>
              <a:spcBef>
                <a:spcPts val="0"/>
              </a:spcBef>
              <a:spcAft>
                <a:spcPts val="1600"/>
              </a:spcAft>
              <a:defRPr sz="2000">
                <a:solidFill>
                  <a:schemeClr val="tx1"/>
                </a:solidFill>
              </a:defRPr>
            </a:lvl1pPr>
            <a:lvl2pPr marL="0" indent="0">
              <a:lnSpc>
                <a:spcPts val="2000"/>
              </a:lnSpc>
              <a:spcBef>
                <a:spcPts val="0"/>
              </a:spcBef>
              <a:spcAft>
                <a:spcPts val="1200"/>
              </a:spcAft>
              <a:buFontTx/>
              <a:buNone/>
              <a:defRPr sz="1600">
                <a:solidFill>
                  <a:schemeClr val="tx1"/>
                </a:solidFill>
              </a:defRPr>
            </a:lvl2pPr>
            <a:lvl3pPr marL="0" indent="0">
              <a:lnSpc>
                <a:spcPts val="2000"/>
              </a:lnSpc>
              <a:spcBef>
                <a:spcPts val="0"/>
              </a:spcBef>
              <a:spcAft>
                <a:spcPts val="1200"/>
              </a:spcAft>
              <a:buNone/>
              <a:defRPr sz="1600"/>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8" name="Text Placeholder 3"/>
          <p:cNvSpPr>
            <a:spLocks noGrp="1"/>
          </p:cNvSpPr>
          <p:nvPr>
            <p:ph type="body" sz="quarter" idx="12" hasCustomPrompt="1"/>
          </p:nvPr>
        </p:nvSpPr>
        <p:spPr>
          <a:xfrm>
            <a:off x="2514600" y="1746507"/>
            <a:ext cx="2002536" cy="4289425"/>
          </a:xfrm>
          <a:noFill/>
          <a:ln w="28575">
            <a:solidFill>
              <a:schemeClr val="accent5"/>
            </a:solidFill>
          </a:ln>
        </p:spPr>
        <p:txBody>
          <a:bodyPr lIns="182880" tIns="137160" rIns="91440"/>
          <a:lstStyle>
            <a:lvl1pPr marL="0">
              <a:lnSpc>
                <a:spcPts val="2200"/>
              </a:lnSpc>
              <a:spcBef>
                <a:spcPts val="0"/>
              </a:spcBef>
              <a:spcAft>
                <a:spcPts val="1600"/>
              </a:spcAft>
              <a:defRPr sz="2000">
                <a:solidFill>
                  <a:schemeClr val="tx1"/>
                </a:solidFill>
              </a:defRPr>
            </a:lvl1pPr>
            <a:lvl2pPr marL="0" indent="0">
              <a:lnSpc>
                <a:spcPts val="2000"/>
              </a:lnSpc>
              <a:spcBef>
                <a:spcPts val="0"/>
              </a:spcBef>
              <a:spcAft>
                <a:spcPts val="1200"/>
              </a:spcAft>
              <a:buFontTx/>
              <a:buNone/>
              <a:defRPr sz="1600">
                <a:solidFill>
                  <a:schemeClr val="tx1"/>
                </a:solidFill>
              </a:defRPr>
            </a:lvl2pPr>
            <a:lvl3pPr marL="0" indent="0">
              <a:lnSpc>
                <a:spcPts val="2000"/>
              </a:lnSpc>
              <a:spcBef>
                <a:spcPts val="0"/>
              </a:spcBef>
              <a:spcAft>
                <a:spcPts val="1200"/>
              </a:spcAft>
              <a:buNone/>
              <a:defRPr sz="1600"/>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9" name="Text Placeholder 3"/>
          <p:cNvSpPr>
            <a:spLocks noGrp="1"/>
          </p:cNvSpPr>
          <p:nvPr>
            <p:ph type="body" sz="quarter" idx="13" hasCustomPrompt="1"/>
          </p:nvPr>
        </p:nvSpPr>
        <p:spPr>
          <a:xfrm>
            <a:off x="4617720" y="1746507"/>
            <a:ext cx="2002536" cy="4289425"/>
          </a:xfrm>
          <a:noFill/>
          <a:ln w="28575">
            <a:solidFill>
              <a:schemeClr val="accent5"/>
            </a:solidFill>
          </a:ln>
        </p:spPr>
        <p:txBody>
          <a:bodyPr lIns="182880" tIns="137160" rIns="91440"/>
          <a:lstStyle>
            <a:lvl1pPr marL="0">
              <a:lnSpc>
                <a:spcPts val="2200"/>
              </a:lnSpc>
              <a:spcBef>
                <a:spcPts val="0"/>
              </a:spcBef>
              <a:spcAft>
                <a:spcPts val="1600"/>
              </a:spcAft>
              <a:defRPr sz="2000">
                <a:solidFill>
                  <a:schemeClr val="tx1"/>
                </a:solidFill>
              </a:defRPr>
            </a:lvl1pPr>
            <a:lvl2pPr marL="0" indent="0">
              <a:lnSpc>
                <a:spcPts val="2000"/>
              </a:lnSpc>
              <a:spcBef>
                <a:spcPts val="0"/>
              </a:spcBef>
              <a:spcAft>
                <a:spcPts val="1200"/>
              </a:spcAft>
              <a:buFontTx/>
              <a:buNone/>
              <a:defRPr sz="1600">
                <a:solidFill>
                  <a:schemeClr val="tx1"/>
                </a:solidFill>
              </a:defRPr>
            </a:lvl2pPr>
            <a:lvl3pPr marL="0" indent="0">
              <a:lnSpc>
                <a:spcPts val="2000"/>
              </a:lnSpc>
              <a:spcBef>
                <a:spcPts val="0"/>
              </a:spcBef>
              <a:spcAft>
                <a:spcPts val="1200"/>
              </a:spcAft>
              <a:buNone/>
              <a:defRPr sz="1600"/>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11" name="Text Placeholder 3"/>
          <p:cNvSpPr>
            <a:spLocks noGrp="1"/>
          </p:cNvSpPr>
          <p:nvPr>
            <p:ph type="body" sz="quarter" idx="14" hasCustomPrompt="1"/>
          </p:nvPr>
        </p:nvSpPr>
        <p:spPr>
          <a:xfrm>
            <a:off x="6729984" y="1746507"/>
            <a:ext cx="2002536" cy="4289425"/>
          </a:xfrm>
          <a:noFill/>
          <a:ln w="28575">
            <a:solidFill>
              <a:schemeClr val="accent5"/>
            </a:solidFill>
          </a:ln>
        </p:spPr>
        <p:txBody>
          <a:bodyPr lIns="182880" tIns="137160" rIns="91440"/>
          <a:lstStyle>
            <a:lvl1pPr marL="0">
              <a:lnSpc>
                <a:spcPts val="2200"/>
              </a:lnSpc>
              <a:spcBef>
                <a:spcPts val="0"/>
              </a:spcBef>
              <a:spcAft>
                <a:spcPts val="1600"/>
              </a:spcAft>
              <a:defRPr sz="2000">
                <a:solidFill>
                  <a:schemeClr val="tx1"/>
                </a:solidFill>
              </a:defRPr>
            </a:lvl1pPr>
            <a:lvl2pPr marL="0" indent="0">
              <a:lnSpc>
                <a:spcPts val="2000"/>
              </a:lnSpc>
              <a:spcBef>
                <a:spcPts val="0"/>
              </a:spcBef>
              <a:spcAft>
                <a:spcPts val="1200"/>
              </a:spcAft>
              <a:buFontTx/>
              <a:buNone/>
              <a:defRPr sz="1600">
                <a:solidFill>
                  <a:schemeClr val="tx1"/>
                </a:solidFill>
              </a:defRPr>
            </a:lvl2pPr>
            <a:lvl3pPr marL="0" indent="0">
              <a:lnSpc>
                <a:spcPts val="2000"/>
              </a:lnSpc>
              <a:spcBef>
                <a:spcPts val="0"/>
              </a:spcBef>
              <a:spcAft>
                <a:spcPts val="1200"/>
              </a:spcAft>
              <a:buNone/>
              <a:defRPr sz="1600"/>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Tree>
    <p:extLst>
      <p:ext uri="{BB962C8B-B14F-4D97-AF65-F5344CB8AC3E}">
        <p14:creationId xmlns:p14="http://schemas.microsoft.com/office/powerpoint/2010/main" val="140935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pPr>
              <a:defRPr/>
            </a:pPr>
            <a:fld id="{245CA010-19A4-4670-A34C-932F115F7CB1}"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2E7E34FA-FBB5-48F9-8D7F-BB62721B8833}"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77863995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Quadra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4" name="Text Placeholder 3"/>
          <p:cNvSpPr>
            <a:spLocks noGrp="1"/>
          </p:cNvSpPr>
          <p:nvPr>
            <p:ph type="body" sz="quarter" idx="11" hasCustomPrompt="1"/>
          </p:nvPr>
        </p:nvSpPr>
        <p:spPr>
          <a:xfrm>
            <a:off x="422031" y="1737360"/>
            <a:ext cx="4104249" cy="2039112"/>
          </a:xfrm>
          <a:noFill/>
          <a:ln w="28575">
            <a:solidFill>
              <a:schemeClr val="accent5"/>
            </a:solidFill>
          </a:ln>
        </p:spPr>
        <p:txBody>
          <a:bodyPr lIns="457200" tIns="182880" rIns="182880">
            <a:noAutofit/>
          </a:bodyPr>
          <a:lstStyle>
            <a:lvl1pPr marL="0">
              <a:lnSpc>
                <a:spcPts val="2350"/>
              </a:lnSpc>
              <a:spcBef>
                <a:spcPts val="0"/>
              </a:spcBef>
              <a:spcAft>
                <a:spcPts val="1200"/>
              </a:spcAft>
              <a:defRPr sz="2150">
                <a:solidFill>
                  <a:schemeClr val="tx1"/>
                </a:solidFill>
              </a:defRPr>
            </a:lvl1pPr>
            <a:lvl2pPr marL="164592" indent="-164592">
              <a:lnSpc>
                <a:spcPct val="100000"/>
              </a:lnSpc>
              <a:spcBef>
                <a:spcPts val="0"/>
              </a:spcBef>
              <a:spcAft>
                <a:spcPts val="600"/>
              </a:spcAft>
              <a:buFont typeface="Arial"/>
              <a:buChar char="•"/>
              <a:defRPr sz="1800" baseline="0">
                <a:solidFill>
                  <a:schemeClr val="tx1"/>
                </a:solidFill>
              </a:defRPr>
            </a:lvl2pPr>
            <a:lvl3pPr marL="0" indent="0">
              <a:lnSpc>
                <a:spcPct val="100000"/>
              </a:lnSpc>
              <a:spcBef>
                <a:spcPts val="0"/>
              </a:spcBef>
              <a:spcAft>
                <a:spcPts val="600"/>
              </a:spcAft>
              <a:buFont typeface="Arial"/>
              <a:buNone/>
              <a:defRPr sz="1800">
                <a:solidFill>
                  <a:srgbClr val="FFFFFF"/>
                </a:solidFill>
              </a:defRPr>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14" name="Text Placeholder 3"/>
          <p:cNvSpPr>
            <a:spLocks noGrp="1"/>
          </p:cNvSpPr>
          <p:nvPr>
            <p:ph type="body" sz="quarter" idx="12" hasCustomPrompt="1"/>
          </p:nvPr>
        </p:nvSpPr>
        <p:spPr>
          <a:xfrm>
            <a:off x="422031" y="3959352"/>
            <a:ext cx="4104249" cy="2039112"/>
          </a:xfrm>
          <a:noFill/>
          <a:ln w="28575">
            <a:solidFill>
              <a:schemeClr val="accent5"/>
            </a:solidFill>
          </a:ln>
        </p:spPr>
        <p:txBody>
          <a:bodyPr lIns="457200" tIns="182880" rIns="182880">
            <a:noAutofit/>
          </a:bodyPr>
          <a:lstStyle>
            <a:lvl1pPr marL="0">
              <a:lnSpc>
                <a:spcPts val="2350"/>
              </a:lnSpc>
              <a:spcBef>
                <a:spcPts val="0"/>
              </a:spcBef>
              <a:spcAft>
                <a:spcPts val="1200"/>
              </a:spcAft>
              <a:defRPr sz="2150">
                <a:solidFill>
                  <a:schemeClr val="tx1"/>
                </a:solidFill>
              </a:defRPr>
            </a:lvl1pPr>
            <a:lvl2pPr marL="164592" indent="-164592">
              <a:lnSpc>
                <a:spcPct val="100000"/>
              </a:lnSpc>
              <a:spcBef>
                <a:spcPts val="0"/>
              </a:spcBef>
              <a:spcAft>
                <a:spcPts val="600"/>
              </a:spcAft>
              <a:buFont typeface="Arial"/>
              <a:buChar char="•"/>
              <a:defRPr sz="1800" baseline="0">
                <a:solidFill>
                  <a:schemeClr val="tx1"/>
                </a:solidFill>
              </a:defRPr>
            </a:lvl2pPr>
            <a:lvl3pPr marL="0" indent="0">
              <a:lnSpc>
                <a:spcPct val="100000"/>
              </a:lnSpc>
              <a:spcBef>
                <a:spcPts val="0"/>
              </a:spcBef>
              <a:spcAft>
                <a:spcPts val="600"/>
              </a:spcAft>
              <a:buFont typeface="Arial"/>
              <a:buNone/>
              <a:defRPr sz="1800">
                <a:solidFill>
                  <a:srgbClr val="FFFFFF"/>
                </a:solidFill>
              </a:defRPr>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15" name="Text Placeholder 3"/>
          <p:cNvSpPr>
            <a:spLocks noGrp="1"/>
          </p:cNvSpPr>
          <p:nvPr>
            <p:ph type="body" sz="quarter" idx="13" hasCustomPrompt="1"/>
          </p:nvPr>
        </p:nvSpPr>
        <p:spPr>
          <a:xfrm>
            <a:off x="4617720" y="1737360"/>
            <a:ext cx="4105715" cy="2039112"/>
          </a:xfrm>
          <a:noFill/>
          <a:ln w="28575">
            <a:solidFill>
              <a:schemeClr val="accent5"/>
            </a:solidFill>
          </a:ln>
        </p:spPr>
        <p:txBody>
          <a:bodyPr lIns="457200" tIns="182880" rIns="182880">
            <a:noAutofit/>
          </a:bodyPr>
          <a:lstStyle>
            <a:lvl1pPr marL="0">
              <a:lnSpc>
                <a:spcPts val="2350"/>
              </a:lnSpc>
              <a:spcBef>
                <a:spcPts val="0"/>
              </a:spcBef>
              <a:spcAft>
                <a:spcPts val="1200"/>
              </a:spcAft>
              <a:defRPr sz="2150">
                <a:solidFill>
                  <a:schemeClr val="tx1"/>
                </a:solidFill>
              </a:defRPr>
            </a:lvl1pPr>
            <a:lvl2pPr marL="164592" indent="-164592">
              <a:lnSpc>
                <a:spcPct val="100000"/>
              </a:lnSpc>
              <a:spcBef>
                <a:spcPts val="0"/>
              </a:spcBef>
              <a:spcAft>
                <a:spcPts val="600"/>
              </a:spcAft>
              <a:buFont typeface="Arial"/>
              <a:buChar char="•"/>
              <a:defRPr sz="1800" baseline="0">
                <a:solidFill>
                  <a:schemeClr val="tx1"/>
                </a:solidFill>
              </a:defRPr>
            </a:lvl2pPr>
            <a:lvl3pPr marL="0" indent="0">
              <a:lnSpc>
                <a:spcPct val="100000"/>
              </a:lnSpc>
              <a:spcBef>
                <a:spcPts val="0"/>
              </a:spcBef>
              <a:spcAft>
                <a:spcPts val="600"/>
              </a:spcAft>
              <a:buFont typeface="Arial"/>
              <a:buNone/>
              <a:defRPr sz="1800">
                <a:solidFill>
                  <a:srgbClr val="FFFFFF"/>
                </a:solidFill>
              </a:defRPr>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16" name="Text Placeholder 3"/>
          <p:cNvSpPr>
            <a:spLocks noGrp="1"/>
          </p:cNvSpPr>
          <p:nvPr>
            <p:ph type="body" sz="quarter" idx="14" hasCustomPrompt="1"/>
          </p:nvPr>
        </p:nvSpPr>
        <p:spPr>
          <a:xfrm>
            <a:off x="4617720" y="3959352"/>
            <a:ext cx="4105715" cy="2039112"/>
          </a:xfrm>
          <a:noFill/>
          <a:ln w="28575">
            <a:solidFill>
              <a:schemeClr val="accent5"/>
            </a:solidFill>
          </a:ln>
        </p:spPr>
        <p:txBody>
          <a:bodyPr lIns="457200" tIns="182880" rIns="182880">
            <a:noAutofit/>
          </a:bodyPr>
          <a:lstStyle>
            <a:lvl1pPr marL="0">
              <a:lnSpc>
                <a:spcPts val="2350"/>
              </a:lnSpc>
              <a:spcBef>
                <a:spcPts val="0"/>
              </a:spcBef>
              <a:spcAft>
                <a:spcPts val="1200"/>
              </a:spcAft>
              <a:defRPr sz="2150">
                <a:solidFill>
                  <a:schemeClr val="tx1"/>
                </a:solidFill>
              </a:defRPr>
            </a:lvl1pPr>
            <a:lvl2pPr marL="164592" indent="-164592">
              <a:lnSpc>
                <a:spcPct val="100000"/>
              </a:lnSpc>
              <a:spcBef>
                <a:spcPts val="0"/>
              </a:spcBef>
              <a:spcAft>
                <a:spcPts val="600"/>
              </a:spcAft>
              <a:buFont typeface="Arial"/>
              <a:buChar char="•"/>
              <a:defRPr sz="1800" baseline="0">
                <a:solidFill>
                  <a:schemeClr val="tx1"/>
                </a:solidFill>
              </a:defRPr>
            </a:lvl2pPr>
            <a:lvl3pPr marL="0" indent="0">
              <a:lnSpc>
                <a:spcPct val="100000"/>
              </a:lnSpc>
              <a:spcBef>
                <a:spcPts val="0"/>
              </a:spcBef>
              <a:spcAft>
                <a:spcPts val="600"/>
              </a:spcAft>
              <a:buFont typeface="Arial"/>
              <a:buNone/>
              <a:defRPr sz="1800">
                <a:solidFill>
                  <a:srgbClr val="FFFFFF"/>
                </a:solidFill>
              </a:defRPr>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Tree>
    <p:extLst>
      <p:ext uri="{BB962C8B-B14F-4D97-AF65-F5344CB8AC3E}">
        <p14:creationId xmlns:p14="http://schemas.microsoft.com/office/powerpoint/2010/main" val="98948525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4" name="Table Placeholder 3"/>
          <p:cNvSpPr>
            <a:spLocks noGrp="1"/>
          </p:cNvSpPr>
          <p:nvPr>
            <p:ph type="tbl" sz="quarter" idx="10"/>
          </p:nvPr>
        </p:nvSpPr>
        <p:spPr>
          <a:xfrm>
            <a:off x="411163" y="2112264"/>
            <a:ext cx="8311896" cy="3163824"/>
          </a:xfrm>
        </p:spPr>
        <p:txBody>
          <a:bodyPr/>
          <a:lstStyle/>
          <a:p>
            <a:r>
              <a:rPr lang="en-US" dirty="0"/>
              <a:t>Click icon to add table</a:t>
            </a:r>
          </a:p>
        </p:txBody>
      </p:sp>
      <p:sp>
        <p:nvSpPr>
          <p:cNvPr id="6" name="Text Placeholder 5"/>
          <p:cNvSpPr>
            <a:spLocks noGrp="1"/>
          </p:cNvSpPr>
          <p:nvPr>
            <p:ph type="body" sz="quarter" idx="11"/>
          </p:nvPr>
        </p:nvSpPr>
        <p:spPr>
          <a:xfrm>
            <a:off x="411163" y="5657850"/>
            <a:ext cx="3529584" cy="393192"/>
          </a:xfrm>
        </p:spPr>
        <p:txBody>
          <a:bodyPr>
            <a:noAutofit/>
          </a:bodyPr>
          <a:lstStyle>
            <a:lvl1pPr marL="0">
              <a:lnSpc>
                <a:spcPct val="100000"/>
              </a:lnSpc>
              <a:spcBef>
                <a:spcPts val="0"/>
              </a:spcBef>
              <a:defRPr sz="900">
                <a:solidFill>
                  <a:schemeClr val="tx1"/>
                </a:solidFill>
              </a:defRPr>
            </a:lvl1pPr>
          </a:lstStyle>
          <a:p>
            <a:pPr lvl="0"/>
            <a:r>
              <a:rPr lang="en-US"/>
              <a:t>Click to edit Master text styles</a:t>
            </a:r>
          </a:p>
        </p:txBody>
      </p:sp>
      <p:sp>
        <p:nvSpPr>
          <p:cNvPr id="3" name="Title 2"/>
          <p:cNvSpPr>
            <a:spLocks noGrp="1"/>
          </p:cNvSpPr>
          <p:nvPr>
            <p:ph type="title" hasCustomPrompt="1"/>
          </p:nvPr>
        </p:nvSpPr>
        <p:spPr/>
        <p:txBody>
          <a:bodyPr/>
          <a:lstStyle>
            <a:lvl1pPr>
              <a:defRPr baseline="0"/>
            </a:lvl1pPr>
          </a:lstStyle>
          <a:p>
            <a:r>
              <a:rPr lang="en-US" dirty="0"/>
              <a:t>Click to insert headline</a:t>
            </a:r>
          </a:p>
        </p:txBody>
      </p:sp>
    </p:spTree>
    <p:extLst>
      <p:ext uri="{BB962C8B-B14F-4D97-AF65-F5344CB8AC3E}">
        <p14:creationId xmlns:p14="http://schemas.microsoft.com/office/powerpoint/2010/main" val="6059044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5" name="Chart Placeholder 4"/>
          <p:cNvSpPr>
            <a:spLocks noGrp="1"/>
          </p:cNvSpPr>
          <p:nvPr>
            <p:ph type="chart" sz="quarter" idx="10"/>
          </p:nvPr>
        </p:nvSpPr>
        <p:spPr>
          <a:xfrm>
            <a:off x="411480" y="1729244"/>
            <a:ext cx="8311896" cy="3571273"/>
          </a:xfrm>
        </p:spPr>
        <p:txBody>
          <a:bodyPr/>
          <a:lstStyle/>
          <a:p>
            <a:r>
              <a:rPr lang="en-US" dirty="0"/>
              <a:t>Click icon to add chart</a:t>
            </a:r>
          </a:p>
        </p:txBody>
      </p:sp>
      <p:sp>
        <p:nvSpPr>
          <p:cNvPr id="6" name="Text Placeholder 5"/>
          <p:cNvSpPr>
            <a:spLocks noGrp="1"/>
          </p:cNvSpPr>
          <p:nvPr>
            <p:ph type="body" sz="quarter" idx="11"/>
          </p:nvPr>
        </p:nvSpPr>
        <p:spPr>
          <a:xfrm>
            <a:off x="411163" y="5657850"/>
            <a:ext cx="3529584" cy="393192"/>
          </a:xfrm>
        </p:spPr>
        <p:txBody>
          <a:bodyPr>
            <a:noAutofit/>
          </a:bodyPr>
          <a:lstStyle>
            <a:lvl1pPr marL="0">
              <a:lnSpc>
                <a:spcPct val="100000"/>
              </a:lnSpc>
              <a:spcBef>
                <a:spcPts val="0"/>
              </a:spcBef>
              <a:defRPr sz="90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3749657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4" name="Picture 3" descr="Orange.png"/>
          <p:cNvPicPr>
            <a:picLocks noChangeAspect="1"/>
          </p:cNvPicPr>
          <p:nvPr userDrawn="1"/>
        </p:nvPicPr>
        <p:blipFill>
          <a:blip r:embed="rId2"/>
          <a:srcRect l="9182"/>
          <a:stretch>
            <a:fillRect/>
          </a:stretch>
        </p:blipFill>
        <p:spPr>
          <a:xfrm>
            <a:off x="0" y="2285532"/>
            <a:ext cx="5717836" cy="2304000"/>
          </a:xfrm>
          <a:prstGeom prst="rect">
            <a:avLst/>
          </a:prstGeom>
        </p:spPr>
      </p:pic>
      <p:sp>
        <p:nvSpPr>
          <p:cNvPr id="7" name="TextBox 6"/>
          <p:cNvSpPr txBox="1"/>
          <p:nvPr userDrawn="1"/>
        </p:nvSpPr>
        <p:spPr>
          <a:xfrm>
            <a:off x="425568" y="6427690"/>
            <a:ext cx="4066897" cy="419693"/>
          </a:xfrm>
          <a:prstGeom prst="rect">
            <a:avLst/>
          </a:prstGeom>
        </p:spPr>
        <p:txBody>
          <a:bodyPr vert="horz" lIns="0" tIns="0" rIns="0" bIns="0" rtlCol="0" anchor="t" anchorCtr="0">
            <a:noAutofit/>
          </a:bodyPr>
          <a:lstStyle/>
          <a:p>
            <a:pPr defTabSz="457200" fontAlgn="auto">
              <a:spcBef>
                <a:spcPts val="0"/>
              </a:spcBef>
              <a:spcAft>
                <a:spcPts val="0"/>
              </a:spcAft>
            </a:pPr>
            <a:r>
              <a:rPr lang="en-US" sz="1600" b="1" dirty="0">
                <a:solidFill>
                  <a:srgbClr val="E86107"/>
                </a:solidFill>
                <a:latin typeface="GE Inspira Pitch"/>
                <a:cs typeface="GE Inspira Pitch"/>
              </a:rPr>
              <a:t>Achieving change together</a:t>
            </a:r>
          </a:p>
        </p:txBody>
      </p:sp>
    </p:spTree>
    <p:extLst>
      <p:ext uri="{BB962C8B-B14F-4D97-AF65-F5344CB8AC3E}">
        <p14:creationId xmlns:p14="http://schemas.microsoft.com/office/powerpoint/2010/main" val="19273302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Logos and page numb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200578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ormAutofit/>
          </a:bodyPr>
          <a:lstStyle/>
          <a:p>
            <a:r>
              <a:rPr lang="en-US"/>
              <a:t>Click to edit Master title style</a:t>
            </a:r>
          </a:p>
        </p:txBody>
      </p:sp>
      <p:sp>
        <p:nvSpPr>
          <p:cNvPr id="4" name="Date Placeholder 3"/>
          <p:cNvSpPr>
            <a:spLocks noGrp="1"/>
          </p:cNvSpPr>
          <p:nvPr>
            <p:ph type="dt" sz="half" idx="10"/>
          </p:nvPr>
        </p:nvSpPr>
        <p:spPr>
          <a:xfrm>
            <a:off x="5164139" y="6249990"/>
            <a:ext cx="3786187" cy="365125"/>
          </a:xfrm>
          <a:prstGeom prst="rect">
            <a:avLst/>
          </a:prstGeom>
        </p:spPr>
        <p:txBody>
          <a:bodyPr/>
          <a:lstStyle>
            <a:lvl1pPr>
              <a:defRPr/>
            </a:lvl1pPr>
          </a:lstStyle>
          <a:p>
            <a:pPr defTabSz="457200" fontAlgn="auto">
              <a:spcBef>
                <a:spcPts val="0"/>
              </a:spcBef>
              <a:spcAft>
                <a:spcPts val="0"/>
              </a:spcAft>
              <a:defRPr/>
            </a:pPr>
            <a:fld id="{A18B5810-757B-4884-A3FE-9298D1D5A949}" type="datetimeFigureOut">
              <a:rPr lang="en-US">
                <a:solidFill>
                  <a:srgbClr val="454545"/>
                </a:solidFill>
                <a:latin typeface="GE Inspira Pitch"/>
              </a:rPr>
              <a:pPr defTabSz="457200" fontAlgn="auto">
                <a:spcBef>
                  <a:spcPts val="0"/>
                </a:spcBef>
                <a:spcAft>
                  <a:spcPts val="0"/>
                </a:spcAft>
                <a:defRPr/>
              </a:pPr>
              <a:t>8/30/2016</a:t>
            </a:fld>
            <a:endParaRPr lang="en-US" dirty="0">
              <a:solidFill>
                <a:srgbClr val="454545"/>
              </a:solidFill>
              <a:latin typeface="GE Inspira Pitch"/>
            </a:endParaRPr>
          </a:p>
        </p:txBody>
      </p:sp>
      <p:sp>
        <p:nvSpPr>
          <p:cNvPr id="5" name="Footer Placeholder 4"/>
          <p:cNvSpPr>
            <a:spLocks noGrp="1"/>
          </p:cNvSpPr>
          <p:nvPr>
            <p:ph type="ftr" sz="quarter" idx="11"/>
          </p:nvPr>
        </p:nvSpPr>
        <p:spPr>
          <a:xfrm>
            <a:off x="193675" y="6249990"/>
            <a:ext cx="3786188" cy="365125"/>
          </a:xfrm>
          <a:prstGeom prst="rect">
            <a:avLst/>
          </a:prstGeom>
        </p:spPr>
        <p:txBody>
          <a:bodyPr/>
          <a:lstStyle>
            <a:lvl1pPr>
              <a:defRPr/>
            </a:lvl1pPr>
          </a:lstStyle>
          <a:p>
            <a:pPr defTabSz="457200" fontAlgn="auto">
              <a:spcBef>
                <a:spcPts val="0"/>
              </a:spcBef>
              <a:spcAft>
                <a:spcPts val="0"/>
              </a:spcAft>
              <a:defRPr/>
            </a:pPr>
            <a:endParaRPr lang="en-US" dirty="0">
              <a:solidFill>
                <a:srgbClr val="454545"/>
              </a:solidFill>
              <a:latin typeface="GE Inspira Pitch"/>
            </a:endParaRPr>
          </a:p>
        </p:txBody>
      </p:sp>
      <p:sp>
        <p:nvSpPr>
          <p:cNvPr id="6" name="Slide Number Placeholder 5"/>
          <p:cNvSpPr>
            <a:spLocks noGrp="1"/>
          </p:cNvSpPr>
          <p:nvPr>
            <p:ph type="sldNum" sz="quarter" idx="12"/>
          </p:nvPr>
        </p:nvSpPr>
        <p:spPr>
          <a:xfrm>
            <a:off x="3990975" y="6249990"/>
            <a:ext cx="1162050" cy="365125"/>
          </a:xfrm>
          <a:prstGeom prst="rect">
            <a:avLst/>
          </a:prstGeom>
        </p:spPr>
        <p:txBody>
          <a:bodyPr/>
          <a:lstStyle>
            <a:lvl1pPr>
              <a:defRPr/>
            </a:lvl1pPr>
          </a:lstStyle>
          <a:p>
            <a:pPr defTabSz="457200" fontAlgn="auto">
              <a:spcBef>
                <a:spcPts val="0"/>
              </a:spcBef>
              <a:spcAft>
                <a:spcPts val="0"/>
              </a:spcAft>
              <a:defRPr/>
            </a:pPr>
            <a:fld id="{2AA211DE-B715-4A6F-B9A5-F78EF64C90B1}" type="slidenum">
              <a:rPr lang="en-US">
                <a:solidFill>
                  <a:srgbClr val="454545"/>
                </a:solidFill>
                <a:latin typeface="GE Inspira Pitch"/>
              </a:rPr>
              <a:pPr defTabSz="457200" fontAlgn="auto">
                <a:spcBef>
                  <a:spcPts val="0"/>
                </a:spcBef>
                <a:spcAft>
                  <a:spcPts val="0"/>
                </a:spcAft>
                <a:defRPr/>
              </a:pPr>
              <a:t>‹#›</a:t>
            </a:fld>
            <a:endParaRPr lang="en-US" dirty="0">
              <a:solidFill>
                <a:srgbClr val="454545"/>
              </a:solidFill>
              <a:latin typeface="GE Inspira Pitch"/>
            </a:endParaRPr>
          </a:p>
        </p:txBody>
      </p:sp>
    </p:spTree>
    <p:extLst>
      <p:ext uri="{BB962C8B-B14F-4D97-AF65-F5344CB8AC3E}">
        <p14:creationId xmlns:p14="http://schemas.microsoft.com/office/powerpoint/2010/main" val="395216104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a:prstGeom prst="rect">
            <a:avLst/>
          </a:prstGeom>
        </p:spPr>
        <p:txBody>
          <a:bodyPr/>
          <a:lstStyle/>
          <a:p>
            <a:r>
              <a:rPr lang="en-GB"/>
              <a:t>Click to edit Master title style</a:t>
            </a:r>
            <a:endParaRPr/>
          </a:p>
        </p:txBody>
      </p:sp>
      <p:sp>
        <p:nvSpPr>
          <p:cNvPr id="3" name="Content Placeholder 2"/>
          <p:cNvSpPr>
            <a:spLocks noGrp="1"/>
          </p:cNvSpPr>
          <p:nvPr>
            <p:ph idx="1"/>
          </p:nvPr>
        </p:nvSpPr>
        <p:spPr>
          <a:xfrm>
            <a:off x="549275" y="1600201"/>
            <a:ext cx="8042276" cy="4343400"/>
          </a:xfrm>
          <a:prstGeom prst="rect">
            <a:avLst/>
          </a:prstGeo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a:xfrm>
            <a:off x="5629835" y="6275670"/>
            <a:ext cx="2133600" cy="365125"/>
          </a:xfrm>
          <a:prstGeom prst="rect">
            <a:avLst/>
          </a:prstGeom>
        </p:spPr>
        <p:txBody>
          <a:bodyPr/>
          <a:lstStyle/>
          <a:p>
            <a:pPr defTabSz="457200" fontAlgn="auto">
              <a:spcBef>
                <a:spcPts val="0"/>
              </a:spcBef>
              <a:spcAft>
                <a:spcPts val="0"/>
              </a:spcAft>
            </a:pPr>
            <a:fld id="{A2F0292D-1797-49A5-8D2D-8D50C72EF3CC}" type="datetimeFigureOut">
              <a:rPr lang="en-US" smtClean="0">
                <a:solidFill>
                  <a:srgbClr val="454545"/>
                </a:solidFill>
                <a:latin typeface="GE Inspira Pitch"/>
              </a:rPr>
              <a:pPr defTabSz="457200" fontAlgn="auto">
                <a:spcBef>
                  <a:spcPts val="0"/>
                </a:spcBef>
                <a:spcAft>
                  <a:spcPts val="0"/>
                </a:spcAft>
              </a:pPr>
              <a:t>8/30/2016</a:t>
            </a:fld>
            <a:endParaRPr lang="en-US" dirty="0">
              <a:solidFill>
                <a:srgbClr val="454545"/>
              </a:solidFill>
              <a:latin typeface="GE Inspira Pitch"/>
            </a:endParaRPr>
          </a:p>
        </p:txBody>
      </p:sp>
      <p:sp>
        <p:nvSpPr>
          <p:cNvPr id="5" name="Footer Placeholder 4"/>
          <p:cNvSpPr>
            <a:spLocks noGrp="1"/>
          </p:cNvSpPr>
          <p:nvPr>
            <p:ph type="ftr" sz="quarter" idx="11"/>
          </p:nvPr>
        </p:nvSpPr>
        <p:spPr>
          <a:xfrm>
            <a:off x="264459" y="6275670"/>
            <a:ext cx="4840941" cy="365125"/>
          </a:xfrm>
          <a:prstGeom prst="rect">
            <a:avLst/>
          </a:prstGeom>
        </p:spPr>
        <p:txBody>
          <a:bodyPr/>
          <a:lstStyle/>
          <a:p>
            <a:pPr defTabSz="457200" fontAlgn="auto">
              <a:spcBef>
                <a:spcPts val="0"/>
              </a:spcBef>
              <a:spcAft>
                <a:spcPts val="0"/>
              </a:spcAft>
            </a:pPr>
            <a:endParaRPr lang="en-US" dirty="0">
              <a:solidFill>
                <a:srgbClr val="454545"/>
              </a:solidFill>
              <a:latin typeface="GE Inspira Pitch"/>
            </a:endParaRPr>
          </a:p>
        </p:txBody>
      </p:sp>
      <p:sp>
        <p:nvSpPr>
          <p:cNvPr id="6" name="Slide Number Placeholder 5"/>
          <p:cNvSpPr>
            <a:spLocks noGrp="1"/>
          </p:cNvSpPr>
          <p:nvPr>
            <p:ph type="sldNum" sz="quarter" idx="12"/>
          </p:nvPr>
        </p:nvSpPr>
        <p:spPr>
          <a:xfrm>
            <a:off x="7897906" y="6275670"/>
            <a:ext cx="990600" cy="365125"/>
          </a:xfrm>
          <a:prstGeom prst="rect">
            <a:avLst/>
          </a:prstGeom>
        </p:spPr>
        <p:txBody>
          <a:bodyPr/>
          <a:lstStyle/>
          <a:p>
            <a:pPr defTabSz="457200" fontAlgn="auto">
              <a:spcBef>
                <a:spcPts val="0"/>
              </a:spcBef>
              <a:spcAft>
                <a:spcPts val="0"/>
              </a:spcAft>
            </a:pPr>
            <a:fld id="{D6CC888B-D9F9-4E54-B722-F151A9F45E95}" type="slidenum">
              <a:rPr lang="en-US" smtClean="0">
                <a:solidFill>
                  <a:srgbClr val="454545"/>
                </a:solidFill>
                <a:latin typeface="GE Inspira Pitch"/>
              </a:rPr>
              <a:pPr defTabSz="457200" fontAlgn="auto">
                <a:spcBef>
                  <a:spcPts val="0"/>
                </a:spcBef>
                <a:spcAft>
                  <a:spcPts val="0"/>
                </a:spcAft>
              </a:pPr>
              <a:t>‹#›</a:t>
            </a:fld>
            <a:endParaRPr lang="en-US" dirty="0">
              <a:solidFill>
                <a:srgbClr val="454545"/>
              </a:solidFill>
              <a:latin typeface="GE Inspira Pitch"/>
            </a:endParaRPr>
          </a:p>
        </p:txBody>
      </p:sp>
    </p:spTree>
    <p:extLst>
      <p:ext uri="{BB962C8B-B14F-4D97-AF65-F5344CB8AC3E}">
        <p14:creationId xmlns:p14="http://schemas.microsoft.com/office/powerpoint/2010/main" val="290519061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1524001"/>
            <a:ext cx="6498158" cy="1724867"/>
          </a:xfrm>
          <a:prstGeom prst="rect">
            <a:avLst/>
          </a:prstGeo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a:t>Click to edit Master title style</a:t>
            </a:r>
            <a:endParaRPr/>
          </a:p>
        </p:txBody>
      </p:sp>
      <p:sp>
        <p:nvSpPr>
          <p:cNvPr id="3" name="Subtitle 2"/>
          <p:cNvSpPr>
            <a:spLocks noGrp="1"/>
          </p:cNvSpPr>
          <p:nvPr>
            <p:ph type="subTitle" idx="1"/>
          </p:nvPr>
        </p:nvSpPr>
        <p:spPr>
          <a:xfrm>
            <a:off x="1322921" y="3299014"/>
            <a:ext cx="6498159" cy="916641"/>
          </a:xfrm>
          <a:prstGeom prst="rect">
            <a:avLst/>
          </a:prstGeo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a:xfrm>
            <a:off x="5629835" y="6275670"/>
            <a:ext cx="2133600" cy="365125"/>
          </a:xfrm>
          <a:prstGeom prst="rect">
            <a:avLst/>
          </a:prstGeom>
        </p:spPr>
        <p:txBody>
          <a:bodyPr/>
          <a:lstStyle/>
          <a:p>
            <a:pPr defTabSz="457200" fontAlgn="auto">
              <a:spcBef>
                <a:spcPts val="0"/>
              </a:spcBef>
              <a:spcAft>
                <a:spcPts val="0"/>
              </a:spcAft>
            </a:pPr>
            <a:fld id="{A2F0292D-1797-49A5-8D2D-8D50C72EF3CC}" type="datetimeFigureOut">
              <a:rPr lang="en-US" smtClean="0">
                <a:solidFill>
                  <a:srgbClr val="454545"/>
                </a:solidFill>
                <a:latin typeface="GE Inspira Pitch"/>
              </a:rPr>
              <a:pPr defTabSz="457200" fontAlgn="auto">
                <a:spcBef>
                  <a:spcPts val="0"/>
                </a:spcBef>
                <a:spcAft>
                  <a:spcPts val="0"/>
                </a:spcAft>
              </a:pPr>
              <a:t>8/30/2016</a:t>
            </a:fld>
            <a:endParaRPr lang="en-US" dirty="0">
              <a:solidFill>
                <a:srgbClr val="454545"/>
              </a:solidFill>
              <a:latin typeface="GE Inspira Pitch"/>
            </a:endParaRPr>
          </a:p>
        </p:txBody>
      </p:sp>
      <p:sp>
        <p:nvSpPr>
          <p:cNvPr id="5" name="Footer Placeholder 4"/>
          <p:cNvSpPr>
            <a:spLocks noGrp="1"/>
          </p:cNvSpPr>
          <p:nvPr>
            <p:ph type="ftr" sz="quarter" idx="11"/>
          </p:nvPr>
        </p:nvSpPr>
        <p:spPr>
          <a:xfrm>
            <a:off x="264459" y="6275670"/>
            <a:ext cx="4840941" cy="365125"/>
          </a:xfrm>
          <a:prstGeom prst="rect">
            <a:avLst/>
          </a:prstGeom>
        </p:spPr>
        <p:txBody>
          <a:bodyPr/>
          <a:lstStyle/>
          <a:p>
            <a:pPr defTabSz="457200" fontAlgn="auto">
              <a:spcBef>
                <a:spcPts val="0"/>
              </a:spcBef>
              <a:spcAft>
                <a:spcPts val="0"/>
              </a:spcAft>
            </a:pPr>
            <a:endParaRPr lang="en-US" dirty="0">
              <a:solidFill>
                <a:srgbClr val="454545"/>
              </a:solidFill>
              <a:latin typeface="GE Inspira Pitch"/>
            </a:endParaRPr>
          </a:p>
        </p:txBody>
      </p:sp>
      <p:sp>
        <p:nvSpPr>
          <p:cNvPr id="6" name="Slide Number Placeholder 5"/>
          <p:cNvSpPr>
            <a:spLocks noGrp="1"/>
          </p:cNvSpPr>
          <p:nvPr>
            <p:ph type="sldNum" sz="quarter" idx="12"/>
          </p:nvPr>
        </p:nvSpPr>
        <p:spPr>
          <a:xfrm>
            <a:off x="7897906" y="6275670"/>
            <a:ext cx="990600" cy="365125"/>
          </a:xfrm>
          <a:prstGeom prst="rect">
            <a:avLst/>
          </a:prstGeom>
        </p:spPr>
        <p:txBody>
          <a:bodyPr/>
          <a:lstStyle/>
          <a:p>
            <a:pPr defTabSz="457200" fontAlgn="auto">
              <a:spcBef>
                <a:spcPts val="0"/>
              </a:spcBef>
              <a:spcAft>
                <a:spcPts val="0"/>
              </a:spcAft>
            </a:pPr>
            <a:fld id="{D6CC888B-D9F9-4E54-B722-F151A9F45E95}" type="slidenum">
              <a:rPr lang="en-US" smtClean="0">
                <a:solidFill>
                  <a:srgbClr val="454545"/>
                </a:solidFill>
                <a:latin typeface="GE Inspira Pitch"/>
              </a:rPr>
              <a:pPr defTabSz="457200" fontAlgn="auto">
                <a:spcBef>
                  <a:spcPts val="0"/>
                </a:spcBef>
                <a:spcAft>
                  <a:spcPts val="0"/>
                </a:spcAft>
              </a:pPr>
              <a:t>‹#›</a:t>
            </a:fld>
            <a:endParaRPr lang="en-US" dirty="0">
              <a:solidFill>
                <a:srgbClr val="454545"/>
              </a:solidFill>
              <a:latin typeface="GE Inspira Pitch"/>
            </a:endParaRPr>
          </a:p>
        </p:txBody>
      </p:sp>
    </p:spTree>
    <p:extLst>
      <p:ext uri="{BB962C8B-B14F-4D97-AF65-F5344CB8AC3E}">
        <p14:creationId xmlns:p14="http://schemas.microsoft.com/office/powerpoint/2010/main" val="14120290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6043106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3040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pPr>
              <a:defRPr/>
            </a:pPr>
            <a:fld id="{AD6F75CA-72E1-4E49-A292-F8F6385B5AAD}"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10D41934-9850-4312-8251-CA071A5D8640}"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27108710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0134768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1039263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695969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931483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1163616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5625874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4647628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0214931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217241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30/08/2016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904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theme" Target="../theme/theme10.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theme" Target="../theme/theme11.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9.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theme" Target="../theme/theme12.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18" Type="http://schemas.openxmlformats.org/officeDocument/2006/relationships/slideLayout" Target="../slideLayouts/slideLayout85.xml"/><Relationship Id="rId3" Type="http://schemas.openxmlformats.org/officeDocument/2006/relationships/slideLayout" Target="../slideLayouts/slideLayout70.xml"/><Relationship Id="rId21" Type="http://schemas.openxmlformats.org/officeDocument/2006/relationships/theme" Target="../theme/theme7.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17" Type="http://schemas.openxmlformats.org/officeDocument/2006/relationships/slideLayout" Target="../slideLayouts/slideLayout84.xml"/><Relationship Id="rId2" Type="http://schemas.openxmlformats.org/officeDocument/2006/relationships/slideLayout" Target="../slideLayouts/slideLayout69.xml"/><Relationship Id="rId16" Type="http://schemas.openxmlformats.org/officeDocument/2006/relationships/slideLayout" Target="../slideLayouts/slideLayout83.xml"/><Relationship Id="rId20" Type="http://schemas.openxmlformats.org/officeDocument/2006/relationships/slideLayout" Target="../slideLayouts/slideLayout87.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slideLayout" Target="../slideLayouts/slideLayout82.xml"/><Relationship Id="rId10" Type="http://schemas.openxmlformats.org/officeDocument/2006/relationships/slideLayout" Target="../slideLayouts/slideLayout77.xml"/><Relationship Id="rId19" Type="http://schemas.openxmlformats.org/officeDocument/2006/relationships/slideLayout" Target="../slideLayouts/slideLayout86.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slideLayout" Target="../slideLayouts/slideLayout81.xml"/><Relationship Id="rId22"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5.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8.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6.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9.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5ACE32E-2728-4956-AE85-A3AF7EBD5286}" type="datetimeFigureOut">
              <a:rPr lang="en-GB">
                <a:solidFill>
                  <a:prstClr val="black">
                    <a:tint val="75000"/>
                  </a:prstClr>
                </a:solidFill>
              </a:rPr>
              <a:pPr>
                <a:defRPr/>
              </a:pPr>
              <a:t>30/08/2016</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59D271F-7536-4471-B9CE-1EA799C960A0}"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424993905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rtl="0" eaLnBrk="1" fontAlgn="base" hangingPunct="1">
        <a:spcBef>
          <a:spcPct val="0"/>
        </a:spcBef>
        <a:spcAft>
          <a:spcPct val="0"/>
        </a:spcAft>
        <a:defRPr sz="3600" b="1" kern="1200">
          <a:solidFill>
            <a:srgbClr val="4283C4"/>
          </a:solidFill>
          <a:latin typeface="Arial" pitchFamily="34" charset="0"/>
          <a:ea typeface="+mj-ea"/>
          <a:cs typeface="Arial" pitchFamily="34" charset="0"/>
        </a:defRPr>
      </a:lvl1pPr>
      <a:lvl2pPr algn="ctr" rtl="0" eaLnBrk="1" fontAlgn="base" hangingPunct="1">
        <a:spcBef>
          <a:spcPct val="0"/>
        </a:spcBef>
        <a:spcAft>
          <a:spcPct val="0"/>
        </a:spcAft>
        <a:defRPr sz="3600" b="1">
          <a:solidFill>
            <a:srgbClr val="4283C4"/>
          </a:solidFill>
          <a:latin typeface="Arial" charset="0"/>
          <a:cs typeface="Arial" charset="0"/>
        </a:defRPr>
      </a:lvl2pPr>
      <a:lvl3pPr algn="ctr" rtl="0" eaLnBrk="1" fontAlgn="base" hangingPunct="1">
        <a:spcBef>
          <a:spcPct val="0"/>
        </a:spcBef>
        <a:spcAft>
          <a:spcPct val="0"/>
        </a:spcAft>
        <a:defRPr sz="3600" b="1">
          <a:solidFill>
            <a:srgbClr val="4283C4"/>
          </a:solidFill>
          <a:latin typeface="Arial" charset="0"/>
          <a:cs typeface="Arial" charset="0"/>
        </a:defRPr>
      </a:lvl3pPr>
      <a:lvl4pPr algn="ctr" rtl="0" eaLnBrk="1" fontAlgn="base" hangingPunct="1">
        <a:spcBef>
          <a:spcPct val="0"/>
        </a:spcBef>
        <a:spcAft>
          <a:spcPct val="0"/>
        </a:spcAft>
        <a:defRPr sz="3600" b="1">
          <a:solidFill>
            <a:srgbClr val="4283C4"/>
          </a:solidFill>
          <a:latin typeface="Arial" charset="0"/>
          <a:cs typeface="Arial" charset="0"/>
        </a:defRPr>
      </a:lvl4pPr>
      <a:lvl5pPr algn="ctr" rtl="0" eaLnBrk="1" fontAlgn="base" hangingPunct="1">
        <a:spcBef>
          <a:spcPct val="0"/>
        </a:spcBef>
        <a:spcAft>
          <a:spcPct val="0"/>
        </a:spcAft>
        <a:defRPr sz="3600" b="1">
          <a:solidFill>
            <a:srgbClr val="4283C4"/>
          </a:solidFill>
          <a:latin typeface="Arial" charset="0"/>
          <a:cs typeface="Arial" charset="0"/>
        </a:defRPr>
      </a:lvl5pPr>
      <a:lvl6pPr marL="457200" algn="ctr" rtl="0" eaLnBrk="1" fontAlgn="base" hangingPunct="1">
        <a:spcBef>
          <a:spcPct val="0"/>
        </a:spcBef>
        <a:spcAft>
          <a:spcPct val="0"/>
        </a:spcAft>
        <a:defRPr sz="3600" b="1">
          <a:solidFill>
            <a:srgbClr val="4283C4"/>
          </a:solidFill>
          <a:latin typeface="Arial" charset="0"/>
          <a:cs typeface="Arial" charset="0"/>
        </a:defRPr>
      </a:lvl6pPr>
      <a:lvl7pPr marL="914400" algn="ctr" rtl="0" eaLnBrk="1" fontAlgn="base" hangingPunct="1">
        <a:spcBef>
          <a:spcPct val="0"/>
        </a:spcBef>
        <a:spcAft>
          <a:spcPct val="0"/>
        </a:spcAft>
        <a:defRPr sz="3600" b="1">
          <a:solidFill>
            <a:srgbClr val="4283C4"/>
          </a:solidFill>
          <a:latin typeface="Arial" charset="0"/>
          <a:cs typeface="Arial" charset="0"/>
        </a:defRPr>
      </a:lvl7pPr>
      <a:lvl8pPr marL="1371600" algn="ctr" rtl="0" eaLnBrk="1" fontAlgn="base" hangingPunct="1">
        <a:spcBef>
          <a:spcPct val="0"/>
        </a:spcBef>
        <a:spcAft>
          <a:spcPct val="0"/>
        </a:spcAft>
        <a:defRPr sz="3600" b="1">
          <a:solidFill>
            <a:srgbClr val="4283C4"/>
          </a:solidFill>
          <a:latin typeface="Arial" charset="0"/>
          <a:cs typeface="Arial" charset="0"/>
        </a:defRPr>
      </a:lvl8pPr>
      <a:lvl9pPr marL="1828800" algn="ctr" rtl="0" eaLnBrk="1" fontAlgn="base" hangingPunct="1">
        <a:spcBef>
          <a:spcPct val="0"/>
        </a:spcBef>
        <a:spcAft>
          <a:spcPct val="0"/>
        </a:spcAft>
        <a:defRPr sz="3600" b="1">
          <a:solidFill>
            <a:srgbClr val="4283C4"/>
          </a:solidFill>
          <a:latin typeface="Arial" charset="0"/>
          <a:cs typeface="Arial" charset="0"/>
        </a:defRPr>
      </a:lvl9pPr>
    </p:titleStyle>
    <p:bodyStyle>
      <a:lvl1pPr marL="342900" indent="-342900" algn="l" rtl="0" eaLnBrk="1" fontAlgn="base" hangingPunct="1">
        <a:spcBef>
          <a:spcPct val="20000"/>
        </a:spcBef>
        <a:spcAft>
          <a:spcPct val="0"/>
        </a:spcAft>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30/08/2016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48276777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30/08/2016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616812909"/>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30/08/2016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459486129"/>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E1B8421-BC9B-42B6-9A37-5715A9FFC128}" type="datetimeFigureOut">
              <a:rPr lang="en-GB" smtClean="0">
                <a:solidFill>
                  <a:prstClr val="black">
                    <a:tint val="75000"/>
                  </a:prstClr>
                </a:solidFill>
                <a:latin typeface="Calibri"/>
              </a:rPr>
              <a:pPr fontAlgn="auto">
                <a:spcBef>
                  <a:spcPts val="0"/>
                </a:spcBef>
                <a:spcAft>
                  <a:spcPts val="0"/>
                </a:spcAft>
              </a:pPr>
              <a:t>30/08/2016</a:t>
            </a:fld>
            <a:endParaRPr lang="en-GB"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06B74C9-1984-4309-B629-64A9E2680539}" type="slidenum">
              <a:rPr lang="en-GB" smtClean="0">
                <a:solidFill>
                  <a:prstClr val="black">
                    <a:tint val="75000"/>
                  </a:prstClr>
                </a:solidFill>
                <a:latin typeface="Calibri"/>
              </a:rPr>
              <a:pPr fontAlgn="auto">
                <a:spcBef>
                  <a:spcPts val="0"/>
                </a:spcBef>
                <a:spcAft>
                  <a:spcPts val="0"/>
                </a:spcAft>
              </a:pPr>
              <a:t>‹#›</a:t>
            </a:fld>
            <a:endParaRPr lang="en-GB" dirty="0">
              <a:solidFill>
                <a:prstClr val="black">
                  <a:tint val="75000"/>
                </a:prstClr>
              </a:solidFill>
              <a:latin typeface="Calibri"/>
            </a:endParaRPr>
          </a:p>
        </p:txBody>
      </p:sp>
    </p:spTree>
    <p:extLst>
      <p:ext uri="{BB962C8B-B14F-4D97-AF65-F5344CB8AC3E}">
        <p14:creationId xmlns:p14="http://schemas.microsoft.com/office/powerpoint/2010/main" val="64321297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360193A-E3DC-440A-B0A2-410458E28104}" type="datetimeFigureOut">
              <a:rPr lang="en-GB" smtClean="0">
                <a:solidFill>
                  <a:prstClr val="black">
                    <a:tint val="75000"/>
                  </a:prstClr>
                </a:solidFill>
                <a:latin typeface="Calibri"/>
              </a:rPr>
              <a:pPr fontAlgn="auto">
                <a:spcBef>
                  <a:spcPts val="0"/>
                </a:spcBef>
                <a:spcAft>
                  <a:spcPts val="0"/>
                </a:spcAft>
              </a:pPr>
              <a:t>30/08/2016</a:t>
            </a:fld>
            <a:endParaRPr lang="en-GB"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D549198-62A5-4F00-A899-01D05767A95D}" type="slidenum">
              <a:rPr lang="en-GB" smtClean="0">
                <a:solidFill>
                  <a:prstClr val="black">
                    <a:tint val="75000"/>
                  </a:prstClr>
                </a:solidFill>
                <a:latin typeface="Calibri"/>
              </a:rPr>
              <a:pPr fontAlgn="auto">
                <a:spcBef>
                  <a:spcPts val="0"/>
                </a:spcBef>
                <a:spcAft>
                  <a:spcPts val="0"/>
                </a:spcAft>
              </a:pPr>
              <a:t>‹#›</a:t>
            </a:fld>
            <a:endParaRPr lang="en-GB" dirty="0">
              <a:solidFill>
                <a:prstClr val="black">
                  <a:tint val="75000"/>
                </a:prstClr>
              </a:solidFill>
              <a:latin typeface="Calibri"/>
            </a:endParaRPr>
          </a:p>
        </p:txBody>
      </p:sp>
    </p:spTree>
    <p:extLst>
      <p:ext uri="{BB962C8B-B14F-4D97-AF65-F5344CB8AC3E}">
        <p14:creationId xmlns:p14="http://schemas.microsoft.com/office/powerpoint/2010/main" val="21805696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E1B8421-BC9B-42B6-9A37-5715A9FFC128}" type="datetimeFigureOut">
              <a:rPr lang="en-GB" smtClean="0">
                <a:solidFill>
                  <a:prstClr val="black">
                    <a:tint val="75000"/>
                  </a:prstClr>
                </a:solidFill>
                <a:latin typeface="Calibri"/>
                <a:ea typeface="ＭＳ Ｐゴシック"/>
              </a:rPr>
              <a:pPr fontAlgn="auto">
                <a:spcBef>
                  <a:spcPts val="0"/>
                </a:spcBef>
                <a:spcAft>
                  <a:spcPts val="0"/>
                </a:spcAft>
              </a:pPr>
              <a:t>30/08/2016</a:t>
            </a:fld>
            <a:endParaRPr lang="en-GB" dirty="0">
              <a:solidFill>
                <a:prstClr val="black">
                  <a:tint val="75000"/>
                </a:prstClr>
              </a:solidFill>
              <a:latin typeface="Calibri"/>
              <a:ea typeface="ＭＳ Ｐゴシック"/>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Calibri"/>
              <a:ea typeface="ＭＳ Ｐゴシック"/>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06B74C9-1984-4309-B629-64A9E2680539}" type="slidenum">
              <a:rPr lang="en-GB" smtClean="0">
                <a:solidFill>
                  <a:prstClr val="black">
                    <a:tint val="75000"/>
                  </a:prstClr>
                </a:solidFill>
                <a:latin typeface="Calibri"/>
                <a:ea typeface="ＭＳ Ｐゴシック"/>
              </a:rPr>
              <a:pPr fontAlgn="auto">
                <a:spcBef>
                  <a:spcPts val="0"/>
                </a:spcBef>
                <a:spcAft>
                  <a:spcPts val="0"/>
                </a:spcAft>
              </a:pPr>
              <a:t>‹#›</a:t>
            </a:fld>
            <a:endParaRPr lang="en-GB"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37936393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9"/>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1"/>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356351"/>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nSpc>
                <a:spcPct val="100000"/>
              </a:lnSpc>
              <a:buClr>
                <a:srgbClr val="898989"/>
              </a:buClr>
              <a:buSzPct val="100000"/>
              <a:buFont typeface="Calibri" pitchFamily="-84" charset="0"/>
              <a:buNone/>
              <a:defRPr sz="1200">
                <a:solidFill>
                  <a:srgbClr val="898989"/>
                </a:solidFill>
                <a:latin typeface="Calibri" pitchFamily="-84" charset="0"/>
                <a:ea typeface="ＭＳ Ｐゴシック" pitchFamily="-84" charset="-128"/>
                <a:cs typeface="+mn-cs"/>
              </a:defRPr>
            </a:lvl1pPr>
          </a:lstStyle>
          <a:p>
            <a:pPr defTabSz="449263">
              <a:defRPr/>
            </a:pPr>
            <a:fld id="{1E7AABF5-97CB-4532-BC37-0D3E6F1A0AD6}" type="datetime1">
              <a:rPr lang="en-GB"/>
              <a:pPr defTabSz="449263">
                <a:defRPr/>
              </a:pPr>
              <a:t>30/08/2016</a:t>
            </a:fld>
            <a:endParaRPr lang="en-GB" dirty="0"/>
          </a:p>
        </p:txBody>
      </p:sp>
      <p:sp>
        <p:nvSpPr>
          <p:cNvPr id="1028" name="Rectangle 4"/>
          <p:cNvSpPr>
            <a:spLocks noGrp="1" noChangeArrowheads="1"/>
          </p:cNvSpPr>
          <p:nvPr>
            <p:ph type="ftr"/>
          </p:nvPr>
        </p:nvSpPr>
        <p:spPr bwMode="auto">
          <a:xfrm>
            <a:off x="3124200" y="6356351"/>
            <a:ext cx="2894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ctr">
              <a:lnSpc>
                <a:spcPct val="100000"/>
              </a:lnSpc>
              <a:buClr>
                <a:srgbClr val="898989"/>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Calibri" pitchFamily="32" charset="0"/>
                <a:ea typeface="+mn-ea"/>
                <a:cs typeface="Lucida Sans Unicode" charset="0"/>
              </a:defRPr>
            </a:lvl1pPr>
          </a:lstStyle>
          <a:p>
            <a:pPr defTabSz="449263">
              <a:defRPr/>
            </a:pPr>
            <a:r>
              <a:rPr lang="en-GB" dirty="0"/>
              <a:t>Oscar Plummer</a:t>
            </a:r>
          </a:p>
        </p:txBody>
      </p:sp>
      <p:sp>
        <p:nvSpPr>
          <p:cNvPr id="1029" name="Rectangle 5"/>
          <p:cNvSpPr>
            <a:spLocks noGrp="1" noChangeArrowheads="1"/>
          </p:cNvSpPr>
          <p:nvPr>
            <p:ph type="sldNum"/>
          </p:nvPr>
        </p:nvSpPr>
        <p:spPr bwMode="auto">
          <a:xfrm>
            <a:off x="6553200" y="6356351"/>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100000"/>
              </a:lnSpc>
              <a:buClr>
                <a:srgbClr val="898989"/>
              </a:buClr>
              <a:buSzPct val="100000"/>
              <a:buFont typeface="Calibri" pitchFamily="-84" charset="0"/>
              <a:buNone/>
              <a:defRPr sz="1200">
                <a:solidFill>
                  <a:srgbClr val="898989"/>
                </a:solidFill>
                <a:latin typeface="Calibri" pitchFamily="-84" charset="0"/>
                <a:ea typeface="ＭＳ Ｐゴシック" pitchFamily="-84" charset="-128"/>
                <a:cs typeface="+mn-cs"/>
              </a:defRPr>
            </a:lvl1pPr>
          </a:lstStyle>
          <a:p>
            <a:pPr defTabSz="449263">
              <a:defRPr/>
            </a:pPr>
            <a:fld id="{0BC42BBD-8311-4976-9969-DD5CB9CC7A1D}" type="slidenum">
              <a:rPr lang="en-GB"/>
              <a:pPr defTabSz="449263">
                <a:defRPr/>
              </a:pPr>
              <a:t>‹#›</a:t>
            </a:fld>
            <a:endParaRPr lang="en-GB" dirty="0"/>
          </a:p>
        </p:txBody>
      </p:sp>
    </p:spTree>
    <p:extLst>
      <p:ext uri="{BB962C8B-B14F-4D97-AF65-F5344CB8AC3E}">
        <p14:creationId xmlns:p14="http://schemas.microsoft.com/office/powerpoint/2010/main" val="23912040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sldNum="0" hdr="0"/>
  <p:txStyles>
    <p:titleStyle>
      <a:lvl1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mj-lt"/>
          <a:ea typeface="ＭＳ Ｐゴシック" charset="0"/>
          <a:cs typeface="+mj-cs"/>
        </a:defRPr>
      </a:lvl1pPr>
      <a:lvl2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2pPr>
      <a:lvl3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3pPr>
      <a:lvl4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4pPr>
      <a:lvl5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5pPr>
      <a:lvl6pPr marL="4572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6pPr>
      <a:lvl7pPr marL="9144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7pPr>
      <a:lvl8pPr marL="13716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8pPr>
      <a:lvl9pPr marL="18288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9pPr>
    </p:titleStyle>
    <p:body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en-US" dirty="0">
              <a:solidFill>
                <a:srgbClr val="000000"/>
              </a:solidFill>
              <a:latin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en-US" dirty="0">
              <a:solidFill>
                <a:srgbClr val="000000"/>
              </a:solidFill>
              <a:latin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5605A34-5732-4062-A871-E29AD19DD7D3}" type="slidenum">
              <a:rPr lang="en-GB" altLang="en-US">
                <a:solidFill>
                  <a:srgbClr val="000000"/>
                </a:solidFill>
                <a:latin typeface="Arial"/>
              </a:rPr>
              <a:pPr>
                <a:defRPr/>
              </a:pPr>
              <a:t>‹#›</a:t>
            </a:fld>
            <a:endParaRPr lang="en-GB" altLang="en-US" dirty="0">
              <a:solidFill>
                <a:srgbClr val="000000"/>
              </a:solidFill>
              <a:latin typeface="Arial"/>
            </a:endParaRPr>
          </a:p>
        </p:txBody>
      </p:sp>
    </p:spTree>
    <p:extLst>
      <p:ext uri="{BB962C8B-B14F-4D97-AF65-F5344CB8AC3E}">
        <p14:creationId xmlns:p14="http://schemas.microsoft.com/office/powerpoint/2010/main" val="194260051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7"/>
          <p:cNvSpPr>
            <a:spLocks noGrp="1"/>
          </p:cNvSpPr>
          <p:nvPr>
            <p:ph type="title"/>
          </p:nvPr>
        </p:nvSpPr>
        <p:spPr>
          <a:xfrm>
            <a:off x="411480" y="365760"/>
            <a:ext cx="8311896" cy="1097280"/>
          </a:xfrm>
          <a:prstGeom prst="rect">
            <a:avLst/>
          </a:prstGeom>
        </p:spPr>
        <p:txBody>
          <a:bodyPr vert="horz" lIns="0" tIns="0" rIns="0" bIns="0" rtlCol="0" anchor="t" anchorCtr="0">
            <a:noAutofit/>
          </a:bodyPr>
          <a:lstStyle/>
          <a:p>
            <a:r>
              <a:rPr lang="en-US"/>
              <a:t>Click to edit Master title style</a:t>
            </a:r>
            <a:endParaRPr lang="en-US" dirty="0"/>
          </a:p>
        </p:txBody>
      </p:sp>
      <p:sp>
        <p:nvSpPr>
          <p:cNvPr id="10" name="Text Placeholder 9"/>
          <p:cNvSpPr>
            <a:spLocks noGrp="1"/>
          </p:cNvSpPr>
          <p:nvPr>
            <p:ph type="body" idx="1"/>
          </p:nvPr>
        </p:nvSpPr>
        <p:spPr>
          <a:xfrm>
            <a:off x="411480" y="1545336"/>
            <a:ext cx="8311896" cy="3383280"/>
          </a:xfrm>
          <a:prstGeom prst="rect">
            <a:avLst/>
          </a:prstGeom>
        </p:spPr>
        <p:txBody>
          <a:bodyPr vert="horz" lIns="0" tIns="0" rIns="0" bIns="0" rtlCol="0">
            <a:noAutofit/>
          </a:bodyPr>
          <a:lstStyle/>
          <a:p>
            <a:pPr lvl="0"/>
            <a:r>
              <a:rPr lang="en-US" dirty="0"/>
              <a:t>Click to edit Master text styles</a:t>
            </a:r>
          </a:p>
          <a:p>
            <a:pPr lvl="1"/>
            <a:r>
              <a:rPr lang="en-US" dirty="0"/>
              <a:t>First level bullet </a:t>
            </a:r>
          </a:p>
          <a:p>
            <a:pPr lvl="2"/>
            <a:r>
              <a:rPr lang="en-US" dirty="0"/>
              <a:t>Second level bullet</a:t>
            </a:r>
          </a:p>
          <a:p>
            <a:pPr lvl="3"/>
            <a:r>
              <a:rPr lang="en-US" dirty="0"/>
              <a:t>Third level bullet</a:t>
            </a:r>
          </a:p>
        </p:txBody>
      </p:sp>
      <p:pic>
        <p:nvPicPr>
          <p:cNvPr id="2" name="Picture 1" descr="Monogram_orange_sm.png"/>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411480" y="6217920"/>
            <a:ext cx="457200" cy="457200"/>
          </a:xfrm>
          <a:prstGeom prst="rect">
            <a:avLst/>
          </a:prstGeom>
        </p:spPr>
      </p:pic>
      <p:sp>
        <p:nvSpPr>
          <p:cNvPr id="12" name="TextBox 11"/>
          <p:cNvSpPr txBox="1"/>
          <p:nvPr/>
        </p:nvSpPr>
        <p:spPr>
          <a:xfrm>
            <a:off x="1437543" y="6343650"/>
            <a:ext cx="3070449" cy="230832"/>
          </a:xfrm>
          <a:prstGeom prst="rect">
            <a:avLst/>
          </a:prstGeom>
        </p:spPr>
        <p:txBody>
          <a:bodyPr vert="horz" lIns="0" tIns="0" rIns="0" bIns="0" rtlCol="0" anchor="t" anchorCtr="0"/>
          <a:lstStyle/>
          <a:p>
            <a:pPr algn="r" defTabSz="457200" fontAlgn="auto">
              <a:spcBef>
                <a:spcPts val="0"/>
              </a:spcBef>
              <a:spcAft>
                <a:spcPts val="0"/>
              </a:spcAft>
            </a:pPr>
            <a:r>
              <a:rPr lang="en-GB" sz="900" dirty="0">
                <a:solidFill>
                  <a:srgbClr val="454545"/>
                </a:solidFill>
                <a:latin typeface="GE Inspira Pitch"/>
              </a:rPr>
              <a:t>6005 Kent &amp; Medway System Leaders Workshop | 21 June 2016</a:t>
            </a:r>
          </a:p>
        </p:txBody>
      </p:sp>
      <p:sp>
        <p:nvSpPr>
          <p:cNvPr id="13" name="TextBox 12"/>
          <p:cNvSpPr txBox="1"/>
          <p:nvPr/>
        </p:nvSpPr>
        <p:spPr>
          <a:xfrm>
            <a:off x="6025896" y="6350000"/>
            <a:ext cx="1310406" cy="354012"/>
          </a:xfrm>
          <a:prstGeom prst="rect">
            <a:avLst/>
          </a:prstGeom>
        </p:spPr>
        <p:txBody>
          <a:bodyPr vert="horz" lIns="0" tIns="0" rIns="0" bIns="0" rtlCol="0" anchor="t" anchorCtr="0"/>
          <a:lstStyle/>
          <a:p>
            <a:pPr defTabSz="457200" fontAlgn="auto">
              <a:spcBef>
                <a:spcPts val="0"/>
              </a:spcBef>
              <a:spcAft>
                <a:spcPts val="0"/>
              </a:spcAft>
              <a:defRPr/>
            </a:pPr>
            <a:r>
              <a:rPr lang="en-US" sz="900" dirty="0">
                <a:solidFill>
                  <a:srgbClr val="454545"/>
                </a:solidFill>
                <a:latin typeface="GE Inspira Pitch"/>
              </a:rPr>
              <a:t>Copyright © 1992-2016 </a:t>
            </a:r>
            <a:br>
              <a:rPr lang="en-US" sz="900" dirty="0">
                <a:solidFill>
                  <a:srgbClr val="454545"/>
                </a:solidFill>
                <a:latin typeface="GE Inspira Pitch"/>
              </a:rPr>
            </a:br>
            <a:r>
              <a:rPr lang="en-US" sz="900" dirty="0">
                <a:solidFill>
                  <a:srgbClr val="454545"/>
                </a:solidFill>
                <a:latin typeface="GE Inspira Pitch"/>
              </a:rPr>
              <a:t>GE Healthcare Finnamore</a:t>
            </a:r>
          </a:p>
        </p:txBody>
      </p:sp>
      <p:sp>
        <p:nvSpPr>
          <p:cNvPr id="14" name="TextBox 13"/>
          <p:cNvSpPr txBox="1"/>
          <p:nvPr/>
        </p:nvSpPr>
        <p:spPr>
          <a:xfrm>
            <a:off x="8513001" y="6346825"/>
            <a:ext cx="218342" cy="230832"/>
          </a:xfrm>
          <a:prstGeom prst="rect">
            <a:avLst/>
          </a:prstGeom>
        </p:spPr>
        <p:txBody>
          <a:bodyPr vert="horz" lIns="0" tIns="0" rIns="0" bIns="0" rtlCol="0" anchor="t" anchorCtr="0"/>
          <a:lstStyle/>
          <a:p>
            <a:pPr algn="r" defTabSz="457200" fontAlgn="auto">
              <a:spcBef>
                <a:spcPts val="0"/>
              </a:spcBef>
              <a:spcAft>
                <a:spcPts val="0"/>
              </a:spcAft>
            </a:pPr>
            <a:fld id="{16DB53D5-1DC9-44D8-BDFE-8AF1FC2F008E}" type="slidenum">
              <a:rPr lang="en-GB" sz="900" smtClean="0">
                <a:solidFill>
                  <a:srgbClr val="454545"/>
                </a:solidFill>
                <a:latin typeface="GE Inspira Pitch"/>
              </a:rPr>
              <a:pPr algn="r" defTabSz="457200" fontAlgn="auto">
                <a:spcBef>
                  <a:spcPts val="0"/>
                </a:spcBef>
                <a:spcAft>
                  <a:spcPts val="0"/>
                </a:spcAft>
              </a:pPr>
              <a:t>‹#›</a:t>
            </a:fld>
            <a:endParaRPr lang="en-GB" sz="900" dirty="0">
              <a:solidFill>
                <a:srgbClr val="454545"/>
              </a:solidFill>
              <a:latin typeface="GE Inspira Pitch"/>
            </a:endParaRPr>
          </a:p>
        </p:txBody>
      </p:sp>
    </p:spTree>
    <p:extLst>
      <p:ext uri="{BB962C8B-B14F-4D97-AF65-F5344CB8AC3E}">
        <p14:creationId xmlns:p14="http://schemas.microsoft.com/office/powerpoint/2010/main" val="1696582094"/>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 id="2147483847" r:id="rId17"/>
    <p:sldLayoutId id="2147483848" r:id="rId18"/>
    <p:sldLayoutId id="2147483849" r:id="rId19"/>
    <p:sldLayoutId id="2147483850" r:id="rId20"/>
  </p:sldLayoutIdLst>
  <p:hf hdr="0"/>
  <p:txStyles>
    <p:titleStyle>
      <a:lvl1pPr algn="l" defTabSz="457200" rtl="0" eaLnBrk="1" latinLnBrk="0" hangingPunct="1">
        <a:lnSpc>
          <a:spcPct val="90000"/>
        </a:lnSpc>
        <a:spcBef>
          <a:spcPct val="0"/>
        </a:spcBef>
        <a:buNone/>
        <a:defRPr sz="3000" kern="1200">
          <a:solidFill>
            <a:schemeClr val="tx1"/>
          </a:solidFill>
          <a:latin typeface="GE Inspira Pitch"/>
          <a:ea typeface="+mj-ea"/>
          <a:cs typeface="GE Inspira Pitch"/>
        </a:defRPr>
      </a:lvl1pPr>
    </p:titleStyle>
    <p:bodyStyle>
      <a:lvl1pPr marL="0" indent="0" algn="l" defTabSz="457200" rtl="0" eaLnBrk="1" latinLnBrk="0" hangingPunct="1">
        <a:lnSpc>
          <a:spcPct val="100000"/>
        </a:lnSpc>
        <a:spcBef>
          <a:spcPts val="600"/>
        </a:spcBef>
        <a:buFont typeface="Arial"/>
        <a:buNone/>
        <a:defRPr sz="2600" kern="1200">
          <a:solidFill>
            <a:schemeClr val="tx1"/>
          </a:solidFill>
          <a:latin typeface="GE Inspira Pitch"/>
          <a:ea typeface="+mn-ea"/>
          <a:cs typeface="GE Inspira Pitch"/>
        </a:defRPr>
      </a:lvl1pPr>
      <a:lvl2pPr marL="182880" indent="-182880" algn="l" defTabSz="457200" rtl="0" eaLnBrk="1" latinLnBrk="0" hangingPunct="1">
        <a:lnSpc>
          <a:spcPct val="100000"/>
        </a:lnSpc>
        <a:spcBef>
          <a:spcPts val="600"/>
        </a:spcBef>
        <a:buFont typeface="Arial"/>
        <a:buChar char="•"/>
        <a:defRPr sz="2600" kern="1200" baseline="0">
          <a:solidFill>
            <a:schemeClr val="tx1"/>
          </a:solidFill>
          <a:latin typeface="GE Inspira Pitch"/>
          <a:ea typeface="+mn-ea"/>
          <a:cs typeface="GE Inspira Pitch"/>
        </a:defRPr>
      </a:lvl2pPr>
      <a:lvl3pPr marL="182880" indent="-182880" algn="l" defTabSz="457200" rtl="0" eaLnBrk="1" latinLnBrk="0" hangingPunct="1">
        <a:lnSpc>
          <a:spcPct val="100000"/>
        </a:lnSpc>
        <a:spcBef>
          <a:spcPts val="600"/>
        </a:spcBef>
        <a:buFont typeface="Lucida Grande"/>
        <a:buChar char="–"/>
        <a:defRPr sz="2150" kern="1200">
          <a:solidFill>
            <a:schemeClr val="tx1"/>
          </a:solidFill>
          <a:latin typeface="GE Inspira Pitch"/>
          <a:ea typeface="+mn-ea"/>
          <a:cs typeface="GE Inspira Pitch"/>
        </a:defRPr>
      </a:lvl3pPr>
      <a:lvl4pPr marL="457200" indent="-182880" algn="l" defTabSz="457200" rtl="0" eaLnBrk="1" latinLnBrk="0" hangingPunct="1">
        <a:lnSpc>
          <a:spcPct val="100000"/>
        </a:lnSpc>
        <a:spcBef>
          <a:spcPts val="600"/>
        </a:spcBef>
        <a:buFont typeface="Arial"/>
        <a:buChar char="•"/>
        <a:defRPr sz="2150" kern="1200">
          <a:solidFill>
            <a:schemeClr val="tx1"/>
          </a:solidFill>
          <a:latin typeface="GE Inspira Pitch"/>
          <a:ea typeface="+mn-ea"/>
          <a:cs typeface="GE Inspira Pitch"/>
        </a:defRPr>
      </a:lvl4pPr>
      <a:lvl5pPr marL="2057400" indent="-228600" algn="l" defTabSz="457200" rtl="0" eaLnBrk="1" latinLnBrk="0" hangingPunct="1">
        <a:spcBef>
          <a:spcPct val="20000"/>
        </a:spcBef>
        <a:buFont typeface="Arial"/>
        <a:buChar char="»"/>
        <a:defRPr sz="3000" kern="1200">
          <a:solidFill>
            <a:schemeClr val="tx1"/>
          </a:solidFill>
          <a:latin typeface="GE Inspira Pitch"/>
          <a:ea typeface="+mn-ea"/>
          <a:cs typeface="GE Inspira Pitch"/>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30/08/2016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86497846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30/08/2016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541865861"/>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3.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04864"/>
            <a:ext cx="7772400" cy="1656184"/>
          </a:xfrm>
          <a:solidFill>
            <a:schemeClr val="accent1"/>
          </a:solidFill>
        </p:spPr>
        <p:txBody>
          <a:bodyPr vert="horz" lIns="91440" tIns="45720" rIns="91440" bIns="45720" rtlCol="0" anchor="ctr">
            <a:normAutofit/>
          </a:bodyPr>
          <a:lstStyle/>
          <a:p>
            <a:r>
              <a:rPr lang="en-GB" altLang="en-US" sz="3200" dirty="0">
                <a:solidFill>
                  <a:schemeClr val="bg1">
                    <a:lumMod val="95000"/>
                  </a:schemeClr>
                </a:solidFill>
                <a:latin typeface="Arial" charset="0"/>
                <a:cs typeface="Arial" charset="0"/>
              </a:rPr>
              <a:t>The Kent Integrated Dataset big data project: housing, health and social care</a:t>
            </a:r>
            <a:endParaRPr lang="en-GB" sz="3200" dirty="0">
              <a:solidFill>
                <a:schemeClr val="bg1">
                  <a:lumMod val="95000"/>
                </a:schemeClr>
              </a:solidFill>
            </a:endParaRPr>
          </a:p>
        </p:txBody>
      </p:sp>
      <p:pic>
        <p:nvPicPr>
          <p:cNvPr id="4" name="Picture 2" descr="C:\Documents and Settings\PlummO01\Desktop\KCC_Logo_New_2012_Fram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719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fontScale="90000"/>
          </a:bodyPr>
          <a:lstStyle/>
          <a:p>
            <a:pPr eaLnBrk="1" hangingPunct="1">
              <a:defRPr/>
            </a:pPr>
            <a:r>
              <a:rPr lang="en-GB" altLang="en-US" dirty="0" smtClean="0">
                <a:latin typeface="Arial" charset="0"/>
                <a:cs typeface="Arial" charset="0"/>
              </a:rPr>
              <a:t>Legal basis for developing linked datasets</a:t>
            </a:r>
            <a:br>
              <a:rPr lang="en-GB" altLang="en-US" dirty="0" smtClean="0">
                <a:latin typeface="Arial" charset="0"/>
                <a:cs typeface="Arial" charset="0"/>
              </a:rPr>
            </a:br>
            <a:r>
              <a:rPr lang="en-GB" altLang="en-US" dirty="0" smtClean="0">
                <a:latin typeface="Arial" charset="0"/>
                <a:cs typeface="Arial" charset="0"/>
              </a:rPr>
              <a:t> </a:t>
            </a:r>
            <a:br>
              <a:rPr lang="en-GB" altLang="en-US" dirty="0" smtClean="0">
                <a:latin typeface="Arial" charset="0"/>
                <a:cs typeface="Arial" charset="0"/>
              </a:rPr>
            </a:br>
            <a:endParaRPr lang="en-GB" altLang="en-US" dirty="0" smtClean="0">
              <a:latin typeface="Arial" charset="0"/>
              <a:cs typeface="Arial" charset="0"/>
            </a:endParaRPr>
          </a:p>
        </p:txBody>
      </p:sp>
    </p:spTree>
    <p:extLst>
      <p:ext uri="{BB962C8B-B14F-4D97-AF65-F5344CB8AC3E}">
        <p14:creationId xmlns:p14="http://schemas.microsoft.com/office/powerpoint/2010/main" val="3311834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lstStyle/>
          <a:p>
            <a:pPr eaLnBrk="1" hangingPunct="1"/>
            <a:r>
              <a:rPr lang="en-GB" sz="3200" kern="1200" dirty="0">
                <a:solidFill>
                  <a:srgbClr val="4283C4"/>
                </a:solidFill>
                <a:latin typeface="Arial" pitchFamily="34" charset="0"/>
                <a:cs typeface="Arial" pitchFamily="34" charset="0"/>
              </a:rPr>
              <a:t>IG frameworks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2255466"/>
              </p:ext>
            </p:extLst>
          </p:nvPr>
        </p:nvGraphicFramePr>
        <p:xfrm>
          <a:off x="467544" y="9807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5343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18752"/>
            <a:ext cx="8229600" cy="922337"/>
          </a:xfrm>
        </p:spPr>
        <p:txBody>
          <a:bodyPr/>
          <a:lstStyle/>
          <a:p>
            <a:pPr eaLnBrk="1" hangingPunct="1"/>
            <a:r>
              <a:rPr lang="en-GB" altLang="en-US" sz="3200" kern="1200" dirty="0" smtClean="0">
                <a:solidFill>
                  <a:srgbClr val="4283C4"/>
                </a:solidFill>
                <a:latin typeface="Arial" pitchFamily="34" charset="0"/>
                <a:cs typeface="Arial" pitchFamily="34" charset="0"/>
              </a:rPr>
              <a:t>The Data </a:t>
            </a:r>
            <a:r>
              <a:rPr lang="en-GB" altLang="en-US" sz="3200" kern="1200" dirty="0">
                <a:solidFill>
                  <a:srgbClr val="4283C4"/>
                </a:solidFill>
                <a:latin typeface="Arial" pitchFamily="34" charset="0"/>
                <a:cs typeface="Arial" pitchFamily="34" charset="0"/>
              </a:rPr>
              <a:t>Protection </a:t>
            </a:r>
            <a:r>
              <a:rPr lang="en-GB" altLang="en-US" sz="3200" kern="1200" dirty="0" smtClean="0">
                <a:solidFill>
                  <a:srgbClr val="4283C4"/>
                </a:solidFill>
                <a:latin typeface="Arial" pitchFamily="34" charset="0"/>
                <a:cs typeface="Arial" pitchFamily="34" charset="0"/>
              </a:rPr>
              <a:t>Act</a:t>
            </a:r>
            <a:endParaRPr lang="en-GB" altLang="en-US" dirty="0" smtClean="0"/>
          </a:p>
        </p:txBody>
      </p:sp>
      <p:sp>
        <p:nvSpPr>
          <p:cNvPr id="5123" name="Rectangle 3"/>
          <p:cNvSpPr>
            <a:spLocks noGrp="1" noChangeArrowheads="1"/>
          </p:cNvSpPr>
          <p:nvPr>
            <p:ph type="body" idx="1"/>
          </p:nvPr>
        </p:nvSpPr>
        <p:spPr>
          <a:xfrm>
            <a:off x="0" y="764704"/>
            <a:ext cx="9252520" cy="6192688"/>
          </a:xfrm>
        </p:spPr>
        <p:txBody>
          <a:bodyPr/>
          <a:lstStyle/>
          <a:p>
            <a:pPr eaLnBrk="1" hangingPunct="1"/>
            <a:r>
              <a:rPr lang="en-GB" altLang="en-US" sz="1800" dirty="0" smtClean="0"/>
              <a:t>We are fully compliant with the Data Protection Act</a:t>
            </a:r>
          </a:p>
          <a:p>
            <a:pPr eaLnBrk="1" hangingPunct="1"/>
            <a:endParaRPr lang="en-GB" altLang="en-US" sz="1800" dirty="0" smtClean="0"/>
          </a:p>
          <a:p>
            <a:pPr eaLnBrk="1" hangingPunct="1"/>
            <a:r>
              <a:rPr lang="en-GB" altLang="en-US" sz="1800" dirty="0" smtClean="0"/>
              <a:t>Means that by law there are only two types of data </a:t>
            </a:r>
          </a:p>
          <a:p>
            <a:pPr lvl="1" eaLnBrk="1" hangingPunct="1"/>
            <a:r>
              <a:rPr lang="en-GB" altLang="en-US" sz="1800" b="1" dirty="0" smtClean="0"/>
              <a:t>1. Personal Data (i.e. data which relates to a living individual who can be identified from those data)</a:t>
            </a:r>
          </a:p>
          <a:p>
            <a:pPr lvl="2" eaLnBrk="1" hangingPunct="1"/>
            <a:r>
              <a:rPr lang="en-GB" altLang="en-US" sz="1800" dirty="0" smtClean="0"/>
              <a:t>Data Protection Principles + (e.g. fairness/lawfulness/accurate)</a:t>
            </a:r>
          </a:p>
          <a:p>
            <a:pPr lvl="2" eaLnBrk="1" hangingPunct="1"/>
            <a:r>
              <a:rPr lang="en-GB" altLang="en-US" sz="1800" dirty="0" smtClean="0"/>
              <a:t>Sch. 2 Legitimising Conditions (e.g. necessary for public interest)</a:t>
            </a:r>
          </a:p>
          <a:p>
            <a:pPr lvl="1" eaLnBrk="1" hangingPunct="1"/>
            <a:r>
              <a:rPr lang="en-GB" altLang="en-US" sz="1800" b="1" dirty="0" smtClean="0"/>
              <a:t>2. Sensitive Personal Data (e.g. ethnicity, political opinion, religious beliefs, physical or mental health)</a:t>
            </a:r>
          </a:p>
          <a:p>
            <a:pPr lvl="2" eaLnBrk="1" hangingPunct="1"/>
            <a:r>
              <a:rPr lang="en-GB" altLang="en-US" sz="1800" dirty="0" smtClean="0"/>
              <a:t>Data Protection principles + (as above)</a:t>
            </a:r>
          </a:p>
          <a:p>
            <a:pPr lvl="2" eaLnBrk="1" hangingPunct="1"/>
            <a:r>
              <a:rPr lang="en-GB" altLang="en-US" sz="1800" dirty="0" smtClean="0"/>
              <a:t>Sch. 3 Legitimising Conditions (e.g. management of healthcare services) </a:t>
            </a:r>
          </a:p>
          <a:p>
            <a:pPr lvl="2" eaLnBrk="1" hangingPunct="1"/>
            <a:endParaRPr lang="en-GB" altLang="en-US" sz="1800" dirty="0" smtClean="0"/>
          </a:p>
          <a:p>
            <a:pPr marL="457200" lvl="1" indent="0" eaLnBrk="1" hangingPunct="1">
              <a:buNone/>
            </a:pPr>
            <a:r>
              <a:rPr lang="en-GB" altLang="en-US" sz="1800" b="1" dirty="0" smtClean="0"/>
              <a:t>Section 33 exemption for research purposes – exempts us from some of the more prohibitive  data protection principles (e.g. time limited storage)</a:t>
            </a:r>
          </a:p>
          <a:p>
            <a:pPr lvl="2" eaLnBrk="1" hangingPunct="1"/>
            <a:r>
              <a:rPr lang="en-GB" altLang="en-US" sz="1800" dirty="0"/>
              <a:t>Data controllers use exemption to send us data </a:t>
            </a:r>
            <a:r>
              <a:rPr lang="en-GB" altLang="en-US" sz="1800" dirty="0" smtClean="0"/>
              <a:t>to store</a:t>
            </a:r>
            <a:endParaRPr lang="en-GB" altLang="en-US" sz="1800" dirty="0"/>
          </a:p>
        </p:txBody>
      </p:sp>
    </p:spTree>
    <p:extLst>
      <p:ext uri="{BB962C8B-B14F-4D97-AF65-F5344CB8AC3E}">
        <p14:creationId xmlns:p14="http://schemas.microsoft.com/office/powerpoint/2010/main" val="253783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GB" sz="3200" kern="1200" dirty="0" smtClean="0">
                <a:solidFill>
                  <a:srgbClr val="4283C4"/>
                </a:solidFill>
                <a:latin typeface="Arial" pitchFamily="34" charset="0"/>
                <a:cs typeface="Arial" pitchFamily="34" charset="0"/>
              </a:rPr>
              <a:t>The Health </a:t>
            </a:r>
            <a:r>
              <a:rPr lang="en-GB" sz="3200" kern="1200" dirty="0">
                <a:solidFill>
                  <a:srgbClr val="4283C4"/>
                </a:solidFill>
                <a:latin typeface="Arial" pitchFamily="34" charset="0"/>
                <a:cs typeface="Arial" pitchFamily="34" charset="0"/>
              </a:rPr>
              <a:t>and S</a:t>
            </a:r>
            <a:r>
              <a:rPr lang="en-GB" sz="3200" kern="1200" dirty="0" smtClean="0">
                <a:solidFill>
                  <a:srgbClr val="4283C4"/>
                </a:solidFill>
                <a:latin typeface="Arial" pitchFamily="34" charset="0"/>
                <a:cs typeface="Arial" pitchFamily="34" charset="0"/>
              </a:rPr>
              <a:t>ocial Care </a:t>
            </a:r>
            <a:r>
              <a:rPr lang="en-GB" sz="3200" kern="1200" dirty="0">
                <a:solidFill>
                  <a:srgbClr val="4283C4"/>
                </a:solidFill>
                <a:latin typeface="Arial" pitchFamily="34" charset="0"/>
                <a:cs typeface="Arial" pitchFamily="34" charset="0"/>
              </a:rPr>
              <a:t>Act 2012 </a:t>
            </a:r>
          </a:p>
        </p:txBody>
      </p:sp>
      <p:sp>
        <p:nvSpPr>
          <p:cNvPr id="3" name="Content Placeholder 2"/>
          <p:cNvSpPr>
            <a:spLocks noGrp="1"/>
          </p:cNvSpPr>
          <p:nvPr>
            <p:ph idx="1"/>
          </p:nvPr>
        </p:nvSpPr>
        <p:spPr>
          <a:xfrm>
            <a:off x="467544" y="1196752"/>
            <a:ext cx="8229600" cy="4525963"/>
          </a:xfrm>
        </p:spPr>
        <p:txBody>
          <a:bodyPr/>
          <a:lstStyle/>
          <a:p>
            <a:r>
              <a:rPr lang="en-GB" sz="1800" dirty="0"/>
              <a:t>We are fully compliant with the HSCIC Guide to </a:t>
            </a:r>
            <a:r>
              <a:rPr lang="en-GB" sz="1800" dirty="0" smtClean="0"/>
              <a:t>Confidentiality</a:t>
            </a:r>
          </a:p>
          <a:p>
            <a:endParaRPr lang="en-GB" sz="1800" dirty="0"/>
          </a:p>
          <a:p>
            <a:r>
              <a:rPr lang="en-GB" sz="1800" dirty="0" smtClean="0"/>
              <a:t>In addition to personal and sensitive personal there is ‘confidential information’</a:t>
            </a:r>
          </a:p>
          <a:p>
            <a:r>
              <a:rPr lang="en-GB" sz="1800" dirty="0" smtClean="0"/>
              <a:t>The Health and Social Act 2012 created a lawful definition of ‘Confidential Information’.  </a:t>
            </a:r>
          </a:p>
          <a:p>
            <a:pPr lvl="1"/>
            <a:r>
              <a:rPr lang="en-GB" sz="1600" i="1" dirty="0" smtClean="0"/>
              <a:t>(</a:t>
            </a:r>
            <a:r>
              <a:rPr lang="en-GB" sz="1600" i="1" dirty="0"/>
              <a:t>a)information which is in a form which identifies any individual to whom the information relates or enables the identity of such an individual to be </a:t>
            </a:r>
            <a:r>
              <a:rPr lang="en-GB" sz="1600" i="1" dirty="0" smtClean="0"/>
              <a:t>ascertained…</a:t>
            </a:r>
          </a:p>
          <a:p>
            <a:r>
              <a:rPr lang="en-GB" sz="1800" dirty="0" smtClean="0"/>
              <a:t>Confidential information </a:t>
            </a:r>
            <a:r>
              <a:rPr lang="en-GB" sz="1800" dirty="0"/>
              <a:t>is bound by a code of practice </a:t>
            </a:r>
            <a:endParaRPr lang="en-GB" sz="1800" dirty="0" smtClean="0"/>
          </a:p>
          <a:p>
            <a:r>
              <a:rPr lang="en-GB" sz="1800" dirty="0" smtClean="0"/>
              <a:t>Means </a:t>
            </a:r>
            <a:r>
              <a:rPr lang="en-GB" sz="1800" dirty="0"/>
              <a:t>we have to take steps to protect data, e.g. </a:t>
            </a:r>
            <a:r>
              <a:rPr lang="en-GB" sz="1800" dirty="0" smtClean="0"/>
              <a:t>pseudonymise data, provide </a:t>
            </a:r>
            <a:r>
              <a:rPr lang="en-GB" sz="1800" dirty="0"/>
              <a:t>a means to </a:t>
            </a:r>
            <a:r>
              <a:rPr lang="en-GB" sz="1800" dirty="0" smtClean="0"/>
              <a:t>object, only </a:t>
            </a:r>
            <a:r>
              <a:rPr lang="en-GB" sz="1800" dirty="0"/>
              <a:t>access data in safe haven </a:t>
            </a:r>
            <a:r>
              <a:rPr lang="en-GB" sz="1800" dirty="0" smtClean="0"/>
              <a:t>environment, uphold an access policy. </a:t>
            </a:r>
          </a:p>
          <a:p>
            <a:endParaRPr lang="en-GB" dirty="0"/>
          </a:p>
        </p:txBody>
      </p:sp>
    </p:spTree>
    <p:extLst>
      <p:ext uri="{BB962C8B-B14F-4D97-AF65-F5344CB8AC3E}">
        <p14:creationId xmlns:p14="http://schemas.microsoft.com/office/powerpoint/2010/main" val="3118311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fontScale="90000"/>
          </a:bodyPr>
          <a:lstStyle/>
          <a:p>
            <a:r>
              <a:rPr lang="en-GB" dirty="0" smtClean="0"/>
              <a:t>Enabling legislation – for Public Health</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5312801"/>
              </p:ext>
            </p:extLst>
          </p:nvPr>
        </p:nvGraphicFramePr>
        <p:xfrm>
          <a:off x="467544" y="1484784"/>
          <a:ext cx="8208912" cy="4320481"/>
        </p:xfrm>
        <a:graphic>
          <a:graphicData uri="http://schemas.openxmlformats.org/drawingml/2006/table">
            <a:tbl>
              <a:tblPr firstRow="1" bandRow="1">
                <a:tableStyleId>{5C22544A-7EE6-4342-B048-85BDC9FD1C3A}</a:tableStyleId>
              </a:tblPr>
              <a:tblGrid>
                <a:gridCol w="1015896"/>
                <a:gridCol w="3160387"/>
                <a:gridCol w="4032629"/>
              </a:tblGrid>
              <a:tr h="422782">
                <a:tc>
                  <a:txBody>
                    <a:bodyPr/>
                    <a:lstStyle/>
                    <a:p>
                      <a:r>
                        <a:rPr lang="en-GB" sz="1600" dirty="0" smtClean="0"/>
                        <a:t>Date</a:t>
                      </a:r>
                      <a:endParaRPr lang="en-GB" sz="1600" dirty="0"/>
                    </a:p>
                  </a:txBody>
                  <a:tcPr/>
                </a:tc>
                <a:tc>
                  <a:txBody>
                    <a:bodyPr/>
                    <a:lstStyle/>
                    <a:p>
                      <a:r>
                        <a:rPr lang="en-GB" sz="1600" dirty="0" smtClean="0"/>
                        <a:t>Name</a:t>
                      </a:r>
                      <a:r>
                        <a:rPr lang="en-GB" sz="1600" baseline="0" dirty="0" smtClean="0"/>
                        <a:t> of legislation </a:t>
                      </a:r>
                      <a:endParaRPr lang="en-GB" sz="1600" dirty="0"/>
                    </a:p>
                  </a:txBody>
                  <a:tcPr/>
                </a:tc>
                <a:tc>
                  <a:txBody>
                    <a:bodyPr/>
                    <a:lstStyle/>
                    <a:p>
                      <a:r>
                        <a:rPr lang="en-GB" sz="1600" dirty="0" smtClean="0"/>
                        <a:t>Requirement of Public Health departments</a:t>
                      </a:r>
                      <a:endParaRPr lang="en-GB" sz="1600" dirty="0"/>
                    </a:p>
                  </a:txBody>
                  <a:tcPr/>
                </a:tc>
              </a:tr>
              <a:tr h="1216221">
                <a:tc>
                  <a:txBody>
                    <a:bodyPr/>
                    <a:lstStyle/>
                    <a:p>
                      <a:r>
                        <a:rPr lang="en-GB" sz="1600" dirty="0" smtClean="0"/>
                        <a:t>2002</a:t>
                      </a:r>
                      <a:endParaRPr lang="en-GB" sz="1600" dirty="0"/>
                    </a:p>
                  </a:txBody>
                  <a:tcPr/>
                </a:tc>
                <a:tc>
                  <a:txBody>
                    <a:bodyPr/>
                    <a:lstStyle/>
                    <a:p>
                      <a:r>
                        <a:rPr lang="en-GB" sz="1600" dirty="0" smtClean="0"/>
                        <a:t>The Health Service (Control of Patient</a:t>
                      </a:r>
                      <a:r>
                        <a:rPr lang="en-GB" sz="1600" baseline="0" dirty="0" smtClean="0"/>
                        <a:t> Information) Regulations Act</a:t>
                      </a:r>
                      <a:endParaRPr lang="en-GB" sz="1600" dirty="0"/>
                    </a:p>
                  </a:txBody>
                  <a:tcPr/>
                </a:tc>
                <a:tc>
                  <a:txBody>
                    <a:bodyPr/>
                    <a:lstStyle/>
                    <a:p>
                      <a:r>
                        <a:rPr lang="en-GB" sz="1600" dirty="0" smtClean="0"/>
                        <a:t>Grants Public</a:t>
                      </a:r>
                      <a:r>
                        <a:rPr lang="en-GB" sz="1600" baseline="0" dirty="0" smtClean="0"/>
                        <a:t> Health teams </a:t>
                      </a:r>
                      <a:r>
                        <a:rPr lang="en-GB" sz="1600" dirty="0" smtClean="0"/>
                        <a:t>access to confidential</a:t>
                      </a:r>
                      <a:r>
                        <a:rPr lang="en-GB" sz="1600" baseline="0" dirty="0" smtClean="0"/>
                        <a:t> patient information to, amongst other things, </a:t>
                      </a:r>
                      <a:r>
                        <a:rPr lang="en-GB" sz="1600" b="0" i="0" u="none" strike="noStrike" kern="1200" baseline="0" dirty="0" smtClean="0">
                          <a:solidFill>
                            <a:schemeClr val="dk1"/>
                          </a:solidFill>
                          <a:latin typeface="+mn-lt"/>
                          <a:ea typeface="+mn-ea"/>
                          <a:cs typeface="+mn-cs"/>
                        </a:rPr>
                        <a:t>recognise trends in diseases and risks. </a:t>
                      </a:r>
                      <a:endParaRPr lang="en-GB" sz="1600" dirty="0"/>
                    </a:p>
                  </a:txBody>
                  <a:tcPr/>
                </a:tc>
              </a:tr>
              <a:tr h="660234">
                <a:tc>
                  <a:txBody>
                    <a:bodyPr/>
                    <a:lstStyle/>
                    <a:p>
                      <a:r>
                        <a:rPr lang="en-GB" sz="1600" dirty="0" smtClean="0"/>
                        <a:t>2006</a:t>
                      </a:r>
                      <a:endParaRPr lang="en-GB" sz="1600" dirty="0"/>
                    </a:p>
                  </a:txBody>
                  <a:tcPr/>
                </a:tc>
                <a:tc>
                  <a:txBody>
                    <a:bodyPr/>
                    <a:lstStyle/>
                    <a:p>
                      <a:r>
                        <a:rPr lang="en-GB" sz="1600" dirty="0" smtClean="0"/>
                        <a:t>NHS</a:t>
                      </a:r>
                      <a:r>
                        <a:rPr lang="en-GB" sz="1600" baseline="0" dirty="0" smtClean="0"/>
                        <a:t> Act (as amended)</a:t>
                      </a:r>
                      <a:endParaRPr lang="en-GB" sz="1600" dirty="0"/>
                    </a:p>
                  </a:txBody>
                  <a:tcPr/>
                </a:tc>
                <a:tc>
                  <a:txBody>
                    <a:bodyPr/>
                    <a:lstStyle/>
                    <a:p>
                      <a:r>
                        <a:rPr lang="en-GB" sz="1600" dirty="0" smtClean="0"/>
                        <a:t>Included adult</a:t>
                      </a:r>
                      <a:r>
                        <a:rPr lang="en-GB" sz="1600" baseline="0" dirty="0" smtClean="0"/>
                        <a:t> </a:t>
                      </a:r>
                      <a:r>
                        <a:rPr lang="en-GB" sz="1600" dirty="0" smtClean="0"/>
                        <a:t>social care </a:t>
                      </a:r>
                      <a:r>
                        <a:rPr lang="en-GB" sz="1600" baseline="0" dirty="0" smtClean="0"/>
                        <a:t>users to confidential patient information access rights in 2002 Act. </a:t>
                      </a:r>
                      <a:endParaRPr lang="en-GB" sz="1600" dirty="0"/>
                    </a:p>
                  </a:txBody>
                  <a:tcPr/>
                </a:tc>
              </a:tr>
              <a:tr h="938228">
                <a:tc>
                  <a:txBody>
                    <a:bodyPr/>
                    <a:lstStyle/>
                    <a:p>
                      <a:r>
                        <a:rPr lang="en-GB" sz="1600" dirty="0" smtClean="0"/>
                        <a:t>2007</a:t>
                      </a:r>
                      <a:endParaRPr lang="en-GB" sz="1600" dirty="0"/>
                    </a:p>
                  </a:txBody>
                  <a:tcPr/>
                </a:tc>
                <a:tc>
                  <a:txBody>
                    <a:bodyPr/>
                    <a:lstStyle/>
                    <a:p>
                      <a:r>
                        <a:rPr lang="en-GB" sz="1600" dirty="0" smtClean="0"/>
                        <a:t>Local Government and Public Involvement in Health Act</a:t>
                      </a:r>
                      <a:endParaRPr lang="en-GB" sz="1600" dirty="0"/>
                    </a:p>
                  </a:txBody>
                  <a:tcPr/>
                </a:tc>
                <a:tc>
                  <a:txBody>
                    <a:bodyPr/>
                    <a:lstStyle/>
                    <a:p>
                      <a:r>
                        <a:rPr lang="en-GB" sz="1600" dirty="0" smtClean="0"/>
                        <a:t>Local authorities are required to produce a Joint</a:t>
                      </a:r>
                      <a:r>
                        <a:rPr lang="en-GB" sz="1600" baseline="0" dirty="0" smtClean="0"/>
                        <a:t> Strategic Needs Assessment</a:t>
                      </a:r>
                      <a:r>
                        <a:rPr lang="en-GB" sz="1600" dirty="0" smtClean="0"/>
                        <a:t> of the health and well being of their local community</a:t>
                      </a:r>
                      <a:endParaRPr lang="en-GB" sz="1600" dirty="0"/>
                    </a:p>
                  </a:txBody>
                  <a:tcPr/>
                </a:tc>
              </a:tr>
              <a:tr h="660234">
                <a:tc>
                  <a:txBody>
                    <a:bodyPr/>
                    <a:lstStyle/>
                    <a:p>
                      <a:r>
                        <a:rPr lang="en-GB" sz="1600" dirty="0" smtClean="0"/>
                        <a:t>2012</a:t>
                      </a:r>
                      <a:endParaRPr lang="en-GB" sz="1600" dirty="0"/>
                    </a:p>
                  </a:txBody>
                  <a:tcPr/>
                </a:tc>
                <a:tc>
                  <a:txBody>
                    <a:bodyPr/>
                    <a:lstStyle/>
                    <a:p>
                      <a:r>
                        <a:rPr lang="en-GB" sz="1600" dirty="0" smtClean="0"/>
                        <a:t>Health and Social Act </a:t>
                      </a:r>
                      <a:endParaRPr lang="en-GB" sz="1600" dirty="0"/>
                    </a:p>
                  </a:txBody>
                  <a:tcPr/>
                </a:tc>
                <a:tc>
                  <a:txBody>
                    <a:bodyPr/>
                    <a:lstStyle/>
                    <a:p>
                      <a:r>
                        <a:rPr lang="en-GB" sz="1600" dirty="0" smtClean="0"/>
                        <a:t>Major reorganisation</a:t>
                      </a:r>
                      <a:r>
                        <a:rPr lang="en-GB" sz="1600" baseline="0" dirty="0" smtClean="0"/>
                        <a:t> of NHS services. </a:t>
                      </a:r>
                      <a:r>
                        <a:rPr lang="en-GB" sz="1600" dirty="0" smtClean="0"/>
                        <a:t>Detail overleaf</a:t>
                      </a:r>
                      <a:r>
                        <a:rPr lang="en-GB" sz="1600" baseline="0" dirty="0" smtClean="0"/>
                        <a:t> </a:t>
                      </a:r>
                      <a:endParaRPr lang="en-GB" sz="1600" dirty="0"/>
                    </a:p>
                  </a:txBody>
                  <a:tcPr/>
                </a:tc>
              </a:tr>
              <a:tr h="422782">
                <a:tc>
                  <a:txBody>
                    <a:bodyPr/>
                    <a:lstStyle/>
                    <a:p>
                      <a:r>
                        <a:rPr lang="en-GB" sz="1600" dirty="0" smtClean="0"/>
                        <a:t>2016</a:t>
                      </a:r>
                      <a:r>
                        <a:rPr lang="en-GB" sz="1600" baseline="0" dirty="0" smtClean="0"/>
                        <a:t> </a:t>
                      </a:r>
                      <a:endParaRPr lang="en-GB" sz="1600" dirty="0"/>
                    </a:p>
                  </a:txBody>
                  <a:tcPr/>
                </a:tc>
                <a:tc>
                  <a:txBody>
                    <a:bodyPr/>
                    <a:lstStyle/>
                    <a:p>
                      <a:r>
                        <a:rPr lang="en-GB" sz="1600" dirty="0" smtClean="0"/>
                        <a:t>General Data Protection</a:t>
                      </a:r>
                      <a:r>
                        <a:rPr lang="en-GB" sz="1600" baseline="0" dirty="0" smtClean="0"/>
                        <a:t> Regulation</a:t>
                      </a:r>
                      <a:endParaRPr lang="en-GB" sz="1600" dirty="0"/>
                    </a:p>
                  </a:txBody>
                  <a:tcPr/>
                </a:tc>
                <a:tc>
                  <a:txBody>
                    <a:bodyPr/>
                    <a:lstStyle/>
                    <a:p>
                      <a:r>
                        <a:rPr lang="en-GB" sz="1600" dirty="0" smtClean="0"/>
                        <a:t>The</a:t>
                      </a:r>
                      <a:r>
                        <a:rPr lang="en-GB" sz="1600" baseline="0" dirty="0" smtClean="0"/>
                        <a:t> new data protection act. </a:t>
                      </a:r>
                      <a:endParaRPr lang="en-GB" sz="1600" dirty="0"/>
                    </a:p>
                  </a:txBody>
                  <a:tcPr/>
                </a:tc>
              </a:tr>
            </a:tbl>
          </a:graphicData>
        </a:graphic>
      </p:graphicFrame>
    </p:spTree>
    <p:extLst>
      <p:ext uri="{BB962C8B-B14F-4D97-AF65-F5344CB8AC3E}">
        <p14:creationId xmlns:p14="http://schemas.microsoft.com/office/powerpoint/2010/main" val="2800212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64704"/>
          </a:xfrm>
        </p:spPr>
        <p:txBody>
          <a:bodyPr/>
          <a:lstStyle/>
          <a:p>
            <a:r>
              <a:rPr lang="en-GB" dirty="0" smtClean="0"/>
              <a:t>Public Health Statutory Powers</a:t>
            </a:r>
            <a:endParaRPr lang="en-GB" dirty="0"/>
          </a:p>
        </p:txBody>
      </p:sp>
      <p:sp>
        <p:nvSpPr>
          <p:cNvPr id="3" name="Content Placeholder 2"/>
          <p:cNvSpPr>
            <a:spLocks noGrp="1"/>
          </p:cNvSpPr>
          <p:nvPr>
            <p:ph idx="1"/>
          </p:nvPr>
        </p:nvSpPr>
        <p:spPr>
          <a:xfrm>
            <a:off x="467544" y="1196753"/>
            <a:ext cx="8229600" cy="4464496"/>
          </a:xfrm>
        </p:spPr>
        <p:txBody>
          <a:bodyPr>
            <a:noAutofit/>
          </a:bodyPr>
          <a:lstStyle/>
          <a:p>
            <a:r>
              <a:rPr lang="en-GB" sz="1600" dirty="0"/>
              <a:t>Health and Social Care Act 2012  p</a:t>
            </a:r>
            <a:r>
              <a:rPr lang="en-GB" sz="1600" dirty="0" smtClean="0"/>
              <a:t>laces a </a:t>
            </a:r>
            <a:r>
              <a:rPr lang="en-GB" sz="1600" dirty="0"/>
              <a:t>duty on local authorities to take such steps as they consider appropriate for improving the health of the people in their areas.</a:t>
            </a:r>
            <a:endParaRPr lang="en-GB" sz="1600" dirty="0" smtClean="0"/>
          </a:p>
          <a:p>
            <a:r>
              <a:rPr lang="en-GB" sz="1600" dirty="0" smtClean="0"/>
              <a:t>These include carrying </a:t>
            </a:r>
            <a:r>
              <a:rPr lang="en-GB" sz="1600" dirty="0"/>
              <a:t>out research, providing information, </a:t>
            </a:r>
            <a:r>
              <a:rPr lang="en-GB" sz="1600" dirty="0" smtClean="0"/>
              <a:t>advice to commissioners on prevention, and </a:t>
            </a:r>
            <a:r>
              <a:rPr lang="en-GB" sz="1600" dirty="0"/>
              <a:t>minimise health risks to individuals arising from </a:t>
            </a:r>
            <a:r>
              <a:rPr lang="en-GB" sz="1600" dirty="0" smtClean="0"/>
              <a:t>wider determinants of health and wellbeing</a:t>
            </a:r>
            <a:endParaRPr lang="en-GB" sz="1600" dirty="0"/>
          </a:p>
          <a:p>
            <a:r>
              <a:rPr lang="en-GB" sz="1600" dirty="0" smtClean="0"/>
              <a:t>Public Health </a:t>
            </a:r>
            <a:r>
              <a:rPr lang="en-GB" sz="1600" dirty="0"/>
              <a:t>has a statutory right to access and </a:t>
            </a:r>
            <a:r>
              <a:rPr lang="en-GB" sz="1600" dirty="0" smtClean="0"/>
              <a:t>use </a:t>
            </a:r>
            <a:r>
              <a:rPr lang="en-GB" sz="1600" dirty="0"/>
              <a:t>confidential </a:t>
            </a:r>
            <a:r>
              <a:rPr lang="en-GB" sz="1600" dirty="0" smtClean="0"/>
              <a:t>information</a:t>
            </a:r>
            <a:r>
              <a:rPr lang="en-GB" sz="1600" dirty="0"/>
              <a:t> </a:t>
            </a:r>
            <a:r>
              <a:rPr lang="en-GB" sz="1600" dirty="0" smtClean="0"/>
              <a:t>to commission and organise mandated programmes: e.g. </a:t>
            </a:r>
            <a:endParaRPr lang="en-GB" sz="1600" dirty="0"/>
          </a:p>
          <a:p>
            <a:pPr lvl="1"/>
            <a:r>
              <a:rPr lang="en-GB" sz="1600" dirty="0" smtClean="0"/>
              <a:t>National </a:t>
            </a:r>
            <a:r>
              <a:rPr lang="en-GB" sz="1600" dirty="0"/>
              <a:t>Child Measurement </a:t>
            </a:r>
            <a:r>
              <a:rPr lang="en-GB" sz="1600" dirty="0" smtClean="0"/>
              <a:t>Programme</a:t>
            </a:r>
            <a:endParaRPr lang="en-GB" sz="1600" dirty="0"/>
          </a:p>
          <a:p>
            <a:pPr lvl="1"/>
            <a:r>
              <a:rPr lang="en-GB" sz="1600" dirty="0" smtClean="0"/>
              <a:t>NHS </a:t>
            </a:r>
            <a:r>
              <a:rPr lang="en-GB" sz="1600" dirty="0"/>
              <a:t>Health Check </a:t>
            </a:r>
            <a:r>
              <a:rPr lang="en-GB" sz="1600" dirty="0" smtClean="0"/>
              <a:t>Programme</a:t>
            </a:r>
            <a:endParaRPr lang="en-GB" sz="1600" dirty="0"/>
          </a:p>
          <a:p>
            <a:r>
              <a:rPr lang="en-GB" sz="1600" dirty="0" smtClean="0"/>
              <a:t>Statistics </a:t>
            </a:r>
            <a:r>
              <a:rPr lang="en-GB" sz="1600" dirty="0"/>
              <a:t>and intelligence </a:t>
            </a:r>
            <a:r>
              <a:rPr lang="en-GB" sz="1600" dirty="0" smtClean="0"/>
              <a:t>gathered to </a:t>
            </a:r>
            <a:r>
              <a:rPr lang="en-GB" sz="1600" dirty="0"/>
              <a:t>meet </a:t>
            </a:r>
            <a:r>
              <a:rPr lang="en-GB" sz="1600" dirty="0" smtClean="0"/>
              <a:t>statutory duties to produce:</a:t>
            </a:r>
            <a:endParaRPr lang="en-GB" sz="1600" dirty="0"/>
          </a:p>
          <a:p>
            <a:pPr lvl="1"/>
            <a:r>
              <a:rPr lang="en-GB" sz="1600" dirty="0"/>
              <a:t>Director of Public Health’s Annual Report;</a:t>
            </a:r>
          </a:p>
          <a:p>
            <a:pPr lvl="1"/>
            <a:r>
              <a:rPr lang="en-GB" sz="1600" dirty="0"/>
              <a:t>Joint Strategic Needs Assessment</a:t>
            </a:r>
            <a:r>
              <a:rPr lang="en-GB" sz="1600" dirty="0" smtClean="0"/>
              <a:t>; (Care Act 2014)</a:t>
            </a:r>
            <a:endParaRPr lang="en-GB" sz="1600" dirty="0"/>
          </a:p>
          <a:p>
            <a:pPr lvl="1"/>
            <a:r>
              <a:rPr lang="en-GB" sz="1600" dirty="0"/>
              <a:t>Health and Wellbeing </a:t>
            </a:r>
            <a:r>
              <a:rPr lang="en-GB" sz="1600" dirty="0" smtClean="0"/>
              <a:t>Strategy</a:t>
            </a:r>
            <a:endParaRPr lang="en-GB" sz="1600" dirty="0"/>
          </a:p>
          <a:p>
            <a:r>
              <a:rPr lang="en-GB" sz="1600" dirty="0" smtClean="0"/>
              <a:t>Public Health also has a </a:t>
            </a:r>
            <a:r>
              <a:rPr lang="en-GB" sz="1600" dirty="0"/>
              <a:t>statutory responsibility to assess risks to public health arising from inequalities in health care provision, poor quality or inappropriate housing, lifestyles, education and employment, communicable diseases, chemicals, poisons, radiation and environmental health hazards</a:t>
            </a:r>
            <a:r>
              <a:rPr lang="en-GB" sz="1600" dirty="0" smtClean="0"/>
              <a:t>.</a:t>
            </a:r>
            <a:r>
              <a:rPr lang="en-GB" sz="1600" dirty="0"/>
              <a:t/>
            </a:r>
            <a:br>
              <a:rPr lang="en-GB" sz="1600" dirty="0"/>
            </a:br>
            <a:r>
              <a:rPr lang="en-GB" sz="1400" dirty="0"/>
              <a:t> </a:t>
            </a:r>
          </a:p>
          <a:p>
            <a:endParaRPr lang="en-GB" sz="1400" dirty="0"/>
          </a:p>
        </p:txBody>
      </p:sp>
    </p:spTree>
    <p:extLst>
      <p:ext uri="{BB962C8B-B14F-4D97-AF65-F5344CB8AC3E}">
        <p14:creationId xmlns:p14="http://schemas.microsoft.com/office/powerpoint/2010/main" val="3340494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457200" y="274638"/>
            <a:ext cx="8229600" cy="1143000"/>
          </a:xfrm>
          <a:solidFill>
            <a:schemeClr val="accent1"/>
          </a:solidFill>
        </p:spPr>
        <p:txBody>
          <a:bodyPr vert="horz" lIns="91440" tIns="45720" rIns="91440" bIns="45720" rtlCol="0" anchor="ctr">
            <a:normAutofit/>
          </a:bodyPr>
          <a:lstStyle/>
          <a:p>
            <a:r>
              <a:rPr lang="en-GB" dirty="0" smtClean="0">
                <a:solidFill>
                  <a:schemeClr val="bg1"/>
                </a:solidFill>
              </a:rPr>
              <a:t>How do we keep the data safe?</a:t>
            </a:r>
            <a:endParaRPr lang="en-GB" dirty="0">
              <a:solidFill>
                <a:schemeClr val="bg1"/>
              </a:solidFill>
            </a:endParaRPr>
          </a:p>
        </p:txBody>
      </p:sp>
      <p:sp>
        <p:nvSpPr>
          <p:cNvPr id="23" name="Content Placeholder 2"/>
          <p:cNvSpPr>
            <a:spLocks noGrp="1"/>
          </p:cNvSpPr>
          <p:nvPr>
            <p:ph idx="1"/>
          </p:nvPr>
        </p:nvSpPr>
        <p:spPr>
          <a:xfrm>
            <a:off x="457200" y="1600200"/>
            <a:ext cx="8229600" cy="4525963"/>
          </a:xfrm>
        </p:spPr>
        <p:txBody>
          <a:bodyPr>
            <a:normAutofit/>
          </a:bodyPr>
          <a:lstStyle/>
          <a:p>
            <a:r>
              <a:rPr lang="en-GB" dirty="0" smtClean="0"/>
              <a:t>Data controllers sign a contract with </a:t>
            </a:r>
            <a:r>
              <a:rPr lang="en-GB" dirty="0" err="1" smtClean="0"/>
              <a:t>HISbi</a:t>
            </a:r>
            <a:r>
              <a:rPr lang="en-GB" dirty="0" smtClean="0"/>
              <a:t> placing </a:t>
            </a:r>
            <a:r>
              <a:rPr lang="en-GB" dirty="0" err="1" smtClean="0"/>
              <a:t>HISbi</a:t>
            </a:r>
            <a:r>
              <a:rPr lang="en-GB" dirty="0" smtClean="0"/>
              <a:t> under obligation to handle data securely</a:t>
            </a:r>
          </a:p>
          <a:p>
            <a:r>
              <a:rPr lang="en-GB" dirty="0" smtClean="0"/>
              <a:t>There is a standard Data Processing Agreement but data controllers can negotiate specific requirements with </a:t>
            </a:r>
            <a:r>
              <a:rPr lang="en-GB" dirty="0" err="1" smtClean="0"/>
              <a:t>HISbi</a:t>
            </a:r>
            <a:r>
              <a:rPr lang="en-GB" dirty="0" smtClean="0"/>
              <a:t> </a:t>
            </a:r>
          </a:p>
          <a:p>
            <a:r>
              <a:rPr lang="en-GB" dirty="0" err="1" smtClean="0"/>
              <a:t>HISbi</a:t>
            </a:r>
            <a:r>
              <a:rPr lang="en-GB" dirty="0" smtClean="0"/>
              <a:t> manages its servers within the NHS secure network</a:t>
            </a:r>
          </a:p>
        </p:txBody>
      </p:sp>
    </p:spTree>
    <p:extLst>
      <p:ext uri="{BB962C8B-B14F-4D97-AF65-F5344CB8AC3E}">
        <p14:creationId xmlns:p14="http://schemas.microsoft.com/office/powerpoint/2010/main" val="2710892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vert="horz" lIns="91440" tIns="45720" rIns="91440" bIns="45720" rtlCol="0" anchor="ctr">
            <a:normAutofit/>
          </a:bodyPr>
          <a:lstStyle/>
          <a:p>
            <a:r>
              <a:rPr lang="en-GB" dirty="0" smtClean="0">
                <a:solidFill>
                  <a:schemeClr val="bg1"/>
                </a:solidFill>
              </a:rPr>
              <a:t>How is confidentiality maintained?</a:t>
            </a:r>
            <a:endParaRPr lang="en-GB" dirty="0">
              <a:solidFill>
                <a:schemeClr val="bg1"/>
              </a:solidFill>
            </a:endParaRPr>
          </a:p>
        </p:txBody>
      </p:sp>
      <p:sp>
        <p:nvSpPr>
          <p:cNvPr id="3" name="Content Placeholder 2"/>
          <p:cNvSpPr>
            <a:spLocks noGrp="1"/>
          </p:cNvSpPr>
          <p:nvPr>
            <p:ph idx="1"/>
          </p:nvPr>
        </p:nvSpPr>
        <p:spPr/>
        <p:txBody>
          <a:bodyPr/>
          <a:lstStyle/>
          <a:p>
            <a:r>
              <a:rPr lang="en-GB" dirty="0"/>
              <a:t>D</a:t>
            </a:r>
            <a:r>
              <a:rPr lang="en-GB" dirty="0" smtClean="0"/>
              <a:t>ata </a:t>
            </a:r>
            <a:r>
              <a:rPr lang="en-GB" dirty="0"/>
              <a:t>must be fully anonymised before being </a:t>
            </a:r>
            <a:r>
              <a:rPr lang="en-GB" dirty="0" smtClean="0"/>
              <a:t>published </a:t>
            </a:r>
            <a:r>
              <a:rPr lang="en-GB" dirty="0"/>
              <a:t>controls in place </a:t>
            </a:r>
            <a:r>
              <a:rPr lang="en-GB" dirty="0" smtClean="0"/>
              <a:t>conforming </a:t>
            </a:r>
            <a:r>
              <a:rPr lang="en-GB" dirty="0"/>
              <a:t>to the </a:t>
            </a:r>
            <a:r>
              <a:rPr lang="en-GB" dirty="0" smtClean="0"/>
              <a:t>ICO’s </a:t>
            </a:r>
            <a:r>
              <a:rPr lang="en-GB" dirty="0" err="1"/>
              <a:t>Anonymisation</a:t>
            </a:r>
            <a:r>
              <a:rPr lang="en-GB" dirty="0"/>
              <a:t> Code of </a:t>
            </a:r>
            <a:r>
              <a:rPr lang="en-GB" dirty="0" smtClean="0"/>
              <a:t>Practice</a:t>
            </a:r>
          </a:p>
          <a:p>
            <a:r>
              <a:rPr lang="en-GB" dirty="0" smtClean="0"/>
              <a:t>Data controllers have a veto over any analytical activity using their data (PH will use its professional judgment over when to inform data controllers)</a:t>
            </a:r>
            <a:endParaRPr lang="en-GB" dirty="0"/>
          </a:p>
        </p:txBody>
      </p:sp>
    </p:spTree>
    <p:extLst>
      <p:ext uri="{BB962C8B-B14F-4D97-AF65-F5344CB8AC3E}">
        <p14:creationId xmlns:p14="http://schemas.microsoft.com/office/powerpoint/2010/main" val="325588989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298"/>
            <a:ext cx="3019119" cy="685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a:p>
            <a:pPr algn="ctr" fontAlgn="auto">
              <a:spcBef>
                <a:spcPts val="0"/>
              </a:spcBef>
              <a:spcAft>
                <a:spcPts val="0"/>
              </a:spcAft>
            </a:pPr>
            <a:endParaRPr lang="en-GB" dirty="0">
              <a:solidFill>
                <a:prstClr val="white"/>
              </a:solidFill>
            </a:endParaRPr>
          </a:p>
        </p:txBody>
      </p:sp>
      <p:sp>
        <p:nvSpPr>
          <p:cNvPr id="5" name="Rectangle 4"/>
          <p:cNvSpPr/>
          <p:nvPr/>
        </p:nvSpPr>
        <p:spPr>
          <a:xfrm>
            <a:off x="3017890" y="-7298"/>
            <a:ext cx="3199648"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dirty="0">
                <a:solidFill>
                  <a:prstClr val="white"/>
                </a:solidFill>
              </a:rPr>
              <a:t>C</a:t>
            </a:r>
          </a:p>
        </p:txBody>
      </p:sp>
      <p:sp>
        <p:nvSpPr>
          <p:cNvPr id="6" name="Rectangle 5"/>
          <p:cNvSpPr/>
          <p:nvPr/>
        </p:nvSpPr>
        <p:spPr>
          <a:xfrm>
            <a:off x="6187472" y="0"/>
            <a:ext cx="3045498"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a:p>
            <a:pPr algn="ctr" fontAlgn="auto">
              <a:spcBef>
                <a:spcPts val="0"/>
              </a:spcBef>
              <a:spcAft>
                <a:spcPts val="0"/>
              </a:spcAft>
            </a:pPr>
            <a:endParaRPr lang="en-GB" dirty="0">
              <a:solidFill>
                <a:prstClr val="white"/>
              </a:solidFill>
            </a:endParaRPr>
          </a:p>
          <a:p>
            <a:pPr algn="ctr" fontAlgn="auto">
              <a:spcBef>
                <a:spcPts val="0"/>
              </a:spcBef>
              <a:spcAft>
                <a:spcPts val="0"/>
              </a:spcAft>
            </a:pPr>
            <a:endParaRPr lang="en-GB" dirty="0">
              <a:solidFill>
                <a:prstClr val="white"/>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p:txBody>
      </p:sp>
      <p:sp>
        <p:nvSpPr>
          <p:cNvPr id="7" name="Rounded Rectangle 6"/>
          <p:cNvSpPr/>
          <p:nvPr/>
        </p:nvSpPr>
        <p:spPr>
          <a:xfrm>
            <a:off x="1545719" y="1180884"/>
            <a:ext cx="5999121" cy="864096"/>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2400" b="1" dirty="0">
                <a:solidFill>
                  <a:prstClr val="black"/>
                </a:solidFill>
              </a:rPr>
              <a:t>KENT INTEGRATED DATASET</a:t>
            </a:r>
          </a:p>
        </p:txBody>
      </p:sp>
      <p:sp>
        <p:nvSpPr>
          <p:cNvPr id="8" name="Rounded Rectangle 7"/>
          <p:cNvSpPr/>
          <p:nvPr/>
        </p:nvSpPr>
        <p:spPr>
          <a:xfrm>
            <a:off x="827584" y="2420888"/>
            <a:ext cx="7704856" cy="600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600" b="1" dirty="0">
                <a:solidFill>
                  <a:prstClr val="white"/>
                </a:solidFill>
              </a:rPr>
              <a:t>Ongoing </a:t>
            </a:r>
            <a:r>
              <a:rPr lang="en-GB" sz="1600" b="1" u="sng" dirty="0">
                <a:solidFill>
                  <a:prstClr val="white"/>
                </a:solidFill>
              </a:rPr>
              <a:t>data quality improvement efforts</a:t>
            </a:r>
            <a:r>
              <a:rPr lang="en-GB" sz="1600" b="1" dirty="0">
                <a:solidFill>
                  <a:prstClr val="white"/>
                </a:solidFill>
              </a:rPr>
              <a:t>, to ensure data is of sufficient quality to support new payment systems and decisions on service reconfiguration</a:t>
            </a:r>
          </a:p>
        </p:txBody>
      </p:sp>
      <p:sp>
        <p:nvSpPr>
          <p:cNvPr id="9" name="Down Arrow 8"/>
          <p:cNvSpPr/>
          <p:nvPr/>
        </p:nvSpPr>
        <p:spPr>
          <a:xfrm>
            <a:off x="4394818" y="2044980"/>
            <a:ext cx="484632" cy="337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0" name="Down Arrow 9"/>
          <p:cNvSpPr/>
          <p:nvPr/>
        </p:nvSpPr>
        <p:spPr>
          <a:xfrm rot="2267272">
            <a:off x="2629782" y="3063576"/>
            <a:ext cx="484632" cy="5073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2" name="Down Arrow 11"/>
          <p:cNvSpPr/>
          <p:nvPr/>
        </p:nvSpPr>
        <p:spPr>
          <a:xfrm>
            <a:off x="4406983" y="3021858"/>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3" name="Down Arrow 12"/>
          <p:cNvSpPr/>
          <p:nvPr/>
        </p:nvSpPr>
        <p:spPr>
          <a:xfrm rot="19430797">
            <a:off x="6006626" y="3035667"/>
            <a:ext cx="484632" cy="539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5" name="TextBox 14"/>
          <p:cNvSpPr txBox="1"/>
          <p:nvPr/>
        </p:nvSpPr>
        <p:spPr>
          <a:xfrm>
            <a:off x="191297" y="663849"/>
            <a:ext cx="2720739" cy="400110"/>
          </a:xfrm>
          <a:prstGeom prst="rect">
            <a:avLst/>
          </a:prstGeom>
          <a:noFill/>
        </p:spPr>
        <p:txBody>
          <a:bodyPr wrap="square" rtlCol="0">
            <a:spAutoFit/>
          </a:bodyPr>
          <a:lstStyle/>
          <a:p>
            <a:pPr fontAlgn="auto">
              <a:spcBef>
                <a:spcPts val="0"/>
              </a:spcBef>
              <a:spcAft>
                <a:spcPts val="0"/>
              </a:spcAft>
            </a:pPr>
            <a:r>
              <a:rPr lang="en-GB" sz="2000" b="1" dirty="0">
                <a:solidFill>
                  <a:srgbClr val="1F497D">
                    <a:lumMod val="75000"/>
                  </a:srgbClr>
                </a:solidFill>
                <a:latin typeface="Calibri"/>
              </a:rPr>
              <a:t>1. CAPITATED BUDGETS</a:t>
            </a:r>
          </a:p>
        </p:txBody>
      </p:sp>
      <p:sp>
        <p:nvSpPr>
          <p:cNvPr id="17" name="TextBox 16"/>
          <p:cNvSpPr txBox="1"/>
          <p:nvPr/>
        </p:nvSpPr>
        <p:spPr>
          <a:xfrm>
            <a:off x="3091973" y="662966"/>
            <a:ext cx="3034076" cy="400110"/>
          </a:xfrm>
          <a:prstGeom prst="rect">
            <a:avLst/>
          </a:prstGeom>
          <a:noFill/>
        </p:spPr>
        <p:txBody>
          <a:bodyPr wrap="square" rtlCol="0">
            <a:spAutoFit/>
          </a:bodyPr>
          <a:lstStyle/>
          <a:p>
            <a:pPr algn="ctr" fontAlgn="auto">
              <a:spcBef>
                <a:spcPts val="0"/>
              </a:spcBef>
              <a:spcAft>
                <a:spcPts val="0"/>
              </a:spcAft>
            </a:pPr>
            <a:r>
              <a:rPr lang="en-GB" sz="2000" b="1" dirty="0">
                <a:solidFill>
                  <a:srgbClr val="9BBB59">
                    <a:lumMod val="50000"/>
                  </a:srgbClr>
                </a:solidFill>
                <a:latin typeface="Calibri"/>
              </a:rPr>
              <a:t>2</a:t>
            </a:r>
            <a:r>
              <a:rPr lang="en-GB" sz="2000" dirty="0">
                <a:solidFill>
                  <a:srgbClr val="9BBB59">
                    <a:lumMod val="50000"/>
                  </a:srgbClr>
                </a:solidFill>
                <a:latin typeface="Calibri"/>
              </a:rPr>
              <a:t>. </a:t>
            </a:r>
            <a:r>
              <a:rPr lang="en-GB" sz="2000" b="1" dirty="0">
                <a:solidFill>
                  <a:srgbClr val="9BBB59">
                    <a:lumMod val="50000"/>
                  </a:srgbClr>
                </a:solidFill>
                <a:latin typeface="Calibri"/>
              </a:rPr>
              <a:t>SYSTEM MODELLING</a:t>
            </a:r>
          </a:p>
        </p:txBody>
      </p:sp>
      <p:sp>
        <p:nvSpPr>
          <p:cNvPr id="18" name="TextBox 17"/>
          <p:cNvSpPr txBox="1"/>
          <p:nvPr/>
        </p:nvSpPr>
        <p:spPr>
          <a:xfrm>
            <a:off x="6325233" y="631583"/>
            <a:ext cx="2991530" cy="400110"/>
          </a:xfrm>
          <a:prstGeom prst="rect">
            <a:avLst/>
          </a:prstGeom>
          <a:noFill/>
        </p:spPr>
        <p:txBody>
          <a:bodyPr wrap="square" rtlCol="0">
            <a:spAutoFit/>
          </a:bodyPr>
          <a:lstStyle/>
          <a:p>
            <a:pPr algn="ctr" fontAlgn="auto">
              <a:spcBef>
                <a:spcPts val="0"/>
              </a:spcBef>
              <a:spcAft>
                <a:spcPts val="0"/>
              </a:spcAft>
            </a:pPr>
            <a:r>
              <a:rPr lang="en-GB" sz="2000" b="1" dirty="0">
                <a:solidFill>
                  <a:srgbClr val="8064A2">
                    <a:lumMod val="75000"/>
                  </a:srgbClr>
                </a:solidFill>
                <a:latin typeface="Calibri"/>
              </a:rPr>
              <a:t>3</a:t>
            </a:r>
            <a:r>
              <a:rPr lang="en-GB" sz="2000" dirty="0">
                <a:solidFill>
                  <a:srgbClr val="8064A2">
                    <a:lumMod val="75000"/>
                  </a:srgbClr>
                </a:solidFill>
                <a:latin typeface="Calibri"/>
              </a:rPr>
              <a:t>. </a:t>
            </a:r>
            <a:r>
              <a:rPr lang="en-GB" sz="2000" b="1" dirty="0">
                <a:solidFill>
                  <a:srgbClr val="8064A2">
                    <a:lumMod val="75000"/>
                  </a:srgbClr>
                </a:solidFill>
                <a:latin typeface="Calibri"/>
              </a:rPr>
              <a:t>EVALUATION</a:t>
            </a:r>
          </a:p>
        </p:txBody>
      </p:sp>
      <p:sp>
        <p:nvSpPr>
          <p:cNvPr id="2" name="TextBox 1"/>
          <p:cNvSpPr txBox="1"/>
          <p:nvPr/>
        </p:nvSpPr>
        <p:spPr>
          <a:xfrm>
            <a:off x="12218" y="3047345"/>
            <a:ext cx="2065857" cy="584775"/>
          </a:xfrm>
          <a:prstGeom prst="rect">
            <a:avLst/>
          </a:prstGeom>
          <a:noFill/>
        </p:spPr>
        <p:txBody>
          <a:bodyPr wrap="square" rtlCol="0">
            <a:spAutoFit/>
          </a:bodyPr>
          <a:lstStyle/>
          <a:p>
            <a:pPr fontAlgn="auto">
              <a:spcBef>
                <a:spcPts val="0"/>
              </a:spcBef>
              <a:spcAft>
                <a:spcPts val="0"/>
              </a:spcAft>
            </a:pPr>
            <a:r>
              <a:rPr lang="en-GB" sz="1600" b="1" dirty="0">
                <a:solidFill>
                  <a:prstClr val="black"/>
                </a:solidFill>
                <a:latin typeface="Calibri"/>
              </a:rPr>
              <a:t>1. Select Cohort/ population</a:t>
            </a:r>
            <a:r>
              <a:rPr lang="en-GB" sz="1600" dirty="0">
                <a:solidFill>
                  <a:prstClr val="black"/>
                </a:solidFill>
                <a:latin typeface="Calibri"/>
              </a:rPr>
              <a:t> </a:t>
            </a:r>
          </a:p>
        </p:txBody>
      </p:sp>
      <p:sp>
        <p:nvSpPr>
          <p:cNvPr id="3" name="TextBox 2"/>
          <p:cNvSpPr txBox="1"/>
          <p:nvPr/>
        </p:nvSpPr>
        <p:spPr>
          <a:xfrm>
            <a:off x="544359" y="3816899"/>
            <a:ext cx="1624355" cy="338554"/>
          </a:xfrm>
          <a:prstGeom prst="rect">
            <a:avLst/>
          </a:prstGeom>
          <a:noFill/>
        </p:spPr>
        <p:txBody>
          <a:bodyPr wrap="none" rtlCol="0">
            <a:spAutoFit/>
          </a:bodyPr>
          <a:lstStyle/>
          <a:p>
            <a:pPr fontAlgn="auto">
              <a:spcBef>
                <a:spcPts val="0"/>
              </a:spcBef>
              <a:spcAft>
                <a:spcPts val="0"/>
              </a:spcAft>
            </a:pPr>
            <a:r>
              <a:rPr lang="en-GB" sz="1600" b="1" dirty="0">
                <a:solidFill>
                  <a:prstClr val="black"/>
                </a:solidFill>
                <a:latin typeface="Calibri"/>
              </a:rPr>
              <a:t>2. Select services</a:t>
            </a:r>
          </a:p>
        </p:txBody>
      </p:sp>
      <p:sp>
        <p:nvSpPr>
          <p:cNvPr id="11" name="Down Arrow 10"/>
          <p:cNvSpPr/>
          <p:nvPr/>
        </p:nvSpPr>
        <p:spPr>
          <a:xfrm rot="18218126">
            <a:off x="629120" y="3529066"/>
            <a:ext cx="272768" cy="349759"/>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4" name="TextBox 13"/>
          <p:cNvSpPr txBox="1"/>
          <p:nvPr/>
        </p:nvSpPr>
        <p:spPr>
          <a:xfrm>
            <a:off x="1183844" y="4339557"/>
            <a:ext cx="1459246" cy="338554"/>
          </a:xfrm>
          <a:prstGeom prst="rect">
            <a:avLst/>
          </a:prstGeom>
          <a:noFill/>
        </p:spPr>
        <p:txBody>
          <a:bodyPr wrap="none" rtlCol="0">
            <a:spAutoFit/>
          </a:bodyPr>
          <a:lstStyle/>
          <a:p>
            <a:pPr fontAlgn="auto">
              <a:spcBef>
                <a:spcPts val="0"/>
              </a:spcBef>
              <a:spcAft>
                <a:spcPts val="0"/>
              </a:spcAft>
            </a:pPr>
            <a:r>
              <a:rPr lang="en-GB" sz="1600" b="1" dirty="0">
                <a:solidFill>
                  <a:prstClr val="black"/>
                </a:solidFill>
                <a:latin typeface="Calibri"/>
              </a:rPr>
              <a:t>3. Set the price</a:t>
            </a:r>
          </a:p>
        </p:txBody>
      </p:sp>
      <p:sp>
        <p:nvSpPr>
          <p:cNvPr id="19" name="Down Arrow 18"/>
          <p:cNvSpPr/>
          <p:nvPr/>
        </p:nvSpPr>
        <p:spPr>
          <a:xfrm rot="18103625">
            <a:off x="1164532" y="4060454"/>
            <a:ext cx="261473" cy="349759"/>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25" name="Rounded Rectangle 24"/>
          <p:cNvSpPr/>
          <p:nvPr/>
        </p:nvSpPr>
        <p:spPr>
          <a:xfrm>
            <a:off x="246013" y="4928981"/>
            <a:ext cx="2648731" cy="124897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auto">
              <a:spcBef>
                <a:spcPts val="0"/>
              </a:spcBef>
              <a:spcAft>
                <a:spcPts val="0"/>
              </a:spcAft>
              <a:buFont typeface="Arial" panose="020B0604020202020204" pitchFamily="34" charset="0"/>
              <a:buChar char="•"/>
            </a:pPr>
            <a:endParaRPr lang="en-GB" sz="1600" dirty="0">
              <a:solidFill>
                <a:prstClr val="white"/>
              </a:solidFill>
            </a:endParaRPr>
          </a:p>
          <a:p>
            <a:pPr fontAlgn="auto">
              <a:spcBef>
                <a:spcPts val="0"/>
              </a:spcBef>
              <a:spcAft>
                <a:spcPts val="0"/>
              </a:spcAft>
            </a:pPr>
            <a:r>
              <a:rPr lang="en-GB" sz="1600" b="1" dirty="0">
                <a:solidFill>
                  <a:prstClr val="black"/>
                </a:solidFill>
              </a:rPr>
              <a:t>4. Financial risk mitigation</a:t>
            </a:r>
          </a:p>
          <a:p>
            <a:pPr fontAlgn="auto">
              <a:spcBef>
                <a:spcPts val="0"/>
              </a:spcBef>
              <a:spcAft>
                <a:spcPts val="0"/>
              </a:spcAft>
            </a:pPr>
            <a:r>
              <a:rPr lang="en-GB" sz="1600" b="1" dirty="0">
                <a:solidFill>
                  <a:prstClr val="black"/>
                </a:solidFill>
              </a:rPr>
              <a:t>5. Payment cash flows</a:t>
            </a:r>
          </a:p>
          <a:p>
            <a:pPr fontAlgn="auto">
              <a:spcBef>
                <a:spcPts val="0"/>
              </a:spcBef>
              <a:spcAft>
                <a:spcPts val="0"/>
              </a:spcAft>
            </a:pPr>
            <a:r>
              <a:rPr lang="en-GB" sz="1600" b="1" dirty="0">
                <a:solidFill>
                  <a:prstClr val="black"/>
                </a:solidFill>
              </a:rPr>
              <a:t>6. Gain/loss agreements</a:t>
            </a:r>
          </a:p>
          <a:p>
            <a:pPr fontAlgn="auto">
              <a:spcBef>
                <a:spcPts val="0"/>
              </a:spcBef>
              <a:spcAft>
                <a:spcPts val="0"/>
              </a:spcAft>
            </a:pPr>
            <a:r>
              <a:rPr lang="en-GB" sz="1600" b="1" dirty="0">
                <a:solidFill>
                  <a:prstClr val="black"/>
                </a:solidFill>
              </a:rPr>
              <a:t>7. Quality/outcome measures</a:t>
            </a:r>
          </a:p>
          <a:p>
            <a:pPr marL="285750" indent="-285750" fontAlgn="auto">
              <a:spcBef>
                <a:spcPts val="0"/>
              </a:spcBef>
              <a:spcAft>
                <a:spcPts val="0"/>
              </a:spcAft>
              <a:buFont typeface="Arial" panose="020B0604020202020204" pitchFamily="34" charset="0"/>
              <a:buChar char="•"/>
            </a:pPr>
            <a:endParaRPr lang="en-GB" sz="1600" dirty="0">
              <a:solidFill>
                <a:prstClr val="white"/>
              </a:solidFill>
            </a:endParaRPr>
          </a:p>
        </p:txBody>
      </p:sp>
      <p:sp>
        <p:nvSpPr>
          <p:cNvPr id="26" name="Down Arrow 25"/>
          <p:cNvSpPr/>
          <p:nvPr/>
        </p:nvSpPr>
        <p:spPr>
          <a:xfrm>
            <a:off x="1512766" y="4616148"/>
            <a:ext cx="298484" cy="315153"/>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28" name="Rounded Rectangle 27"/>
          <p:cNvSpPr/>
          <p:nvPr/>
        </p:nvSpPr>
        <p:spPr>
          <a:xfrm>
            <a:off x="3141550" y="3844414"/>
            <a:ext cx="2952328" cy="150823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fontAlgn="auto">
              <a:spcBef>
                <a:spcPts val="0"/>
              </a:spcBef>
              <a:spcAft>
                <a:spcPts val="0"/>
              </a:spcAft>
              <a:buFontTx/>
              <a:buAutoNum type="arabicPeriod"/>
            </a:pPr>
            <a:r>
              <a:rPr lang="en-GB" sz="1600" dirty="0">
                <a:solidFill>
                  <a:prstClr val="black"/>
                </a:solidFill>
              </a:rPr>
              <a:t>Generating evidence-based assumptions to support systems modelling</a:t>
            </a:r>
          </a:p>
          <a:p>
            <a:pPr marL="342900" indent="-342900" fontAlgn="auto">
              <a:spcBef>
                <a:spcPts val="0"/>
              </a:spcBef>
              <a:spcAft>
                <a:spcPts val="0"/>
              </a:spcAft>
              <a:buFontTx/>
              <a:buAutoNum type="arabicPeriod"/>
            </a:pPr>
            <a:r>
              <a:rPr lang="en-GB" sz="1600" dirty="0">
                <a:solidFill>
                  <a:prstClr val="black"/>
                </a:solidFill>
              </a:rPr>
              <a:t>Quality assuring and refining existing models </a:t>
            </a:r>
          </a:p>
        </p:txBody>
      </p:sp>
      <p:sp>
        <p:nvSpPr>
          <p:cNvPr id="29" name="TextBox 28"/>
          <p:cNvSpPr txBox="1"/>
          <p:nvPr/>
        </p:nvSpPr>
        <p:spPr>
          <a:xfrm>
            <a:off x="3059802" y="5542080"/>
            <a:ext cx="806631" cy="338554"/>
          </a:xfrm>
          <a:prstGeom prst="rect">
            <a:avLst/>
          </a:prstGeom>
          <a:noFill/>
        </p:spPr>
        <p:txBody>
          <a:bodyPr wrap="none" rtlCol="0">
            <a:spAutoFit/>
          </a:bodyPr>
          <a:lstStyle/>
          <a:p>
            <a:pPr fontAlgn="auto">
              <a:spcBef>
                <a:spcPts val="0"/>
              </a:spcBef>
              <a:spcAft>
                <a:spcPts val="0"/>
              </a:spcAft>
            </a:pPr>
            <a:r>
              <a:rPr lang="en-GB" sz="1600" dirty="0">
                <a:solidFill>
                  <a:prstClr val="black"/>
                </a:solidFill>
                <a:latin typeface="Calibri"/>
              </a:rPr>
              <a:t>Activity</a:t>
            </a:r>
          </a:p>
        </p:txBody>
      </p:sp>
      <p:sp>
        <p:nvSpPr>
          <p:cNvPr id="30" name="TextBox 29"/>
          <p:cNvSpPr txBox="1"/>
          <p:nvPr/>
        </p:nvSpPr>
        <p:spPr>
          <a:xfrm>
            <a:off x="3411019" y="5880634"/>
            <a:ext cx="827471" cy="338554"/>
          </a:xfrm>
          <a:prstGeom prst="rect">
            <a:avLst/>
          </a:prstGeom>
          <a:noFill/>
        </p:spPr>
        <p:txBody>
          <a:bodyPr wrap="none" rtlCol="0">
            <a:spAutoFit/>
          </a:bodyPr>
          <a:lstStyle/>
          <a:p>
            <a:pPr fontAlgn="auto">
              <a:spcBef>
                <a:spcPts val="0"/>
              </a:spcBef>
              <a:spcAft>
                <a:spcPts val="0"/>
              </a:spcAft>
            </a:pPr>
            <a:r>
              <a:rPr lang="en-GB" sz="1600" dirty="0">
                <a:solidFill>
                  <a:prstClr val="black"/>
                </a:solidFill>
                <a:latin typeface="Calibri"/>
              </a:rPr>
              <a:t>Finance</a:t>
            </a:r>
          </a:p>
        </p:txBody>
      </p:sp>
      <p:sp>
        <p:nvSpPr>
          <p:cNvPr id="31" name="TextBox 30"/>
          <p:cNvSpPr txBox="1"/>
          <p:nvPr/>
        </p:nvSpPr>
        <p:spPr>
          <a:xfrm>
            <a:off x="4077655" y="5542080"/>
            <a:ext cx="1194792" cy="338554"/>
          </a:xfrm>
          <a:prstGeom prst="rect">
            <a:avLst/>
          </a:prstGeom>
          <a:noFill/>
        </p:spPr>
        <p:txBody>
          <a:bodyPr wrap="square" rtlCol="0">
            <a:spAutoFit/>
          </a:bodyPr>
          <a:lstStyle/>
          <a:p>
            <a:pPr fontAlgn="auto">
              <a:spcBef>
                <a:spcPts val="0"/>
              </a:spcBef>
              <a:spcAft>
                <a:spcPts val="0"/>
              </a:spcAft>
            </a:pPr>
            <a:r>
              <a:rPr lang="en-GB" sz="1600" dirty="0">
                <a:solidFill>
                  <a:prstClr val="black"/>
                </a:solidFill>
                <a:latin typeface="Calibri"/>
              </a:rPr>
              <a:t>  Staffing</a:t>
            </a:r>
          </a:p>
        </p:txBody>
      </p:sp>
      <p:sp>
        <p:nvSpPr>
          <p:cNvPr id="32" name="TextBox 31"/>
          <p:cNvSpPr txBox="1"/>
          <p:nvPr/>
        </p:nvSpPr>
        <p:spPr>
          <a:xfrm>
            <a:off x="5272447" y="5542080"/>
            <a:ext cx="775277" cy="338554"/>
          </a:xfrm>
          <a:prstGeom prst="rect">
            <a:avLst/>
          </a:prstGeom>
          <a:noFill/>
        </p:spPr>
        <p:txBody>
          <a:bodyPr wrap="none" rtlCol="0">
            <a:spAutoFit/>
          </a:bodyPr>
          <a:lstStyle/>
          <a:p>
            <a:pPr fontAlgn="auto">
              <a:spcBef>
                <a:spcPts val="0"/>
              </a:spcBef>
              <a:spcAft>
                <a:spcPts val="0"/>
              </a:spcAft>
            </a:pPr>
            <a:r>
              <a:rPr lang="en-GB" sz="1600" dirty="0">
                <a:solidFill>
                  <a:prstClr val="black"/>
                </a:solidFill>
                <a:latin typeface="Calibri"/>
              </a:rPr>
              <a:t>Estates</a:t>
            </a:r>
          </a:p>
        </p:txBody>
      </p:sp>
      <p:sp>
        <p:nvSpPr>
          <p:cNvPr id="33" name="TextBox 32"/>
          <p:cNvSpPr txBox="1"/>
          <p:nvPr/>
        </p:nvSpPr>
        <p:spPr>
          <a:xfrm>
            <a:off x="4534928" y="5880634"/>
            <a:ext cx="2276817" cy="338554"/>
          </a:xfrm>
          <a:prstGeom prst="rect">
            <a:avLst/>
          </a:prstGeom>
          <a:noFill/>
        </p:spPr>
        <p:txBody>
          <a:bodyPr wrap="square" rtlCol="0">
            <a:spAutoFit/>
          </a:bodyPr>
          <a:lstStyle/>
          <a:p>
            <a:pPr fontAlgn="auto">
              <a:spcBef>
                <a:spcPts val="0"/>
              </a:spcBef>
              <a:spcAft>
                <a:spcPts val="0"/>
              </a:spcAft>
            </a:pPr>
            <a:r>
              <a:rPr lang="en-GB" sz="1600" dirty="0">
                <a:solidFill>
                  <a:prstClr val="black"/>
                </a:solidFill>
                <a:latin typeface="Calibri"/>
              </a:rPr>
              <a:t>Quality and safety</a:t>
            </a:r>
          </a:p>
        </p:txBody>
      </p:sp>
      <p:cxnSp>
        <p:nvCxnSpPr>
          <p:cNvPr id="35" name="Straight Connector 34"/>
          <p:cNvCxnSpPr/>
          <p:nvPr/>
        </p:nvCxnSpPr>
        <p:spPr>
          <a:xfrm flipH="1">
            <a:off x="3444727" y="5334527"/>
            <a:ext cx="364843" cy="2707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8" idx="2"/>
          </p:cNvCxnSpPr>
          <p:nvPr/>
        </p:nvCxnSpPr>
        <p:spPr>
          <a:xfrm>
            <a:off x="4617714" y="5352649"/>
            <a:ext cx="9710" cy="3067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301791" y="5352649"/>
            <a:ext cx="221724" cy="2707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824754" y="5352649"/>
            <a:ext cx="413737" cy="6307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901325" y="5335348"/>
            <a:ext cx="400466"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207807" y="6375538"/>
            <a:ext cx="2640948" cy="3953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dirty="0">
                <a:solidFill>
                  <a:prstClr val="white"/>
                </a:solidFill>
              </a:rPr>
              <a:t>Contract model</a:t>
            </a:r>
          </a:p>
        </p:txBody>
      </p:sp>
      <p:sp>
        <p:nvSpPr>
          <p:cNvPr id="36" name="Down Arrow 35"/>
          <p:cNvSpPr/>
          <p:nvPr/>
        </p:nvSpPr>
        <p:spPr>
          <a:xfrm>
            <a:off x="1396477" y="6177953"/>
            <a:ext cx="298484" cy="197586"/>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8" name="Rounded Rectangle 37"/>
          <p:cNvSpPr/>
          <p:nvPr/>
        </p:nvSpPr>
        <p:spPr>
          <a:xfrm>
            <a:off x="6372200" y="3622709"/>
            <a:ext cx="2664296" cy="3066967"/>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fontAlgn="auto">
              <a:spcBef>
                <a:spcPts val="0"/>
              </a:spcBef>
              <a:spcAft>
                <a:spcPts val="0"/>
              </a:spcAft>
              <a:buFontTx/>
              <a:buAutoNum type="arabicPeriod"/>
            </a:pPr>
            <a:r>
              <a:rPr lang="en-GB" sz="1600" dirty="0">
                <a:solidFill>
                  <a:prstClr val="black"/>
                </a:solidFill>
              </a:rPr>
              <a:t>Evaluation of commissioned services. </a:t>
            </a:r>
          </a:p>
          <a:p>
            <a:pPr marL="342900" indent="-342900" fontAlgn="auto">
              <a:spcBef>
                <a:spcPts val="0"/>
              </a:spcBef>
              <a:spcAft>
                <a:spcPts val="0"/>
              </a:spcAft>
              <a:buFontTx/>
              <a:buAutoNum type="arabicPeriod"/>
            </a:pPr>
            <a:r>
              <a:rPr lang="en-GB" sz="1600" dirty="0">
                <a:solidFill>
                  <a:prstClr val="black"/>
                </a:solidFill>
              </a:rPr>
              <a:t>Attempts to identify the economy, efficiency and effectiveness of individual services. </a:t>
            </a:r>
          </a:p>
          <a:p>
            <a:pPr marL="342900" indent="-342900" fontAlgn="auto">
              <a:spcBef>
                <a:spcPts val="0"/>
              </a:spcBef>
              <a:spcAft>
                <a:spcPts val="0"/>
              </a:spcAft>
              <a:buFontTx/>
              <a:buAutoNum type="arabicPeriod"/>
            </a:pPr>
            <a:r>
              <a:rPr lang="en-GB" sz="1600" dirty="0">
                <a:solidFill>
                  <a:prstClr val="black"/>
                </a:solidFill>
              </a:rPr>
              <a:t>Assessing the relative benefit of services compared to one another. </a:t>
            </a:r>
          </a:p>
        </p:txBody>
      </p:sp>
      <p:sp>
        <p:nvSpPr>
          <p:cNvPr id="39" name="Text Box 1"/>
          <p:cNvSpPr txBox="1">
            <a:spLocks noChangeArrowheads="1"/>
          </p:cNvSpPr>
          <p:nvPr/>
        </p:nvSpPr>
        <p:spPr bwMode="auto">
          <a:xfrm>
            <a:off x="14860" y="-193988"/>
            <a:ext cx="8135937" cy="882502"/>
          </a:xfrm>
          <a:prstGeom prst="rect">
            <a:avLst/>
          </a:prstGeom>
          <a:noFill/>
          <a:ln w="9525">
            <a:noFill/>
            <a:round/>
            <a:headEnd/>
            <a:tailEnd/>
          </a:ln>
        </p:spPr>
        <p:txBody>
          <a:bodyPr anchor="ctr"/>
          <a:lstStyle/>
          <a:p>
            <a:pPr fontAlgn="auto">
              <a:spcBef>
                <a:spcPts val="0"/>
              </a:spcBef>
              <a:spcAft>
                <a:spcPts val="0"/>
              </a:spcAft>
              <a:buClr>
                <a:srgbClr val="376092"/>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solidFill>
                  <a:srgbClr val="4283C4"/>
                </a:solidFill>
                <a:cs typeface="Arial" charset="0"/>
              </a:rPr>
              <a:t>Utility of the Kent Integrated Dataset</a:t>
            </a:r>
          </a:p>
        </p:txBody>
      </p:sp>
    </p:spTree>
    <p:extLst>
      <p:ext uri="{BB962C8B-B14F-4D97-AF65-F5344CB8AC3E}">
        <p14:creationId xmlns:p14="http://schemas.microsoft.com/office/powerpoint/2010/main" val="3615545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11560" y="332656"/>
            <a:ext cx="8229600" cy="1143000"/>
          </a:xfrm>
        </p:spPr>
        <p:txBody>
          <a:bodyPr/>
          <a:lstStyle/>
          <a:p>
            <a:r>
              <a:rPr lang="en-GB" dirty="0" smtClean="0">
                <a:ea typeface="Arial (Headings)"/>
              </a:rPr>
              <a:t>Legal ways to physically link data</a:t>
            </a:r>
          </a:p>
        </p:txBody>
      </p:sp>
      <p:sp>
        <p:nvSpPr>
          <p:cNvPr id="3" name="Text Placeholder 2"/>
          <p:cNvSpPr>
            <a:spLocks noGrp="1"/>
          </p:cNvSpPr>
          <p:nvPr>
            <p:ph idx="1"/>
          </p:nvPr>
        </p:nvSpPr>
        <p:spPr>
          <a:xfrm>
            <a:off x="457200" y="1196752"/>
            <a:ext cx="8229600" cy="4929411"/>
          </a:xfrm>
        </p:spPr>
        <p:txBody>
          <a:bodyPr rtlCol="0">
            <a:normAutofit fontScale="92500" lnSpcReduction="10000"/>
          </a:bodyPr>
          <a:lstStyle/>
          <a:p>
            <a:pPr marL="0" indent="0">
              <a:buFont typeface="Arial" pitchFamily="-1" charset="0"/>
              <a:buNone/>
              <a:defRPr/>
            </a:pPr>
            <a:endParaRPr lang="en-GB" dirty="0" smtClean="0"/>
          </a:p>
          <a:p>
            <a:pPr marL="0" indent="0">
              <a:buFont typeface="Arial" pitchFamily="-1" charset="0"/>
              <a:buNone/>
              <a:defRPr/>
            </a:pPr>
            <a:r>
              <a:rPr lang="en-GB" sz="2800" dirty="0" smtClean="0"/>
              <a:t>Four choices for sharing confidential data about groups and populations:</a:t>
            </a:r>
            <a:endParaRPr lang="en-GB" sz="2800" dirty="0"/>
          </a:p>
          <a:p>
            <a:pPr marL="0" indent="0">
              <a:buFont typeface="Arial" pitchFamily="-1" charset="0"/>
              <a:buNone/>
              <a:defRPr/>
            </a:pPr>
            <a:endParaRPr lang="en-GB" sz="2800" dirty="0"/>
          </a:p>
          <a:p>
            <a:pPr marL="514350" indent="-514350">
              <a:buFont typeface="+mj-lt"/>
              <a:buAutoNum type="arabicPeriod"/>
              <a:defRPr/>
            </a:pPr>
            <a:r>
              <a:rPr lang="en-GB" sz="2800" dirty="0" smtClean="0"/>
              <a:t>Consent (will generally need to be explicit rather than implied)</a:t>
            </a:r>
          </a:p>
          <a:p>
            <a:pPr marL="514350" indent="-514350">
              <a:buFont typeface="+mj-lt"/>
              <a:buAutoNum type="arabicPeriod"/>
              <a:defRPr/>
            </a:pPr>
            <a:r>
              <a:rPr lang="en-GB" sz="2800" dirty="0" smtClean="0"/>
              <a:t>Health and Social Care Information Centre power – all data being sent to this national organisation</a:t>
            </a:r>
            <a:endParaRPr lang="en-GB" sz="2800" dirty="0"/>
          </a:p>
          <a:p>
            <a:pPr marL="514350" indent="-514350">
              <a:buFont typeface="+mj-lt"/>
              <a:buAutoNum type="arabicPeriod"/>
              <a:defRPr/>
            </a:pPr>
            <a:r>
              <a:rPr lang="en-GB" sz="2800" dirty="0"/>
              <a:t>Support under s251 </a:t>
            </a:r>
            <a:r>
              <a:rPr lang="en-GB" sz="2800" dirty="0" smtClean="0"/>
              <a:t>Regulations – Confidential Advisory Group (operating under Secretary of State for Health)</a:t>
            </a:r>
            <a:endParaRPr lang="en-GB" sz="2800" dirty="0"/>
          </a:p>
          <a:p>
            <a:pPr marL="514350" indent="-514350">
              <a:buFont typeface="+mj-lt"/>
              <a:buAutoNum type="arabicPeriod"/>
              <a:defRPr/>
            </a:pPr>
            <a:r>
              <a:rPr lang="en-GB" sz="2800" dirty="0"/>
              <a:t>Anonymised/pseudonymised data</a:t>
            </a:r>
          </a:p>
        </p:txBody>
      </p:sp>
      <p:sp>
        <p:nvSpPr>
          <p:cNvPr id="19459" name="Slide Number Placeholder 3"/>
          <p:cNvSpPr>
            <a:spLocks noGrp="1"/>
          </p:cNvSpPr>
          <p:nvPr>
            <p:ph type="sldNum" sz="quarter" idx="12"/>
          </p:nvPr>
        </p:nvSpPr>
        <p:spPr bwMode="auto">
          <a:noFill/>
          <a:ln>
            <a:miter lim="800000"/>
            <a:headEnd/>
            <a:tailEnd/>
          </a:ln>
        </p:spPr>
        <p:txBody>
          <a:bodyPr vert="horz" wrap="square" numCol="1" anchor="t" anchorCtr="0" compatLnSpc="1">
            <a:prstTxWarp prst="textNoShape">
              <a:avLst/>
            </a:prstTxWarp>
          </a:bodyPr>
          <a:lstStyle/>
          <a:p>
            <a:fld id="{7BCBD0FF-A0BE-4F90-8B55-F7E585B25A5A}" type="slidenum">
              <a:rPr lang="en-GB" smtClean="0">
                <a:solidFill>
                  <a:prstClr val="black">
                    <a:tint val="75000"/>
                  </a:prstClr>
                </a:solidFill>
                <a:latin typeface="Arial" charset="0"/>
              </a:rPr>
              <a:pPr/>
              <a:t>19</a:t>
            </a:fld>
            <a:endParaRPr lang="en-GB" dirty="0" smtClean="0">
              <a:solidFill>
                <a:prstClr val="black">
                  <a:tint val="75000"/>
                </a:prstClr>
              </a:solidFill>
              <a:latin typeface="Arial" charset="0"/>
            </a:endParaRPr>
          </a:p>
        </p:txBody>
      </p:sp>
    </p:spTree>
    <p:extLst>
      <p:ext uri="{BB962C8B-B14F-4D97-AF65-F5344CB8AC3E}">
        <p14:creationId xmlns:p14="http://schemas.microsoft.com/office/powerpoint/2010/main" val="3730855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vert="horz" lIns="91440" tIns="45720" rIns="91440" bIns="45720" rtlCol="0" anchor="ctr">
            <a:normAutofit/>
          </a:bodyPr>
          <a:lstStyle/>
          <a:p>
            <a:r>
              <a:rPr lang="en-GB" dirty="0" smtClean="0">
                <a:solidFill>
                  <a:schemeClr val="bg1"/>
                </a:solidFill>
              </a:rPr>
              <a:t>Agenda</a:t>
            </a:r>
            <a:endParaRPr lang="en-GB" dirty="0">
              <a:solidFill>
                <a:schemeClr val="bg1"/>
              </a:solidFill>
            </a:endParaRPr>
          </a:p>
        </p:txBody>
      </p:sp>
      <p:sp>
        <p:nvSpPr>
          <p:cNvPr id="3" name="Content Placeholder 2"/>
          <p:cNvSpPr>
            <a:spLocks noGrp="1"/>
          </p:cNvSpPr>
          <p:nvPr>
            <p:ph idx="1"/>
          </p:nvPr>
        </p:nvSpPr>
        <p:spPr/>
        <p:txBody>
          <a:bodyPr>
            <a:normAutofit/>
          </a:bodyPr>
          <a:lstStyle/>
          <a:p>
            <a:r>
              <a:rPr lang="en-GB" dirty="0" smtClean="0"/>
              <a:t>Research questions we are trying to answer</a:t>
            </a:r>
          </a:p>
          <a:p>
            <a:r>
              <a:rPr lang="en-GB" dirty="0" smtClean="0"/>
              <a:t>Explain what the KID is</a:t>
            </a:r>
          </a:p>
          <a:p>
            <a:r>
              <a:rPr lang="en-GB" dirty="0" smtClean="0"/>
              <a:t>Explain </a:t>
            </a:r>
            <a:r>
              <a:rPr lang="en-GB" dirty="0"/>
              <a:t>what legitimises KCC PH’s access to the data</a:t>
            </a:r>
          </a:p>
          <a:p>
            <a:r>
              <a:rPr lang="en-GB" dirty="0"/>
              <a:t>What you have to do to join the KID including ensuring legal </a:t>
            </a:r>
            <a:r>
              <a:rPr lang="en-GB" dirty="0" smtClean="0"/>
              <a:t>compliance</a:t>
            </a:r>
          </a:p>
          <a:p>
            <a:r>
              <a:rPr lang="en-GB" dirty="0" smtClean="0"/>
              <a:t>Discussion around data you hold</a:t>
            </a:r>
            <a:endParaRPr lang="en-GB" dirty="0"/>
          </a:p>
        </p:txBody>
      </p:sp>
    </p:spTree>
    <p:extLst>
      <p:ext uri="{BB962C8B-B14F-4D97-AF65-F5344CB8AC3E}">
        <p14:creationId xmlns:p14="http://schemas.microsoft.com/office/powerpoint/2010/main" val="18467316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ounded Rectangle 50"/>
          <p:cNvSpPr/>
          <p:nvPr/>
        </p:nvSpPr>
        <p:spPr>
          <a:xfrm>
            <a:off x="5870152" y="1412776"/>
            <a:ext cx="1654175" cy="7493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4" name="Rectangle 2"/>
          <p:cNvSpPr>
            <a:spLocks noGrp="1" noChangeArrowheads="1"/>
          </p:cNvSpPr>
          <p:nvPr>
            <p:ph type="title"/>
          </p:nvPr>
        </p:nvSpPr>
        <p:spPr>
          <a:xfrm>
            <a:off x="457200" y="274638"/>
            <a:ext cx="8229600" cy="922337"/>
          </a:xfrm>
          <a:solidFill>
            <a:schemeClr val="accent1"/>
          </a:solidFill>
        </p:spPr>
        <p:txBody>
          <a:bodyPr vert="horz" lIns="91440" tIns="45720" rIns="91440" bIns="45720" rtlCol="0" anchor="ctr">
            <a:normAutofit/>
          </a:bodyPr>
          <a:lstStyle/>
          <a:p>
            <a:r>
              <a:rPr lang="en-GB" dirty="0" smtClean="0">
                <a:solidFill>
                  <a:schemeClr val="bg1"/>
                </a:solidFill>
              </a:rPr>
              <a:t>What are the data flows?</a:t>
            </a:r>
            <a:endParaRPr lang="en-GB" altLang="en-US" dirty="0">
              <a:solidFill>
                <a:schemeClr val="bg1"/>
              </a:solidFill>
            </a:endParaRPr>
          </a:p>
        </p:txBody>
      </p:sp>
      <p:sp>
        <p:nvSpPr>
          <p:cNvPr id="6" name="Rounded Rectangle 5"/>
          <p:cNvSpPr/>
          <p:nvPr/>
        </p:nvSpPr>
        <p:spPr>
          <a:xfrm>
            <a:off x="252537" y="1451670"/>
            <a:ext cx="1654175" cy="75247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7" name="TextBox 20"/>
          <p:cNvSpPr txBox="1">
            <a:spLocks noChangeArrowheads="1"/>
          </p:cNvSpPr>
          <p:nvPr/>
        </p:nvSpPr>
        <p:spPr bwMode="auto">
          <a:xfrm>
            <a:off x="179512" y="1413570"/>
            <a:ext cx="180022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Data Controller </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Social Care</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(Local)</a:t>
            </a:r>
          </a:p>
        </p:txBody>
      </p:sp>
      <p:sp>
        <p:nvSpPr>
          <p:cNvPr id="8" name="Right Arrow 7"/>
          <p:cNvSpPr>
            <a:spLocks noChangeArrowheads="1"/>
          </p:cNvSpPr>
          <p:nvPr/>
        </p:nvSpPr>
        <p:spPr bwMode="auto">
          <a:xfrm rot="5400000">
            <a:off x="2625726" y="4812457"/>
            <a:ext cx="296862" cy="125413"/>
          </a:xfrm>
          <a:prstGeom prst="rightArrow">
            <a:avLst>
              <a:gd name="adj1" fmla="val 50000"/>
              <a:gd name="adj2" fmla="val 50005"/>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9" name="Rounded Rectangle 8"/>
          <p:cNvSpPr/>
          <p:nvPr/>
        </p:nvSpPr>
        <p:spPr>
          <a:xfrm>
            <a:off x="2087662" y="1438970"/>
            <a:ext cx="1652588" cy="74930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10" name="TextBox 20"/>
          <p:cNvSpPr txBox="1">
            <a:spLocks noChangeArrowheads="1"/>
          </p:cNvSpPr>
          <p:nvPr/>
        </p:nvSpPr>
        <p:spPr bwMode="auto">
          <a:xfrm>
            <a:off x="1979712" y="1413570"/>
            <a:ext cx="18002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Data Controller </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Primary Care</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(Local)</a:t>
            </a:r>
          </a:p>
        </p:txBody>
      </p:sp>
      <p:sp>
        <p:nvSpPr>
          <p:cNvPr id="11" name="TextBox 20"/>
          <p:cNvSpPr txBox="1">
            <a:spLocks noChangeArrowheads="1"/>
          </p:cNvSpPr>
          <p:nvPr/>
        </p:nvSpPr>
        <p:spPr bwMode="auto">
          <a:xfrm>
            <a:off x="252537" y="2277170"/>
            <a:ext cx="1654176" cy="276999"/>
          </a:xfrm>
          <a:prstGeom prst="rect">
            <a:avLst/>
          </a:prstGeom>
          <a:solidFill>
            <a:schemeClr val="accent1">
              <a:lumMod val="60000"/>
              <a:lumOff val="40000"/>
            </a:schemeClr>
          </a:solidFill>
          <a:ln>
            <a:noFill/>
          </a:ln>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200" i="1" dirty="0" err="1" smtClean="0">
                <a:solidFill>
                  <a:srgbClr val="FFFFFF"/>
                </a:solidFill>
                <a:latin typeface="Trebuchet MS" pitchFamily="34" charset="0"/>
                <a:ea typeface="MS PGothic" pitchFamily="34" charset="-128"/>
              </a:rPr>
              <a:t>Pseudonymised</a:t>
            </a:r>
            <a:endParaRPr lang="en-GB" altLang="en-US" sz="1100" i="1" dirty="0" smtClean="0">
              <a:solidFill>
                <a:srgbClr val="FFFFFF"/>
              </a:solidFill>
              <a:latin typeface="Trebuchet MS" pitchFamily="34" charset="0"/>
              <a:ea typeface="MS PGothic" pitchFamily="34" charset="-128"/>
            </a:endParaRPr>
          </a:p>
        </p:txBody>
      </p:sp>
      <p:sp>
        <p:nvSpPr>
          <p:cNvPr id="12" name="TextBox 20"/>
          <p:cNvSpPr txBox="1">
            <a:spLocks noChangeArrowheads="1"/>
          </p:cNvSpPr>
          <p:nvPr/>
        </p:nvSpPr>
        <p:spPr bwMode="auto">
          <a:xfrm>
            <a:off x="2087663" y="2277170"/>
            <a:ext cx="1652588" cy="276999"/>
          </a:xfrm>
          <a:prstGeom prst="rect">
            <a:avLst/>
          </a:prstGeom>
          <a:solidFill>
            <a:schemeClr val="accent1">
              <a:lumMod val="60000"/>
              <a:lumOff val="40000"/>
            </a:schemeClr>
          </a:solidFill>
          <a:ln>
            <a:noFill/>
          </a:ln>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200" i="1" dirty="0" err="1" smtClean="0">
                <a:solidFill>
                  <a:srgbClr val="FFFFFF"/>
                </a:solidFill>
                <a:latin typeface="Trebuchet MS" pitchFamily="34" charset="0"/>
                <a:ea typeface="MS PGothic" pitchFamily="34" charset="-128"/>
              </a:rPr>
              <a:t>Pseudonymised</a:t>
            </a:r>
            <a:endParaRPr lang="en-GB" altLang="en-US" sz="1100" i="1" dirty="0" smtClean="0">
              <a:solidFill>
                <a:srgbClr val="FFFFFF"/>
              </a:solidFill>
              <a:latin typeface="Trebuchet MS" pitchFamily="34" charset="0"/>
              <a:ea typeface="MS PGothic" pitchFamily="34" charset="-128"/>
            </a:endParaRPr>
          </a:p>
        </p:txBody>
      </p:sp>
      <p:sp>
        <p:nvSpPr>
          <p:cNvPr id="13" name="Rounded Rectangle 12"/>
          <p:cNvSpPr/>
          <p:nvPr/>
        </p:nvSpPr>
        <p:spPr>
          <a:xfrm>
            <a:off x="3958282" y="1438970"/>
            <a:ext cx="1654175" cy="7493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14" name="TextBox 20"/>
          <p:cNvSpPr txBox="1">
            <a:spLocks noChangeArrowheads="1"/>
          </p:cNvSpPr>
          <p:nvPr/>
        </p:nvSpPr>
        <p:spPr bwMode="auto">
          <a:xfrm>
            <a:off x="3851920" y="1413570"/>
            <a:ext cx="18002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Data Source: </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Acute</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(National)</a:t>
            </a:r>
          </a:p>
        </p:txBody>
      </p:sp>
      <p:sp>
        <p:nvSpPr>
          <p:cNvPr id="15" name="TextBox 20"/>
          <p:cNvSpPr txBox="1">
            <a:spLocks noChangeArrowheads="1"/>
          </p:cNvSpPr>
          <p:nvPr/>
        </p:nvSpPr>
        <p:spPr bwMode="auto">
          <a:xfrm>
            <a:off x="3956696" y="2289870"/>
            <a:ext cx="1655762" cy="276999"/>
          </a:xfrm>
          <a:prstGeom prst="rect">
            <a:avLst/>
          </a:prstGeom>
          <a:solidFill>
            <a:schemeClr val="accent1">
              <a:lumMod val="60000"/>
              <a:lumOff val="40000"/>
            </a:schemeClr>
          </a:solidFill>
          <a:ln>
            <a:noFill/>
          </a:ln>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200" i="1" dirty="0" err="1" smtClean="0">
                <a:solidFill>
                  <a:srgbClr val="FFFFFF"/>
                </a:solidFill>
                <a:latin typeface="Trebuchet MS" pitchFamily="34" charset="0"/>
                <a:ea typeface="MS PGothic" pitchFamily="34" charset="-128"/>
              </a:rPr>
              <a:t>Pseudonymised</a:t>
            </a:r>
            <a:endParaRPr lang="en-GB" altLang="en-US" sz="1100" i="1" dirty="0" smtClean="0">
              <a:solidFill>
                <a:srgbClr val="FFFFFF"/>
              </a:solidFill>
              <a:latin typeface="Trebuchet MS" pitchFamily="34" charset="0"/>
              <a:ea typeface="MS PGothic" pitchFamily="34" charset="-128"/>
            </a:endParaRPr>
          </a:p>
        </p:txBody>
      </p:sp>
      <p:cxnSp>
        <p:nvCxnSpPr>
          <p:cNvPr id="16" name="Straight Connector 15"/>
          <p:cNvCxnSpPr/>
          <p:nvPr/>
        </p:nvCxnSpPr>
        <p:spPr bwMode="auto">
          <a:xfrm>
            <a:off x="1979712" y="1412776"/>
            <a:ext cx="0" cy="1529730"/>
          </a:xfrm>
          <a:prstGeom prst="line">
            <a:avLst/>
          </a:prstGeom>
          <a:ln>
            <a:prstDash val="lgDash"/>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18" name="Group 51"/>
          <p:cNvGrpSpPr>
            <a:grpSpLocks/>
          </p:cNvGrpSpPr>
          <p:nvPr/>
        </p:nvGrpSpPr>
        <p:grpSpPr bwMode="auto">
          <a:xfrm>
            <a:off x="845418" y="2996952"/>
            <a:ext cx="6246862" cy="1629816"/>
            <a:chOff x="2267744" y="3193812"/>
            <a:chExt cx="4234731" cy="306625"/>
          </a:xfrm>
        </p:grpSpPr>
        <p:sp>
          <p:nvSpPr>
            <p:cNvPr id="19" name="Rounded Rectangle 18"/>
            <p:cNvSpPr/>
            <p:nvPr/>
          </p:nvSpPr>
          <p:spPr>
            <a:xfrm>
              <a:off x="2267744" y="3212791"/>
              <a:ext cx="4234731" cy="2876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20" name="TextBox 20"/>
            <p:cNvSpPr txBox="1">
              <a:spLocks noChangeArrowheads="1"/>
            </p:cNvSpPr>
            <p:nvPr/>
          </p:nvSpPr>
          <p:spPr bwMode="auto">
            <a:xfrm>
              <a:off x="2267744" y="3193812"/>
              <a:ext cx="4234731" cy="98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endParaRPr lang="en-GB" altLang="en-US" sz="1400" b="1" i="1" dirty="0" smtClean="0">
                <a:solidFill>
                  <a:srgbClr val="000000"/>
                </a:solidFill>
                <a:latin typeface="Trebuchet MS" pitchFamily="34" charset="0"/>
                <a:ea typeface="MS PGothic" pitchFamily="34" charset="-128"/>
              </a:endParaRPr>
            </a:p>
            <a:p>
              <a:pPr algn="ctr" eaLnBrk="1" fontAlgn="auto" hangingPunct="1">
                <a:spcBef>
                  <a:spcPct val="0"/>
                </a:spcBef>
                <a:spcAft>
                  <a:spcPts val="0"/>
                </a:spcAft>
                <a:buFontTx/>
                <a:buNone/>
              </a:pPr>
              <a:r>
                <a:rPr lang="en-GB" altLang="en-US" sz="1400" b="1" i="1" dirty="0" smtClean="0">
                  <a:solidFill>
                    <a:srgbClr val="000000"/>
                  </a:solidFill>
                  <a:latin typeface="Trebuchet MS" pitchFamily="34" charset="0"/>
                  <a:ea typeface="MS PGothic" pitchFamily="34" charset="-128"/>
                </a:rPr>
                <a:t>Trusted Third Party Data Processor - data linkage</a:t>
              </a:r>
            </a:p>
          </p:txBody>
        </p:sp>
      </p:grpSp>
      <p:sp>
        <p:nvSpPr>
          <p:cNvPr id="21" name="Right Arrow 20"/>
          <p:cNvSpPr>
            <a:spLocks noChangeArrowheads="1"/>
          </p:cNvSpPr>
          <p:nvPr/>
        </p:nvSpPr>
        <p:spPr bwMode="auto">
          <a:xfrm rot="5400000">
            <a:off x="840706" y="2732956"/>
            <a:ext cx="317500" cy="125412"/>
          </a:xfrm>
          <a:prstGeom prst="rightArrow">
            <a:avLst>
              <a:gd name="adj1" fmla="val 50000"/>
              <a:gd name="adj2" fmla="val 50000"/>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22" name="Right Arrow 21"/>
          <p:cNvSpPr>
            <a:spLocks noChangeArrowheads="1"/>
          </p:cNvSpPr>
          <p:nvPr/>
        </p:nvSpPr>
        <p:spPr bwMode="auto">
          <a:xfrm rot="5400000">
            <a:off x="2813944" y="2744068"/>
            <a:ext cx="317500" cy="125413"/>
          </a:xfrm>
          <a:prstGeom prst="rightArrow">
            <a:avLst>
              <a:gd name="adj1" fmla="val 50000"/>
              <a:gd name="adj2" fmla="val 50000"/>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23" name="Right Arrow 22"/>
          <p:cNvSpPr>
            <a:spLocks noChangeArrowheads="1"/>
          </p:cNvSpPr>
          <p:nvPr/>
        </p:nvSpPr>
        <p:spPr bwMode="auto">
          <a:xfrm rot="5400000">
            <a:off x="4689326" y="2744069"/>
            <a:ext cx="317500" cy="125412"/>
          </a:xfrm>
          <a:prstGeom prst="rightArrow">
            <a:avLst>
              <a:gd name="adj1" fmla="val 50000"/>
              <a:gd name="adj2" fmla="val 50000"/>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30" name="Right Arrow 29"/>
          <p:cNvSpPr>
            <a:spLocks noChangeArrowheads="1"/>
          </p:cNvSpPr>
          <p:nvPr/>
        </p:nvSpPr>
        <p:spPr bwMode="auto">
          <a:xfrm rot="5400000">
            <a:off x="6384132" y="4811663"/>
            <a:ext cx="298450" cy="125413"/>
          </a:xfrm>
          <a:prstGeom prst="rightArrow">
            <a:avLst>
              <a:gd name="adj1" fmla="val 50000"/>
              <a:gd name="adj2" fmla="val 49997"/>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cxnSp>
        <p:nvCxnSpPr>
          <p:cNvPr id="37" name="Straight Connector 36"/>
          <p:cNvCxnSpPr/>
          <p:nvPr/>
        </p:nvCxnSpPr>
        <p:spPr bwMode="auto">
          <a:xfrm>
            <a:off x="3851920" y="1412776"/>
            <a:ext cx="0" cy="1529730"/>
          </a:xfrm>
          <a:prstGeom prst="line">
            <a:avLst/>
          </a:prstGeom>
          <a:ln>
            <a:prstDash val="lgDash"/>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5" name="Group 4"/>
          <p:cNvGrpSpPr/>
          <p:nvPr/>
        </p:nvGrpSpPr>
        <p:grpSpPr>
          <a:xfrm>
            <a:off x="7956376" y="1436072"/>
            <a:ext cx="788988" cy="4062797"/>
            <a:chOff x="1524000" y="1397601"/>
            <a:chExt cx="788988" cy="4062797"/>
          </a:xfrm>
        </p:grpSpPr>
        <p:sp>
          <p:nvSpPr>
            <p:cNvPr id="17" name="Freeform 16"/>
            <p:cNvSpPr/>
            <p:nvPr/>
          </p:nvSpPr>
          <p:spPr>
            <a:xfrm>
              <a:off x="1524000" y="1397601"/>
              <a:ext cx="788988" cy="1127125"/>
            </a:xfrm>
            <a:custGeom>
              <a:avLst/>
              <a:gdLst>
                <a:gd name="connsiteX0" fmla="*/ 0 w 1127124"/>
                <a:gd name="connsiteY0" fmla="*/ 0 h 788987"/>
                <a:gd name="connsiteX1" fmla="*/ 732631 w 1127124"/>
                <a:gd name="connsiteY1" fmla="*/ 0 h 788987"/>
                <a:gd name="connsiteX2" fmla="*/ 1127124 w 1127124"/>
                <a:gd name="connsiteY2" fmla="*/ 394494 h 788987"/>
                <a:gd name="connsiteX3" fmla="*/ 732631 w 1127124"/>
                <a:gd name="connsiteY3" fmla="*/ 788987 h 788987"/>
                <a:gd name="connsiteX4" fmla="*/ 0 w 1127124"/>
                <a:gd name="connsiteY4" fmla="*/ 788987 h 788987"/>
                <a:gd name="connsiteX5" fmla="*/ 394494 w 1127124"/>
                <a:gd name="connsiteY5" fmla="*/ 394494 h 788987"/>
                <a:gd name="connsiteX6" fmla="*/ 0 w 1127124"/>
                <a:gd name="connsiteY6" fmla="*/ 0 h 788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124" h="788987">
                  <a:moveTo>
                    <a:pt x="1127123" y="0"/>
                  </a:moveTo>
                  <a:lnTo>
                    <a:pt x="1127123" y="512842"/>
                  </a:lnTo>
                  <a:lnTo>
                    <a:pt x="563561" y="788987"/>
                  </a:lnTo>
                  <a:lnTo>
                    <a:pt x="1" y="512842"/>
                  </a:lnTo>
                  <a:lnTo>
                    <a:pt x="1" y="0"/>
                  </a:lnTo>
                  <a:lnTo>
                    <a:pt x="563561" y="276146"/>
                  </a:lnTo>
                  <a:lnTo>
                    <a:pt x="1127123"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86" tIns="401480" rIns="6985" bIns="401478" numCol="1" spcCol="1270" anchor="ctr" anchorCtr="0">
              <a:noAutofit/>
            </a:bodyPr>
            <a:lstStyle/>
            <a:p>
              <a:pPr algn="ctr" defTabSz="488950" fontAlgn="auto">
                <a:lnSpc>
                  <a:spcPct val="90000"/>
                </a:lnSpc>
                <a:spcAft>
                  <a:spcPct val="35000"/>
                </a:spcAft>
              </a:pPr>
              <a:r>
                <a:rPr lang="en-GB" sz="1100" dirty="0" smtClean="0">
                  <a:solidFill>
                    <a:prstClr val="white"/>
                  </a:solidFill>
                </a:rPr>
                <a:t>Source data</a:t>
              </a:r>
              <a:endParaRPr lang="en-GB" sz="1100" dirty="0">
                <a:solidFill>
                  <a:prstClr val="white"/>
                </a:solidFill>
              </a:endParaRPr>
            </a:p>
          </p:txBody>
        </p:sp>
        <p:sp>
          <p:nvSpPr>
            <p:cNvPr id="25" name="Freeform 24"/>
            <p:cNvSpPr/>
            <p:nvPr/>
          </p:nvSpPr>
          <p:spPr>
            <a:xfrm>
              <a:off x="1524000" y="2376158"/>
              <a:ext cx="788988" cy="1127125"/>
            </a:xfrm>
            <a:custGeom>
              <a:avLst/>
              <a:gdLst>
                <a:gd name="connsiteX0" fmla="*/ 0 w 1127124"/>
                <a:gd name="connsiteY0" fmla="*/ 0 h 788987"/>
                <a:gd name="connsiteX1" fmla="*/ 732631 w 1127124"/>
                <a:gd name="connsiteY1" fmla="*/ 0 h 788987"/>
                <a:gd name="connsiteX2" fmla="*/ 1127124 w 1127124"/>
                <a:gd name="connsiteY2" fmla="*/ 394494 h 788987"/>
                <a:gd name="connsiteX3" fmla="*/ 732631 w 1127124"/>
                <a:gd name="connsiteY3" fmla="*/ 788987 h 788987"/>
                <a:gd name="connsiteX4" fmla="*/ 0 w 1127124"/>
                <a:gd name="connsiteY4" fmla="*/ 788987 h 788987"/>
                <a:gd name="connsiteX5" fmla="*/ 394494 w 1127124"/>
                <a:gd name="connsiteY5" fmla="*/ 394494 h 788987"/>
                <a:gd name="connsiteX6" fmla="*/ 0 w 1127124"/>
                <a:gd name="connsiteY6" fmla="*/ 0 h 788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124" h="788987">
                  <a:moveTo>
                    <a:pt x="1127123" y="0"/>
                  </a:moveTo>
                  <a:lnTo>
                    <a:pt x="1127123" y="512842"/>
                  </a:lnTo>
                  <a:lnTo>
                    <a:pt x="563561" y="788987"/>
                  </a:lnTo>
                  <a:lnTo>
                    <a:pt x="1" y="512842"/>
                  </a:lnTo>
                  <a:lnTo>
                    <a:pt x="1" y="0"/>
                  </a:lnTo>
                  <a:lnTo>
                    <a:pt x="563561" y="276146"/>
                  </a:lnTo>
                  <a:lnTo>
                    <a:pt x="1127123"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86" tIns="401480" rIns="6985" bIns="401478" numCol="1" spcCol="1270" anchor="ctr" anchorCtr="0">
              <a:noAutofit/>
            </a:bodyPr>
            <a:lstStyle/>
            <a:p>
              <a:pPr algn="ctr" defTabSz="488950" fontAlgn="auto">
                <a:lnSpc>
                  <a:spcPct val="90000"/>
                </a:lnSpc>
                <a:spcAft>
                  <a:spcPct val="35000"/>
                </a:spcAft>
              </a:pPr>
              <a:r>
                <a:rPr lang="en-GB" sz="1100" dirty="0" smtClean="0">
                  <a:solidFill>
                    <a:prstClr val="white"/>
                  </a:solidFill>
                </a:rPr>
                <a:t>Processed to anonymise</a:t>
              </a:r>
              <a:endParaRPr lang="en-GB" sz="1100" dirty="0">
                <a:solidFill>
                  <a:prstClr val="white"/>
                </a:solidFill>
              </a:endParaRPr>
            </a:p>
          </p:txBody>
        </p:sp>
        <p:sp>
          <p:nvSpPr>
            <p:cNvPr id="27" name="Freeform 26"/>
            <p:cNvSpPr/>
            <p:nvPr/>
          </p:nvSpPr>
          <p:spPr>
            <a:xfrm>
              <a:off x="1524000" y="3354715"/>
              <a:ext cx="788988" cy="1127125"/>
            </a:xfrm>
            <a:custGeom>
              <a:avLst/>
              <a:gdLst>
                <a:gd name="connsiteX0" fmla="*/ 0 w 1127124"/>
                <a:gd name="connsiteY0" fmla="*/ 0 h 788987"/>
                <a:gd name="connsiteX1" fmla="*/ 732631 w 1127124"/>
                <a:gd name="connsiteY1" fmla="*/ 0 h 788987"/>
                <a:gd name="connsiteX2" fmla="*/ 1127124 w 1127124"/>
                <a:gd name="connsiteY2" fmla="*/ 394494 h 788987"/>
                <a:gd name="connsiteX3" fmla="*/ 732631 w 1127124"/>
                <a:gd name="connsiteY3" fmla="*/ 788987 h 788987"/>
                <a:gd name="connsiteX4" fmla="*/ 0 w 1127124"/>
                <a:gd name="connsiteY4" fmla="*/ 788987 h 788987"/>
                <a:gd name="connsiteX5" fmla="*/ 394494 w 1127124"/>
                <a:gd name="connsiteY5" fmla="*/ 394494 h 788987"/>
                <a:gd name="connsiteX6" fmla="*/ 0 w 1127124"/>
                <a:gd name="connsiteY6" fmla="*/ 0 h 788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124" h="788987">
                  <a:moveTo>
                    <a:pt x="1127123" y="0"/>
                  </a:moveTo>
                  <a:lnTo>
                    <a:pt x="1127123" y="512842"/>
                  </a:lnTo>
                  <a:lnTo>
                    <a:pt x="563561" y="788987"/>
                  </a:lnTo>
                  <a:lnTo>
                    <a:pt x="1" y="512842"/>
                  </a:lnTo>
                  <a:lnTo>
                    <a:pt x="1" y="0"/>
                  </a:lnTo>
                  <a:lnTo>
                    <a:pt x="563561" y="276146"/>
                  </a:lnTo>
                  <a:lnTo>
                    <a:pt x="1127123"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86" tIns="401480" rIns="6985" bIns="401478" numCol="1" spcCol="1270" anchor="ctr" anchorCtr="0">
              <a:noAutofit/>
            </a:bodyPr>
            <a:lstStyle/>
            <a:p>
              <a:pPr algn="ctr" defTabSz="488950" fontAlgn="auto">
                <a:lnSpc>
                  <a:spcPct val="90000"/>
                </a:lnSpc>
                <a:spcAft>
                  <a:spcPct val="35000"/>
                </a:spcAft>
              </a:pPr>
              <a:r>
                <a:rPr lang="en-GB" sz="1100" dirty="0" smtClean="0">
                  <a:solidFill>
                    <a:prstClr val="white"/>
                  </a:solidFill>
                </a:rPr>
                <a:t>Stored in KID</a:t>
              </a:r>
              <a:endParaRPr lang="en-GB" sz="1100" dirty="0">
                <a:solidFill>
                  <a:prstClr val="white"/>
                </a:solidFill>
              </a:endParaRPr>
            </a:p>
          </p:txBody>
        </p:sp>
        <p:sp>
          <p:nvSpPr>
            <p:cNvPr id="29" name="Freeform 28"/>
            <p:cNvSpPr/>
            <p:nvPr/>
          </p:nvSpPr>
          <p:spPr>
            <a:xfrm>
              <a:off x="1524000" y="4333273"/>
              <a:ext cx="788988" cy="1127125"/>
            </a:xfrm>
            <a:custGeom>
              <a:avLst/>
              <a:gdLst>
                <a:gd name="connsiteX0" fmla="*/ 0 w 1127124"/>
                <a:gd name="connsiteY0" fmla="*/ 0 h 788987"/>
                <a:gd name="connsiteX1" fmla="*/ 732631 w 1127124"/>
                <a:gd name="connsiteY1" fmla="*/ 0 h 788987"/>
                <a:gd name="connsiteX2" fmla="*/ 1127124 w 1127124"/>
                <a:gd name="connsiteY2" fmla="*/ 394494 h 788987"/>
                <a:gd name="connsiteX3" fmla="*/ 732631 w 1127124"/>
                <a:gd name="connsiteY3" fmla="*/ 788987 h 788987"/>
                <a:gd name="connsiteX4" fmla="*/ 0 w 1127124"/>
                <a:gd name="connsiteY4" fmla="*/ 788987 h 788987"/>
                <a:gd name="connsiteX5" fmla="*/ 394494 w 1127124"/>
                <a:gd name="connsiteY5" fmla="*/ 394494 h 788987"/>
                <a:gd name="connsiteX6" fmla="*/ 0 w 1127124"/>
                <a:gd name="connsiteY6" fmla="*/ 0 h 788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124" h="788987">
                  <a:moveTo>
                    <a:pt x="1127123" y="0"/>
                  </a:moveTo>
                  <a:lnTo>
                    <a:pt x="1127123" y="512842"/>
                  </a:lnTo>
                  <a:lnTo>
                    <a:pt x="563561" y="788987"/>
                  </a:lnTo>
                  <a:lnTo>
                    <a:pt x="1" y="512842"/>
                  </a:lnTo>
                  <a:lnTo>
                    <a:pt x="1" y="0"/>
                  </a:lnTo>
                  <a:lnTo>
                    <a:pt x="563561" y="276146"/>
                  </a:lnTo>
                  <a:lnTo>
                    <a:pt x="1127123"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86" tIns="401480" rIns="6985" bIns="401478" numCol="1" spcCol="1270" anchor="ctr" anchorCtr="0">
              <a:noAutofit/>
            </a:bodyPr>
            <a:lstStyle/>
            <a:p>
              <a:pPr algn="ctr" defTabSz="488950" fontAlgn="auto">
                <a:lnSpc>
                  <a:spcPct val="90000"/>
                </a:lnSpc>
                <a:spcAft>
                  <a:spcPct val="35000"/>
                </a:spcAft>
              </a:pPr>
              <a:r>
                <a:rPr lang="en-GB" sz="1100" dirty="0" smtClean="0">
                  <a:solidFill>
                    <a:prstClr val="white"/>
                  </a:solidFill>
                </a:rPr>
                <a:t>Analytical outputs</a:t>
              </a:r>
              <a:endParaRPr lang="en-GB" sz="1100" dirty="0">
                <a:solidFill>
                  <a:prstClr val="white"/>
                </a:solidFill>
              </a:endParaRPr>
            </a:p>
          </p:txBody>
        </p:sp>
      </p:grpSp>
      <p:sp>
        <p:nvSpPr>
          <p:cNvPr id="105" name="Rounded Rectangle 104"/>
          <p:cNvSpPr/>
          <p:nvPr/>
        </p:nvSpPr>
        <p:spPr bwMode="auto">
          <a:xfrm>
            <a:off x="1858344" y="5078275"/>
            <a:ext cx="1633536" cy="8411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en-GB" sz="1600" b="1" i="1" dirty="0">
                <a:solidFill>
                  <a:prstClr val="black"/>
                </a:solidFill>
              </a:rPr>
              <a:t>Dashboard</a:t>
            </a:r>
          </a:p>
        </p:txBody>
      </p:sp>
      <p:sp>
        <p:nvSpPr>
          <p:cNvPr id="107" name="Rounded Rectangle 106"/>
          <p:cNvSpPr/>
          <p:nvPr/>
        </p:nvSpPr>
        <p:spPr bwMode="auto">
          <a:xfrm>
            <a:off x="3791744" y="5078275"/>
            <a:ext cx="1633536" cy="8411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en-GB" sz="1600" b="1" i="1" dirty="0">
                <a:solidFill>
                  <a:prstClr val="black"/>
                </a:solidFill>
              </a:rPr>
              <a:t>Slice &amp; dice cube</a:t>
            </a:r>
          </a:p>
        </p:txBody>
      </p:sp>
      <p:sp>
        <p:nvSpPr>
          <p:cNvPr id="108" name="Rounded Rectangle 107"/>
          <p:cNvSpPr/>
          <p:nvPr/>
        </p:nvSpPr>
        <p:spPr bwMode="auto">
          <a:xfrm>
            <a:off x="5653882" y="5078274"/>
            <a:ext cx="1633536" cy="8411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i="1" dirty="0" smtClean="0">
                <a:solidFill>
                  <a:prstClr val="black"/>
                </a:solidFill>
              </a:rPr>
              <a:t>Aggregated analysis for bespoke reports</a:t>
            </a:r>
            <a:endParaRPr lang="en-GB" sz="1600" b="1" i="1" dirty="0">
              <a:solidFill>
                <a:prstClr val="black"/>
              </a:solidFill>
            </a:endParaRPr>
          </a:p>
        </p:txBody>
      </p:sp>
      <p:sp>
        <p:nvSpPr>
          <p:cNvPr id="109" name="Right Arrow 108"/>
          <p:cNvSpPr>
            <a:spLocks noChangeArrowheads="1"/>
          </p:cNvSpPr>
          <p:nvPr/>
        </p:nvSpPr>
        <p:spPr bwMode="auto">
          <a:xfrm rot="5400000">
            <a:off x="4486275" y="4811663"/>
            <a:ext cx="298450" cy="125413"/>
          </a:xfrm>
          <a:prstGeom prst="rightArrow">
            <a:avLst>
              <a:gd name="adj1" fmla="val 50000"/>
              <a:gd name="adj2" fmla="val 49997"/>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48" name="TextBox 20"/>
          <p:cNvSpPr txBox="1">
            <a:spLocks noChangeArrowheads="1"/>
          </p:cNvSpPr>
          <p:nvPr/>
        </p:nvSpPr>
        <p:spPr bwMode="auto">
          <a:xfrm>
            <a:off x="5796111" y="1412776"/>
            <a:ext cx="18002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Data Source: </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Other</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(Local)</a:t>
            </a:r>
          </a:p>
        </p:txBody>
      </p:sp>
      <p:sp>
        <p:nvSpPr>
          <p:cNvPr id="49" name="TextBox 20"/>
          <p:cNvSpPr txBox="1">
            <a:spLocks noChangeArrowheads="1"/>
          </p:cNvSpPr>
          <p:nvPr/>
        </p:nvSpPr>
        <p:spPr bwMode="auto">
          <a:xfrm>
            <a:off x="5940152" y="2289076"/>
            <a:ext cx="1584176" cy="276999"/>
          </a:xfrm>
          <a:prstGeom prst="rect">
            <a:avLst/>
          </a:prstGeom>
          <a:solidFill>
            <a:schemeClr val="accent1">
              <a:lumMod val="20000"/>
              <a:lumOff val="80000"/>
            </a:schemeClr>
          </a:solidFill>
          <a:ln>
            <a:noFill/>
          </a:ln>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200" i="1" dirty="0" err="1" smtClean="0">
                <a:solidFill>
                  <a:srgbClr val="FFFFFF"/>
                </a:solidFill>
                <a:latin typeface="Trebuchet MS" pitchFamily="34" charset="0"/>
                <a:ea typeface="MS PGothic" pitchFamily="34" charset="-128"/>
              </a:rPr>
              <a:t>Pseudonymised</a:t>
            </a:r>
            <a:endParaRPr lang="en-GB" altLang="en-US" sz="1100" i="1" dirty="0" smtClean="0">
              <a:solidFill>
                <a:srgbClr val="FFFFFF"/>
              </a:solidFill>
              <a:latin typeface="Trebuchet MS" pitchFamily="34" charset="0"/>
              <a:ea typeface="MS PGothic" pitchFamily="34" charset="-128"/>
            </a:endParaRPr>
          </a:p>
        </p:txBody>
      </p:sp>
      <p:sp>
        <p:nvSpPr>
          <p:cNvPr id="50" name="Right Arrow 49"/>
          <p:cNvSpPr>
            <a:spLocks noChangeArrowheads="1"/>
          </p:cNvSpPr>
          <p:nvPr/>
        </p:nvSpPr>
        <p:spPr bwMode="auto">
          <a:xfrm rot="5400000">
            <a:off x="6744765" y="2743275"/>
            <a:ext cx="317500" cy="125412"/>
          </a:xfrm>
          <a:prstGeom prst="rightArrow">
            <a:avLst>
              <a:gd name="adj1" fmla="val 50000"/>
              <a:gd name="adj2" fmla="val 50000"/>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cxnSp>
        <p:nvCxnSpPr>
          <p:cNvPr id="52" name="Straight Connector 51"/>
          <p:cNvCxnSpPr/>
          <p:nvPr/>
        </p:nvCxnSpPr>
        <p:spPr bwMode="auto">
          <a:xfrm>
            <a:off x="5724128" y="1412776"/>
            <a:ext cx="0" cy="1529730"/>
          </a:xfrm>
          <a:prstGeom prst="line">
            <a:avLst/>
          </a:prstGeom>
          <a:ln>
            <a:prstDash val="lgDash"/>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3" name="Group 2"/>
          <p:cNvGrpSpPr/>
          <p:nvPr/>
        </p:nvGrpSpPr>
        <p:grpSpPr>
          <a:xfrm>
            <a:off x="1268549" y="3573016"/>
            <a:ext cx="5400600" cy="889075"/>
            <a:chOff x="1132757" y="3696401"/>
            <a:chExt cx="5400600" cy="889075"/>
          </a:xfrm>
        </p:grpSpPr>
        <p:grpSp>
          <p:nvGrpSpPr>
            <p:cNvPr id="2" name="Group 1"/>
            <p:cNvGrpSpPr/>
            <p:nvPr/>
          </p:nvGrpSpPr>
          <p:grpSpPr>
            <a:xfrm>
              <a:off x="1132757" y="3696401"/>
              <a:ext cx="5400600" cy="288032"/>
              <a:chOff x="1133549" y="3692459"/>
              <a:chExt cx="5400600" cy="288032"/>
            </a:xfrm>
          </p:grpSpPr>
          <p:sp>
            <p:nvSpPr>
              <p:cNvPr id="84" name="Rectangle 83"/>
              <p:cNvSpPr/>
              <p:nvPr/>
            </p:nvSpPr>
            <p:spPr>
              <a:xfrm>
                <a:off x="1133549" y="3692459"/>
                <a:ext cx="1080120" cy="28803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Person</a:t>
                </a:r>
                <a:endParaRPr lang="en-GB" sz="1200" dirty="0">
                  <a:solidFill>
                    <a:prstClr val="white"/>
                  </a:solidFill>
                </a:endParaRPr>
              </a:p>
            </p:txBody>
          </p:sp>
          <p:sp>
            <p:nvSpPr>
              <p:cNvPr id="85" name="Rectangle 84"/>
              <p:cNvSpPr/>
              <p:nvPr/>
            </p:nvSpPr>
            <p:spPr>
              <a:xfrm>
                <a:off x="2213669" y="3692459"/>
                <a:ext cx="1080120" cy="28803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Social care</a:t>
                </a:r>
                <a:endParaRPr lang="en-GB" sz="1200" dirty="0">
                  <a:solidFill>
                    <a:prstClr val="white"/>
                  </a:solidFill>
                </a:endParaRPr>
              </a:p>
            </p:txBody>
          </p:sp>
          <p:sp>
            <p:nvSpPr>
              <p:cNvPr id="86" name="Rectangle 85"/>
              <p:cNvSpPr/>
              <p:nvPr/>
            </p:nvSpPr>
            <p:spPr>
              <a:xfrm>
                <a:off x="3293789" y="3692459"/>
                <a:ext cx="1080120" cy="28803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Primary care</a:t>
                </a:r>
                <a:endParaRPr lang="en-GB" sz="1200" dirty="0">
                  <a:solidFill>
                    <a:prstClr val="white"/>
                  </a:solidFill>
                </a:endParaRPr>
              </a:p>
            </p:txBody>
          </p:sp>
          <p:sp>
            <p:nvSpPr>
              <p:cNvPr id="87" name="Rectangle 86"/>
              <p:cNvSpPr/>
              <p:nvPr/>
            </p:nvSpPr>
            <p:spPr>
              <a:xfrm>
                <a:off x="4373909" y="3692459"/>
                <a:ext cx="1080120" cy="28803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Acute care</a:t>
                </a:r>
                <a:endParaRPr lang="en-GB" sz="1200" dirty="0">
                  <a:solidFill>
                    <a:prstClr val="white"/>
                  </a:solidFill>
                </a:endParaRPr>
              </a:p>
            </p:txBody>
          </p:sp>
          <p:sp>
            <p:nvSpPr>
              <p:cNvPr id="56" name="Rectangle 55"/>
              <p:cNvSpPr/>
              <p:nvPr/>
            </p:nvSpPr>
            <p:spPr>
              <a:xfrm>
                <a:off x="5454029" y="3692459"/>
                <a:ext cx="1080120" cy="2880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Other</a:t>
                </a:r>
                <a:endParaRPr lang="en-GB" sz="1200" dirty="0">
                  <a:solidFill>
                    <a:prstClr val="white"/>
                  </a:solidFill>
                </a:endParaRPr>
              </a:p>
            </p:txBody>
          </p:sp>
        </p:grpSp>
        <p:grpSp>
          <p:nvGrpSpPr>
            <p:cNvPr id="57" name="Group 56"/>
            <p:cNvGrpSpPr/>
            <p:nvPr/>
          </p:nvGrpSpPr>
          <p:grpSpPr>
            <a:xfrm>
              <a:off x="1132757" y="3996663"/>
              <a:ext cx="5400600" cy="288032"/>
              <a:chOff x="1133549" y="3692459"/>
              <a:chExt cx="5400600" cy="288032"/>
            </a:xfrm>
          </p:grpSpPr>
          <p:sp>
            <p:nvSpPr>
              <p:cNvPr id="58" name="Rectangle 57"/>
              <p:cNvSpPr/>
              <p:nvPr/>
            </p:nvSpPr>
            <p:spPr>
              <a:xfrm>
                <a:off x="1133549" y="3692459"/>
                <a:ext cx="1080120" cy="28803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Person</a:t>
                </a:r>
                <a:endParaRPr lang="en-GB" sz="1200" dirty="0">
                  <a:solidFill>
                    <a:prstClr val="white"/>
                  </a:solidFill>
                </a:endParaRPr>
              </a:p>
            </p:txBody>
          </p:sp>
          <p:sp>
            <p:nvSpPr>
              <p:cNvPr id="59" name="Rectangle 58"/>
              <p:cNvSpPr/>
              <p:nvPr/>
            </p:nvSpPr>
            <p:spPr>
              <a:xfrm>
                <a:off x="2213669" y="3692459"/>
                <a:ext cx="1080120" cy="28803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Social care</a:t>
                </a:r>
                <a:endParaRPr lang="en-GB" sz="1200" dirty="0">
                  <a:solidFill>
                    <a:prstClr val="white"/>
                  </a:solidFill>
                </a:endParaRPr>
              </a:p>
            </p:txBody>
          </p:sp>
          <p:sp>
            <p:nvSpPr>
              <p:cNvPr id="60" name="Rectangle 59"/>
              <p:cNvSpPr/>
              <p:nvPr/>
            </p:nvSpPr>
            <p:spPr>
              <a:xfrm>
                <a:off x="3293789" y="3692459"/>
                <a:ext cx="1080120" cy="28803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Primary care</a:t>
                </a:r>
                <a:endParaRPr lang="en-GB" sz="1200" dirty="0">
                  <a:solidFill>
                    <a:prstClr val="white"/>
                  </a:solidFill>
                </a:endParaRPr>
              </a:p>
            </p:txBody>
          </p:sp>
          <p:sp>
            <p:nvSpPr>
              <p:cNvPr id="61" name="Rectangle 60"/>
              <p:cNvSpPr/>
              <p:nvPr/>
            </p:nvSpPr>
            <p:spPr>
              <a:xfrm>
                <a:off x="4373909" y="3692459"/>
                <a:ext cx="1080120" cy="28803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Acute care</a:t>
                </a:r>
                <a:endParaRPr lang="en-GB" sz="1200" dirty="0">
                  <a:solidFill>
                    <a:prstClr val="white"/>
                  </a:solidFill>
                </a:endParaRPr>
              </a:p>
            </p:txBody>
          </p:sp>
          <p:sp>
            <p:nvSpPr>
              <p:cNvPr id="62" name="Rectangle 61"/>
              <p:cNvSpPr/>
              <p:nvPr/>
            </p:nvSpPr>
            <p:spPr>
              <a:xfrm>
                <a:off x="5454029" y="3692459"/>
                <a:ext cx="1080120" cy="2880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Other</a:t>
                </a:r>
                <a:endParaRPr lang="en-GB" sz="1200" dirty="0">
                  <a:solidFill>
                    <a:prstClr val="white"/>
                  </a:solidFill>
                </a:endParaRPr>
              </a:p>
            </p:txBody>
          </p:sp>
        </p:grpSp>
        <p:grpSp>
          <p:nvGrpSpPr>
            <p:cNvPr id="63" name="Group 62"/>
            <p:cNvGrpSpPr/>
            <p:nvPr/>
          </p:nvGrpSpPr>
          <p:grpSpPr>
            <a:xfrm>
              <a:off x="1132757" y="4297444"/>
              <a:ext cx="5400600" cy="288032"/>
              <a:chOff x="1133549" y="3692459"/>
              <a:chExt cx="5400600" cy="288032"/>
            </a:xfrm>
          </p:grpSpPr>
          <p:sp>
            <p:nvSpPr>
              <p:cNvPr id="64" name="Rectangle 63"/>
              <p:cNvSpPr/>
              <p:nvPr/>
            </p:nvSpPr>
            <p:spPr>
              <a:xfrm>
                <a:off x="1133549" y="3692459"/>
                <a:ext cx="1080120" cy="28803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Person</a:t>
                </a:r>
                <a:endParaRPr lang="en-GB" sz="1200" dirty="0">
                  <a:solidFill>
                    <a:prstClr val="white"/>
                  </a:solidFill>
                </a:endParaRPr>
              </a:p>
            </p:txBody>
          </p:sp>
          <p:sp>
            <p:nvSpPr>
              <p:cNvPr id="65" name="Rectangle 64"/>
              <p:cNvSpPr/>
              <p:nvPr/>
            </p:nvSpPr>
            <p:spPr>
              <a:xfrm>
                <a:off x="2213669" y="3692459"/>
                <a:ext cx="1080120" cy="28803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Social care</a:t>
                </a:r>
                <a:endParaRPr lang="en-GB" sz="1200" dirty="0">
                  <a:solidFill>
                    <a:prstClr val="white"/>
                  </a:solidFill>
                </a:endParaRPr>
              </a:p>
            </p:txBody>
          </p:sp>
          <p:sp>
            <p:nvSpPr>
              <p:cNvPr id="66" name="Rectangle 65"/>
              <p:cNvSpPr/>
              <p:nvPr/>
            </p:nvSpPr>
            <p:spPr>
              <a:xfrm>
                <a:off x="3293789" y="3692459"/>
                <a:ext cx="1080120" cy="28803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Primary care</a:t>
                </a:r>
                <a:endParaRPr lang="en-GB" sz="1200" dirty="0">
                  <a:solidFill>
                    <a:prstClr val="white"/>
                  </a:solidFill>
                </a:endParaRPr>
              </a:p>
            </p:txBody>
          </p:sp>
          <p:sp>
            <p:nvSpPr>
              <p:cNvPr id="67" name="Rectangle 66"/>
              <p:cNvSpPr/>
              <p:nvPr/>
            </p:nvSpPr>
            <p:spPr>
              <a:xfrm>
                <a:off x="4373909" y="3692459"/>
                <a:ext cx="1080120" cy="28803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Acute care</a:t>
                </a:r>
                <a:endParaRPr lang="en-GB" sz="1200" dirty="0">
                  <a:solidFill>
                    <a:prstClr val="white"/>
                  </a:solidFill>
                </a:endParaRPr>
              </a:p>
            </p:txBody>
          </p:sp>
          <p:sp>
            <p:nvSpPr>
              <p:cNvPr id="68" name="Rectangle 67"/>
              <p:cNvSpPr/>
              <p:nvPr/>
            </p:nvSpPr>
            <p:spPr>
              <a:xfrm>
                <a:off x="5454029" y="3692459"/>
                <a:ext cx="1080120" cy="2880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Other</a:t>
                </a:r>
                <a:endParaRPr lang="en-GB" sz="1200" dirty="0">
                  <a:solidFill>
                    <a:prstClr val="white"/>
                  </a:solidFill>
                </a:endParaRPr>
              </a:p>
            </p:txBody>
          </p:sp>
        </p:grpSp>
      </p:grpSp>
    </p:spTree>
    <p:extLst>
      <p:ext uri="{BB962C8B-B14F-4D97-AF65-F5344CB8AC3E}">
        <p14:creationId xmlns:p14="http://schemas.microsoft.com/office/powerpoint/2010/main" val="282196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922337"/>
          </a:xfrm>
        </p:spPr>
        <p:txBody>
          <a:bodyPr/>
          <a:lstStyle/>
          <a:p>
            <a:pPr eaLnBrk="1" hangingPunct="1"/>
            <a:r>
              <a:rPr lang="en-GB" altLang="en-US" sz="3600" kern="1200" dirty="0" smtClean="0">
                <a:solidFill>
                  <a:srgbClr val="4283C4"/>
                </a:solidFill>
                <a:latin typeface="Arial" pitchFamily="34" charset="0"/>
                <a:ea typeface="Arial (Headings)"/>
                <a:cs typeface="Arial" pitchFamily="34" charset="0"/>
              </a:rPr>
              <a:t>Our proposed method for linking housing data (via UPRN)</a:t>
            </a:r>
            <a:endParaRPr lang="en-GB" altLang="en-US" sz="3600" kern="1200" dirty="0">
              <a:solidFill>
                <a:srgbClr val="4283C4"/>
              </a:solidFill>
              <a:latin typeface="Arial" pitchFamily="34" charset="0"/>
              <a:ea typeface="Arial (Headings)"/>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39761945"/>
              </p:ext>
            </p:extLst>
          </p:nvPr>
        </p:nvGraphicFramePr>
        <p:xfrm>
          <a:off x="251520" y="2132856"/>
          <a:ext cx="4320480" cy="2351504"/>
        </p:xfrm>
        <a:graphic>
          <a:graphicData uri="http://schemas.openxmlformats.org/drawingml/2006/table">
            <a:tbl>
              <a:tblPr firstRow="1" bandRow="1">
                <a:tableStyleId>{7E9639D4-E3E2-4D34-9284-5A2195B3D0D7}</a:tableStyleId>
              </a:tblPr>
              <a:tblGrid>
                <a:gridCol w="2117882"/>
                <a:gridCol w="1101299"/>
                <a:gridCol w="1101299"/>
              </a:tblGrid>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Pseudonymised</a:t>
                      </a:r>
                      <a:r>
                        <a:rPr lang="en-GB" sz="1600" baseline="0" dirty="0" smtClean="0"/>
                        <a:t> NHS number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Postcode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UPRN</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1176">
                <a:tc>
                  <a:txBody>
                    <a:bodyPr/>
                    <a:lstStyle/>
                    <a:p>
                      <a:r>
                        <a:rPr lang="en-GB" sz="1600" dirty="0" smtClean="0"/>
                        <a:t>Person 1 - 16 digit number</a:t>
                      </a:r>
                      <a:r>
                        <a:rPr lang="en-GB" sz="1600" baseline="0" dirty="0" smtClean="0"/>
                        <a:t>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4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Person 2 - 16 digit number</a:t>
                      </a:r>
                      <a:r>
                        <a:rPr lang="en-GB" sz="1600" baseline="0" dirty="0" smtClean="0"/>
                        <a:t>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Person 3 - 16 digit number</a:t>
                      </a:r>
                      <a:r>
                        <a:rPr lang="en-GB" sz="1600" baseline="0" dirty="0" smtClean="0"/>
                        <a:t>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86182673"/>
              </p:ext>
            </p:extLst>
          </p:nvPr>
        </p:nvGraphicFramePr>
        <p:xfrm>
          <a:off x="5076056" y="2132856"/>
          <a:ext cx="3312368" cy="2351504"/>
        </p:xfrm>
        <a:graphic>
          <a:graphicData uri="http://schemas.openxmlformats.org/drawingml/2006/table">
            <a:tbl>
              <a:tblPr firstRow="1" bandRow="1">
                <a:tableStyleId>{7E9639D4-E3E2-4D34-9284-5A2195B3D0D7}</a:tableStyleId>
              </a:tblPr>
              <a:tblGrid>
                <a:gridCol w="2179189"/>
                <a:gridCol w="1133179"/>
              </a:tblGrid>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UPRN</a:t>
                      </a: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Postcode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1176">
                <a:tc>
                  <a:txBody>
                    <a:bodyPr/>
                    <a:lstStyle/>
                    <a:p>
                      <a:r>
                        <a:rPr lang="en-GB" sz="1600" dirty="0" smtClean="0"/>
                        <a:t>Person 1 - 16 digit number</a:t>
                      </a:r>
                      <a:r>
                        <a:rPr lang="en-GB" sz="1600" baseline="0" dirty="0" smtClean="0"/>
                        <a:t>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4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Person 2 - 16 digit number</a:t>
                      </a:r>
                      <a:r>
                        <a:rPr lang="en-GB" sz="1600" baseline="0" dirty="0" smtClean="0"/>
                        <a:t>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Person 3 - 16 digit number</a:t>
                      </a:r>
                      <a:r>
                        <a:rPr lang="en-GB" sz="1600" baseline="0" dirty="0" smtClean="0"/>
                        <a:t>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Oval 3"/>
          <p:cNvSpPr/>
          <p:nvPr/>
        </p:nvSpPr>
        <p:spPr>
          <a:xfrm>
            <a:off x="7020272" y="1988840"/>
            <a:ext cx="1584176" cy="2520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2051720" y="1916832"/>
            <a:ext cx="1584176" cy="2520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urved Connector 7"/>
          <p:cNvCxnSpPr>
            <a:stCxn id="4" idx="0"/>
            <a:endCxn id="7" idx="0"/>
          </p:cNvCxnSpPr>
          <p:nvPr/>
        </p:nvCxnSpPr>
        <p:spPr>
          <a:xfrm rot="16200000" flipV="1">
            <a:off x="5292080" y="-531440"/>
            <a:ext cx="72008" cy="4968552"/>
          </a:xfrm>
          <a:prstGeom prst="curvedConnector3">
            <a:avLst>
              <a:gd name="adj1" fmla="val 417465"/>
            </a:avLst>
          </a:prstGeom>
          <a:ln w="28575">
            <a:solidFill>
              <a:srgbClr val="C0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43608" y="5046186"/>
            <a:ext cx="7272808" cy="369332"/>
          </a:xfrm>
          <a:prstGeom prst="rect">
            <a:avLst/>
          </a:prstGeom>
          <a:noFill/>
        </p:spPr>
        <p:txBody>
          <a:bodyPr wrap="square" rtlCol="0">
            <a:spAutoFit/>
          </a:bodyPr>
          <a:lstStyle/>
          <a:p>
            <a:r>
              <a:rPr lang="en-GB" dirty="0" smtClean="0"/>
              <a:t>We would pseudonymise the UPRN to keep the KID secure </a:t>
            </a:r>
            <a:endParaRPr lang="en-GB" dirty="0"/>
          </a:p>
        </p:txBody>
      </p:sp>
    </p:spTree>
    <p:extLst>
      <p:ext uri="{BB962C8B-B14F-4D97-AF65-F5344CB8AC3E}">
        <p14:creationId xmlns:p14="http://schemas.microsoft.com/office/powerpoint/2010/main" val="3335536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a:bodyPr>
          <a:lstStyle/>
          <a:p>
            <a:pPr eaLnBrk="1" hangingPunct="1">
              <a:defRPr/>
            </a:pPr>
            <a:r>
              <a:rPr lang="en-GB" altLang="en-US" dirty="0" smtClean="0">
                <a:latin typeface="Arial" charset="0"/>
                <a:cs typeface="Arial" charset="0"/>
              </a:rPr>
              <a:t>Your role</a:t>
            </a:r>
          </a:p>
        </p:txBody>
      </p:sp>
    </p:spTree>
    <p:extLst>
      <p:ext uri="{BB962C8B-B14F-4D97-AF65-F5344CB8AC3E}">
        <p14:creationId xmlns:p14="http://schemas.microsoft.com/office/powerpoint/2010/main" val="161441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vert="horz" lIns="91440" tIns="45720" rIns="91440" bIns="45720" rtlCol="0" anchor="ctr">
            <a:normAutofit fontScale="90000"/>
          </a:bodyPr>
          <a:lstStyle/>
          <a:p>
            <a:r>
              <a:rPr lang="en-GB" dirty="0">
                <a:solidFill>
                  <a:schemeClr val="bg1"/>
                </a:solidFill>
              </a:rPr>
              <a:t>Actions for Data Controllers</a:t>
            </a:r>
            <a:br>
              <a:rPr lang="en-GB" dirty="0">
                <a:solidFill>
                  <a:schemeClr val="bg1"/>
                </a:solidFill>
              </a:rPr>
            </a:br>
            <a:r>
              <a:rPr lang="en-GB" sz="3100" dirty="0">
                <a:solidFill>
                  <a:schemeClr val="bg1"/>
                </a:solidFill>
              </a:rPr>
              <a:t>Comply with Data Protection Act 1998</a:t>
            </a:r>
          </a:p>
        </p:txBody>
      </p:sp>
      <p:sp>
        <p:nvSpPr>
          <p:cNvPr id="3" name="Content Placeholder 2"/>
          <p:cNvSpPr>
            <a:spLocks noGrp="1"/>
          </p:cNvSpPr>
          <p:nvPr>
            <p:ph idx="1"/>
          </p:nvPr>
        </p:nvSpPr>
        <p:spPr/>
        <p:txBody>
          <a:bodyPr>
            <a:normAutofit fontScale="55000" lnSpcReduction="20000"/>
          </a:bodyPr>
          <a:lstStyle/>
          <a:p>
            <a:r>
              <a:rPr lang="en-GB" dirty="0" smtClean="0"/>
              <a:t>Principle 1 – Fairness: ensure your Privacy Notice is compliant</a:t>
            </a:r>
          </a:p>
          <a:p>
            <a:r>
              <a:rPr lang="en-GB" dirty="0" smtClean="0"/>
              <a:t>Principle 1 – Lawfulness: is there any legislation preventing the disclosure?</a:t>
            </a:r>
          </a:p>
          <a:p>
            <a:r>
              <a:rPr lang="en-GB" dirty="0" smtClean="0"/>
              <a:t>Schedule 2 – Para 5 ‘</a:t>
            </a:r>
            <a:r>
              <a:rPr lang="en-GB" dirty="0"/>
              <a:t>The processing is </a:t>
            </a:r>
            <a:r>
              <a:rPr lang="en-GB" dirty="0" smtClean="0"/>
              <a:t>necessary </a:t>
            </a:r>
            <a:r>
              <a:rPr lang="en-GB" dirty="0"/>
              <a:t>for the exercise of any other functions of a public nature exercised in the public interest by any </a:t>
            </a:r>
            <a:r>
              <a:rPr lang="en-GB" dirty="0" smtClean="0"/>
              <a:t>person.’</a:t>
            </a:r>
          </a:p>
          <a:p>
            <a:r>
              <a:rPr lang="en-GB" dirty="0" smtClean="0"/>
              <a:t>Schedule 3 – Para 8 </a:t>
            </a:r>
          </a:p>
          <a:p>
            <a:pPr lvl="1"/>
            <a:r>
              <a:rPr lang="en-GB" dirty="0" smtClean="0"/>
              <a:t>(1) The </a:t>
            </a:r>
            <a:r>
              <a:rPr lang="en-GB" dirty="0"/>
              <a:t>processing is necessary for medical purposes and is undertaken by—</a:t>
            </a:r>
          </a:p>
          <a:p>
            <a:pPr lvl="2"/>
            <a:r>
              <a:rPr lang="en-GB" dirty="0"/>
              <a:t>(a)a health professional, or</a:t>
            </a:r>
          </a:p>
          <a:p>
            <a:pPr lvl="2"/>
            <a:r>
              <a:rPr lang="en-GB" dirty="0"/>
              <a:t>(b)a person who in the circumstances owes a duty of confidentiality which is equivalent to that which would arise if that person were a health professional.</a:t>
            </a:r>
          </a:p>
          <a:p>
            <a:pPr lvl="1"/>
            <a:r>
              <a:rPr lang="en-GB" dirty="0"/>
              <a:t>(2)In this paragraph “medical purposes” includes the purposes of preventative medicine, medical diagnosis, medical research, the provision of care and treatment and the management of healthcare services</a:t>
            </a:r>
            <a:r>
              <a:rPr lang="en-GB" dirty="0" smtClean="0"/>
              <a:t>.</a:t>
            </a:r>
          </a:p>
          <a:p>
            <a:r>
              <a:rPr lang="en-GB" dirty="0" smtClean="0"/>
              <a:t>Principle 2 – Purpose: ensure the disclosure is not incompatible with the original purpose</a:t>
            </a:r>
            <a:endParaRPr lang="en-GB" dirty="0"/>
          </a:p>
          <a:p>
            <a:r>
              <a:rPr lang="en-GB" dirty="0" smtClean="0"/>
              <a:t>Other Principles – ensure you are happy with the data processing agreement with </a:t>
            </a:r>
            <a:r>
              <a:rPr lang="en-GB" dirty="0" err="1" smtClean="0"/>
              <a:t>HISbi</a:t>
            </a:r>
            <a:r>
              <a:rPr lang="en-GB" dirty="0" smtClean="0"/>
              <a:t> </a:t>
            </a:r>
          </a:p>
          <a:p>
            <a:r>
              <a:rPr lang="en-GB" dirty="0" smtClean="0"/>
              <a:t>Disclosure – sending your data to </a:t>
            </a:r>
            <a:r>
              <a:rPr lang="en-GB" dirty="0" err="1" smtClean="0"/>
              <a:t>HISbi</a:t>
            </a:r>
            <a:r>
              <a:rPr lang="en-GB" dirty="0" smtClean="0"/>
              <a:t> is covered by the data processing agreement, adding the data into the KID is a disclosure so determine if s.33 Research, History and Statistics exemption meets your requirements</a:t>
            </a:r>
            <a:endParaRPr lang="en-GB" dirty="0"/>
          </a:p>
        </p:txBody>
      </p:sp>
    </p:spTree>
    <p:extLst>
      <p:ext uri="{BB962C8B-B14F-4D97-AF65-F5344CB8AC3E}">
        <p14:creationId xmlns:p14="http://schemas.microsoft.com/office/powerpoint/2010/main" val="470256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smtClean="0"/>
              <a:t>If you are a health or social care organisation your data will almost certainly be confidential as defined in </a:t>
            </a:r>
            <a:r>
              <a:rPr lang="en-GB" dirty="0"/>
              <a:t>the Health and Social Care Act 2012, section </a:t>
            </a:r>
            <a:r>
              <a:rPr lang="en-GB" dirty="0" smtClean="0"/>
              <a:t>263</a:t>
            </a:r>
          </a:p>
          <a:p>
            <a:r>
              <a:rPr lang="en-GB" dirty="0" smtClean="0"/>
              <a:t>Ensure compliance with Rule 3 of the HSCIC Guide to Confidentiality ‘Information that is shared for the benefit of the community should be anonymised’ which means the information is no longer considered confidential</a:t>
            </a:r>
          </a:p>
          <a:p>
            <a:r>
              <a:rPr lang="en-GB" dirty="0" smtClean="0"/>
              <a:t>Compliance is determined by </a:t>
            </a:r>
            <a:r>
              <a:rPr lang="en-GB" dirty="0" err="1" smtClean="0"/>
              <a:t>pseudonymisation</a:t>
            </a:r>
            <a:r>
              <a:rPr lang="en-GB" dirty="0" smtClean="0"/>
              <a:t>, contractual arrangements with </a:t>
            </a:r>
            <a:r>
              <a:rPr lang="en-GB" dirty="0" err="1" smtClean="0"/>
              <a:t>HISbi</a:t>
            </a:r>
            <a:r>
              <a:rPr lang="en-GB" dirty="0" smtClean="0"/>
              <a:t>, and the KID Access Policy</a:t>
            </a:r>
            <a:endParaRPr lang="en-GB" dirty="0"/>
          </a:p>
        </p:txBody>
      </p:sp>
      <p:sp>
        <p:nvSpPr>
          <p:cNvPr id="4" name="Title 1"/>
          <p:cNvSpPr>
            <a:spLocks noGrp="1"/>
          </p:cNvSpPr>
          <p:nvPr>
            <p:ph type="title"/>
          </p:nvPr>
        </p:nvSpPr>
        <p:spPr>
          <a:xfrm>
            <a:off x="457200" y="274638"/>
            <a:ext cx="8229600" cy="1143000"/>
          </a:xfrm>
          <a:solidFill>
            <a:schemeClr val="accent1"/>
          </a:solidFill>
        </p:spPr>
        <p:txBody>
          <a:bodyPr vert="horz" lIns="91440" tIns="45720" rIns="91440" bIns="45720" rtlCol="0" anchor="ctr">
            <a:normAutofit fontScale="90000"/>
          </a:bodyPr>
          <a:lstStyle/>
          <a:p>
            <a:r>
              <a:rPr lang="en-GB" dirty="0">
                <a:solidFill>
                  <a:schemeClr val="bg1"/>
                </a:solidFill>
              </a:rPr>
              <a:t>Actions for Data Controllers</a:t>
            </a:r>
            <a:br>
              <a:rPr lang="en-GB" dirty="0">
                <a:solidFill>
                  <a:schemeClr val="bg1"/>
                </a:solidFill>
              </a:rPr>
            </a:br>
            <a:r>
              <a:rPr lang="en-GB" sz="3100" dirty="0">
                <a:solidFill>
                  <a:schemeClr val="bg1"/>
                </a:solidFill>
              </a:rPr>
              <a:t>Comply </a:t>
            </a:r>
            <a:r>
              <a:rPr lang="en-GB" sz="3100" dirty="0" smtClean="0">
                <a:solidFill>
                  <a:schemeClr val="bg1"/>
                </a:solidFill>
              </a:rPr>
              <a:t>confidential information requirements</a:t>
            </a:r>
            <a:endParaRPr lang="en-GB" sz="3100" dirty="0">
              <a:solidFill>
                <a:schemeClr val="bg1"/>
              </a:solidFill>
            </a:endParaRPr>
          </a:p>
        </p:txBody>
      </p:sp>
    </p:spTree>
    <p:extLst>
      <p:ext uri="{BB962C8B-B14F-4D97-AF65-F5344CB8AC3E}">
        <p14:creationId xmlns:p14="http://schemas.microsoft.com/office/powerpoint/2010/main" val="2059781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If you are health or social care ensure your </a:t>
            </a:r>
            <a:r>
              <a:rPr lang="en-GB" dirty="0" err="1" smtClean="0"/>
              <a:t>Caldicott</a:t>
            </a:r>
            <a:r>
              <a:rPr lang="en-GB" dirty="0" smtClean="0"/>
              <a:t> Guardian approves</a:t>
            </a:r>
          </a:p>
          <a:p>
            <a:r>
              <a:rPr lang="en-GB" dirty="0" smtClean="0"/>
              <a:t>Include your Information Governance lead at an early stage of the project</a:t>
            </a:r>
          </a:p>
          <a:p>
            <a:r>
              <a:rPr lang="en-GB" dirty="0" smtClean="0"/>
              <a:t>Can your organisation </a:t>
            </a:r>
            <a:r>
              <a:rPr lang="en-GB" dirty="0"/>
              <a:t>signed up to the Kent &amp; Medway Data Sharing </a:t>
            </a:r>
            <a:r>
              <a:rPr lang="en-GB" dirty="0" smtClean="0"/>
              <a:t>Agreement?</a:t>
            </a:r>
            <a:endParaRPr lang="en-GB" dirty="0"/>
          </a:p>
          <a:p>
            <a:pPr marL="0" indent="0">
              <a:buNone/>
            </a:pPr>
            <a:endParaRPr lang="en-GB" dirty="0"/>
          </a:p>
        </p:txBody>
      </p:sp>
      <p:sp>
        <p:nvSpPr>
          <p:cNvPr id="4" name="Title 1"/>
          <p:cNvSpPr txBox="1">
            <a:spLocks/>
          </p:cNvSpPr>
          <p:nvPr/>
        </p:nvSpPr>
        <p:spPr>
          <a:xfrm>
            <a:off x="467544" y="260648"/>
            <a:ext cx="8229600" cy="1143000"/>
          </a:xfrm>
          <a:prstGeom prst="rect">
            <a:avLst/>
          </a:prstGeom>
          <a:solidFill>
            <a:schemeClr val="accent1"/>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GB" dirty="0" smtClean="0">
                <a:solidFill>
                  <a:prstClr val="white"/>
                </a:solidFill>
              </a:rPr>
              <a:t>Actions for Data Controllers</a:t>
            </a:r>
            <a:br>
              <a:rPr lang="en-GB" dirty="0" smtClean="0">
                <a:solidFill>
                  <a:prstClr val="white"/>
                </a:solidFill>
              </a:rPr>
            </a:br>
            <a:r>
              <a:rPr lang="en-GB" sz="3100" dirty="0" smtClean="0">
                <a:solidFill>
                  <a:prstClr val="white"/>
                </a:solidFill>
              </a:rPr>
              <a:t>Other considerations</a:t>
            </a:r>
            <a:endParaRPr lang="en-GB" sz="3100" dirty="0">
              <a:solidFill>
                <a:prstClr val="white"/>
              </a:solidFill>
            </a:endParaRPr>
          </a:p>
        </p:txBody>
      </p:sp>
    </p:spTree>
    <p:extLst>
      <p:ext uri="{BB962C8B-B14F-4D97-AF65-F5344CB8AC3E}">
        <p14:creationId xmlns:p14="http://schemas.microsoft.com/office/powerpoint/2010/main" val="1709695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a:bodyPr>
          <a:lstStyle/>
          <a:p>
            <a:pPr eaLnBrk="1" hangingPunct="1">
              <a:defRPr/>
            </a:pPr>
            <a:r>
              <a:rPr lang="en-GB" altLang="en-US" dirty="0" smtClean="0">
                <a:latin typeface="Arial" charset="0"/>
                <a:cs typeface="Arial" charset="0"/>
              </a:rPr>
              <a:t>Discussion around data collected by this group…</a:t>
            </a:r>
          </a:p>
        </p:txBody>
      </p:sp>
    </p:spTree>
    <p:extLst>
      <p:ext uri="{BB962C8B-B14F-4D97-AF65-F5344CB8AC3E}">
        <p14:creationId xmlns:p14="http://schemas.microsoft.com/office/powerpoint/2010/main" val="1636216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fontScale="90000"/>
          </a:bodyPr>
          <a:lstStyle/>
          <a:p>
            <a:pPr eaLnBrk="1" hangingPunct="1">
              <a:defRPr/>
            </a:pPr>
            <a:r>
              <a:rPr lang="en-GB" altLang="en-US" dirty="0" smtClean="0">
                <a:latin typeface="Arial" charset="0"/>
                <a:cs typeface="Arial" charset="0"/>
              </a:rPr>
              <a:t>Any questions? </a:t>
            </a:r>
            <a:br>
              <a:rPr lang="en-GB" altLang="en-US" dirty="0" smtClean="0">
                <a:latin typeface="Arial" charset="0"/>
                <a:cs typeface="Arial" charset="0"/>
              </a:rPr>
            </a:br>
            <a:r>
              <a:rPr lang="en-GB" altLang="en-US" dirty="0" smtClean="0">
                <a:latin typeface="Arial" charset="0"/>
                <a:cs typeface="Arial" charset="0"/>
              </a:rPr>
              <a:t> </a:t>
            </a:r>
            <a:br>
              <a:rPr lang="en-GB" altLang="en-US" dirty="0" smtClean="0">
                <a:latin typeface="Arial" charset="0"/>
                <a:cs typeface="Arial" charset="0"/>
              </a:rPr>
            </a:br>
            <a:endParaRPr lang="en-GB" altLang="en-US" dirty="0" smtClean="0">
              <a:latin typeface="Arial" charset="0"/>
              <a:cs typeface="Arial" charset="0"/>
            </a:endParaRPr>
          </a:p>
        </p:txBody>
      </p:sp>
    </p:spTree>
    <p:extLst>
      <p:ext uri="{BB962C8B-B14F-4D97-AF65-F5344CB8AC3E}">
        <p14:creationId xmlns:p14="http://schemas.microsoft.com/office/powerpoint/2010/main" val="4177160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GB" sz="3200" kern="1200" dirty="0" smtClean="0">
                <a:solidFill>
                  <a:srgbClr val="4283C4"/>
                </a:solidFill>
                <a:latin typeface="Arial" pitchFamily="34" charset="0"/>
                <a:cs typeface="Arial" pitchFamily="34" charset="0"/>
              </a:rPr>
              <a:t>Indicative research questions we are trying to answer? </a:t>
            </a:r>
            <a:endParaRPr lang="en-GB" sz="3200" kern="1200" dirty="0">
              <a:solidFill>
                <a:srgbClr val="4283C4"/>
              </a:solidFill>
              <a:latin typeface="Arial" pitchFamily="34" charset="0"/>
              <a:cs typeface="Arial" pitchFamily="34" charset="0"/>
            </a:endParaRPr>
          </a:p>
        </p:txBody>
      </p:sp>
      <p:sp>
        <p:nvSpPr>
          <p:cNvPr id="3" name="Content Placeholder 2"/>
          <p:cNvSpPr>
            <a:spLocks noGrp="1"/>
          </p:cNvSpPr>
          <p:nvPr>
            <p:ph idx="1"/>
          </p:nvPr>
        </p:nvSpPr>
        <p:spPr>
          <a:xfrm>
            <a:off x="467544" y="1052736"/>
            <a:ext cx="8229600" cy="4525963"/>
          </a:xfrm>
        </p:spPr>
        <p:txBody>
          <a:bodyPr/>
          <a:lstStyle/>
          <a:p>
            <a:pPr lvl="0"/>
            <a:endParaRPr lang="en-GB" sz="1400" i="1" dirty="0" smtClean="0"/>
          </a:p>
          <a:p>
            <a:pPr marL="0" lvl="0" indent="0">
              <a:buNone/>
            </a:pPr>
            <a:r>
              <a:rPr lang="en-GB" sz="1400" b="1" dirty="0" smtClean="0"/>
              <a:t>Return on investment </a:t>
            </a:r>
          </a:p>
          <a:p>
            <a:pPr lvl="0"/>
            <a:r>
              <a:rPr lang="en-GB" sz="1400" dirty="0" smtClean="0"/>
              <a:t>What </a:t>
            </a:r>
            <a:r>
              <a:rPr lang="en-GB" sz="1400" dirty="0"/>
              <a:t>impact does improvements to a person’s home through a disabled facilities grant have on their likelihood of attending A&amp;E due to a fall</a:t>
            </a:r>
            <a:r>
              <a:rPr lang="en-GB" sz="1400" dirty="0" smtClean="0"/>
              <a:t>?</a:t>
            </a:r>
          </a:p>
          <a:p>
            <a:pPr marL="0" lvl="0" indent="0">
              <a:buNone/>
            </a:pPr>
            <a:endParaRPr lang="en-GB" sz="1400" dirty="0" smtClean="0"/>
          </a:p>
          <a:p>
            <a:pPr marL="0" lvl="0" indent="0">
              <a:buNone/>
            </a:pPr>
            <a:r>
              <a:rPr lang="en-GB" sz="1400" b="1" dirty="0" smtClean="0"/>
              <a:t>Link to poor health outcomes</a:t>
            </a:r>
            <a:endParaRPr lang="en-GB" sz="1400" b="1" dirty="0"/>
          </a:p>
          <a:p>
            <a:pPr lvl="0"/>
            <a:r>
              <a:rPr lang="en-GB" sz="1400" dirty="0" smtClean="0"/>
              <a:t>Is their an increased risk of cardiovascular diseases, respiratory diseases , depression and anxiety, for those who live in poor quality housing? </a:t>
            </a:r>
          </a:p>
          <a:p>
            <a:pPr lvl="0"/>
            <a:endParaRPr lang="en-GB" sz="1400" dirty="0"/>
          </a:p>
          <a:p>
            <a:pPr lvl="0"/>
            <a:r>
              <a:rPr lang="en-GB" sz="1400" dirty="0"/>
              <a:t>What proportion of people in social housing suffer from mental health conditions and how could the housing service be adapted and integrated with health and social care to ensure that tenants receive appropriate care and are able to fulfil their duties as tenants effectively</a:t>
            </a:r>
            <a:r>
              <a:rPr lang="en-GB" sz="1400" dirty="0" smtClean="0"/>
              <a:t>?</a:t>
            </a:r>
          </a:p>
          <a:p>
            <a:pPr marL="0" lvl="0" indent="0">
              <a:buNone/>
            </a:pPr>
            <a:endParaRPr lang="en-GB" sz="1400" dirty="0" smtClean="0"/>
          </a:p>
          <a:p>
            <a:pPr marL="0" lvl="0" indent="0">
              <a:buNone/>
            </a:pPr>
            <a:r>
              <a:rPr lang="en-GB" sz="1400" b="1" dirty="0" smtClean="0"/>
              <a:t>Key drivers of poor health and wellbeing </a:t>
            </a:r>
            <a:endParaRPr lang="en-GB" sz="1400" b="1" dirty="0"/>
          </a:p>
          <a:p>
            <a:pPr lvl="0"/>
            <a:r>
              <a:rPr lang="en-GB" sz="1400" dirty="0" smtClean="0"/>
              <a:t>Is housing quality poorest in the private rented sector? </a:t>
            </a:r>
          </a:p>
          <a:p>
            <a:pPr lvl="0"/>
            <a:endParaRPr lang="en-GB" sz="1400" dirty="0" smtClean="0"/>
          </a:p>
          <a:p>
            <a:pPr marL="0" lvl="0" indent="0">
              <a:buNone/>
            </a:pPr>
            <a:r>
              <a:rPr lang="en-GB" sz="1400" b="1" dirty="0" smtClean="0"/>
              <a:t>Equity</a:t>
            </a:r>
          </a:p>
          <a:p>
            <a:r>
              <a:rPr lang="en-GB" sz="1400" dirty="0"/>
              <a:t>Do standards of housing significantly vary across the county? </a:t>
            </a:r>
          </a:p>
          <a:p>
            <a:pPr marL="0" indent="0">
              <a:buNone/>
            </a:pPr>
            <a:endParaRPr lang="en-GB" dirty="0"/>
          </a:p>
        </p:txBody>
      </p:sp>
    </p:spTree>
    <p:extLst>
      <p:ext uri="{BB962C8B-B14F-4D97-AF65-F5344CB8AC3E}">
        <p14:creationId xmlns:p14="http://schemas.microsoft.com/office/powerpoint/2010/main" val="2956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a:bodyPr>
          <a:lstStyle/>
          <a:p>
            <a:pPr eaLnBrk="1" hangingPunct="1">
              <a:defRPr/>
            </a:pPr>
            <a:r>
              <a:rPr lang="en-GB" altLang="en-US" dirty="0" smtClean="0">
                <a:latin typeface="Arial" charset="0"/>
                <a:cs typeface="Arial" charset="0"/>
              </a:rPr>
              <a:t>What is the KID?</a:t>
            </a:r>
          </a:p>
        </p:txBody>
      </p:sp>
    </p:spTree>
    <p:extLst>
      <p:ext uri="{BB962C8B-B14F-4D97-AF65-F5344CB8AC3E}">
        <p14:creationId xmlns:p14="http://schemas.microsoft.com/office/powerpoint/2010/main" val="161441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vert="horz" lIns="91440" tIns="45720" rIns="91440" bIns="45720" rtlCol="0" anchor="ctr">
            <a:normAutofit/>
          </a:bodyPr>
          <a:lstStyle/>
          <a:p>
            <a:r>
              <a:rPr lang="en-GB" sz="3200" dirty="0"/>
              <a:t>Kent Integrated </a:t>
            </a:r>
            <a:r>
              <a:rPr lang="en-GB" sz="3200" dirty="0" smtClean="0"/>
              <a:t>Dataset -  </a:t>
            </a:r>
            <a:r>
              <a:rPr lang="en-GB" sz="3200" dirty="0"/>
              <a:t>what is it?</a:t>
            </a:r>
          </a:p>
        </p:txBody>
      </p:sp>
      <p:sp>
        <p:nvSpPr>
          <p:cNvPr id="3" name="Content Placeholder 2"/>
          <p:cNvSpPr>
            <a:spLocks noGrp="1"/>
          </p:cNvSpPr>
          <p:nvPr>
            <p:ph idx="1"/>
          </p:nvPr>
        </p:nvSpPr>
        <p:spPr>
          <a:xfrm>
            <a:off x="467544" y="1484784"/>
            <a:ext cx="8229600" cy="4525963"/>
          </a:xfrm>
        </p:spPr>
        <p:txBody>
          <a:bodyPr>
            <a:normAutofit fontScale="85000" lnSpcReduction="10000"/>
          </a:bodyPr>
          <a:lstStyle/>
          <a:p>
            <a:r>
              <a:rPr lang="en-GB" dirty="0" smtClean="0"/>
              <a:t>Person level data linking routinely collected administrative activity and cost data from almost all NHS providers across Kent and many non NHS organisations</a:t>
            </a:r>
          </a:p>
          <a:p>
            <a:endParaRPr lang="en-GB" dirty="0" smtClean="0"/>
          </a:p>
          <a:p>
            <a:r>
              <a:rPr lang="en-GB" dirty="0" smtClean="0"/>
              <a:t>NHS number becomes pseudonymised</a:t>
            </a:r>
          </a:p>
          <a:p>
            <a:endParaRPr lang="en-GB" dirty="0" smtClean="0"/>
          </a:p>
          <a:p>
            <a:r>
              <a:rPr lang="en-GB" dirty="0"/>
              <a:t>Each linked person has the same </a:t>
            </a:r>
            <a:r>
              <a:rPr lang="en-GB" dirty="0" smtClean="0"/>
              <a:t>NHS number </a:t>
            </a:r>
            <a:r>
              <a:rPr lang="en-GB" dirty="0"/>
              <a:t>throughout the dataset </a:t>
            </a:r>
            <a:r>
              <a:rPr lang="en-GB" dirty="0" smtClean="0"/>
              <a:t>so each contact </a:t>
            </a:r>
            <a:r>
              <a:rPr lang="en-GB" dirty="0"/>
              <a:t>with </a:t>
            </a:r>
            <a:r>
              <a:rPr lang="en-GB" dirty="0" smtClean="0"/>
              <a:t>a service is traceable</a:t>
            </a:r>
          </a:p>
          <a:p>
            <a:endParaRPr lang="en-GB" dirty="0"/>
          </a:p>
          <a:p>
            <a:r>
              <a:rPr lang="en-GB" dirty="0" smtClean="0"/>
              <a:t>Personal data is anonymised e.g. names removed, NHS No encrypted, date of birth becomes age, address becomes Lower Super Output Area</a:t>
            </a:r>
          </a:p>
        </p:txBody>
      </p:sp>
    </p:spTree>
    <p:extLst>
      <p:ext uri="{BB962C8B-B14F-4D97-AF65-F5344CB8AC3E}">
        <p14:creationId xmlns:p14="http://schemas.microsoft.com/office/powerpoint/2010/main" val="4143123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4013" y="-203006"/>
            <a:ext cx="8632443" cy="1259435"/>
          </a:xfrm>
          <a:prstGeom prst="rect">
            <a:avLst/>
          </a:prstGeom>
          <a:noFill/>
          <a:ln w="9525">
            <a:noFill/>
            <a:round/>
            <a:headEnd/>
            <a:tailEnd/>
          </a:ln>
        </p:spPr>
        <p:txBody>
          <a:bodyPr anchor="ctr"/>
          <a:lstStyle/>
          <a:p>
            <a:pPr fontAlgn="auto">
              <a:spcBef>
                <a:spcPts val="0"/>
              </a:spcBef>
              <a:spcAft>
                <a:spcPts val="0"/>
              </a:spcAft>
              <a:buClr>
                <a:srgbClr val="376092"/>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solidFill>
                  <a:srgbClr val="4283C4"/>
                </a:solidFill>
                <a:ea typeface="ＭＳ Ｐゴシック"/>
                <a:cs typeface="Arial" charset="0"/>
              </a:rPr>
              <a:t>Flow of data into the Kent Integrated Dataset</a:t>
            </a:r>
          </a:p>
        </p:txBody>
      </p:sp>
      <p:sp>
        <p:nvSpPr>
          <p:cNvPr id="3" name="Rounded Rectangle 2"/>
          <p:cNvSpPr/>
          <p:nvPr/>
        </p:nvSpPr>
        <p:spPr bwMode="auto">
          <a:xfrm>
            <a:off x="44013" y="847844"/>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GP practice</a:t>
            </a:r>
          </a:p>
        </p:txBody>
      </p:sp>
      <p:sp>
        <p:nvSpPr>
          <p:cNvPr id="23" name="Rounded Rectangle 22"/>
          <p:cNvSpPr/>
          <p:nvPr/>
        </p:nvSpPr>
        <p:spPr bwMode="auto">
          <a:xfrm>
            <a:off x="2063943" y="847848"/>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Mental health</a:t>
            </a:r>
          </a:p>
        </p:txBody>
      </p:sp>
      <p:sp>
        <p:nvSpPr>
          <p:cNvPr id="24" name="Rounded Rectangle 23"/>
          <p:cNvSpPr/>
          <p:nvPr/>
        </p:nvSpPr>
        <p:spPr bwMode="auto">
          <a:xfrm>
            <a:off x="3091051" y="847848"/>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Out of hours</a:t>
            </a:r>
          </a:p>
        </p:txBody>
      </p:sp>
      <p:sp>
        <p:nvSpPr>
          <p:cNvPr id="25" name="Rounded Rectangle 24"/>
          <p:cNvSpPr/>
          <p:nvPr/>
        </p:nvSpPr>
        <p:spPr bwMode="auto">
          <a:xfrm>
            <a:off x="4118160" y="847846"/>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Acute hospital</a:t>
            </a:r>
          </a:p>
        </p:txBody>
      </p:sp>
      <p:sp>
        <p:nvSpPr>
          <p:cNvPr id="26" name="Rounded Rectangle 25"/>
          <p:cNvSpPr/>
          <p:nvPr/>
        </p:nvSpPr>
        <p:spPr bwMode="auto">
          <a:xfrm>
            <a:off x="8226599" y="822980"/>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Hospice</a:t>
            </a:r>
          </a:p>
        </p:txBody>
      </p:sp>
      <p:sp>
        <p:nvSpPr>
          <p:cNvPr id="27" name="Rounded Rectangle 26"/>
          <p:cNvSpPr/>
          <p:nvPr/>
        </p:nvSpPr>
        <p:spPr bwMode="auto">
          <a:xfrm>
            <a:off x="6172379" y="847848"/>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Adult social care</a:t>
            </a:r>
          </a:p>
        </p:txBody>
      </p:sp>
      <p:sp>
        <p:nvSpPr>
          <p:cNvPr id="28" name="Rounded Rectangle 27"/>
          <p:cNvSpPr/>
          <p:nvPr/>
        </p:nvSpPr>
        <p:spPr bwMode="auto">
          <a:xfrm>
            <a:off x="7199487" y="847845"/>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Ambulance service</a:t>
            </a:r>
          </a:p>
        </p:txBody>
      </p:sp>
      <p:sp>
        <p:nvSpPr>
          <p:cNvPr id="29" name="Rounded Rectangle 28"/>
          <p:cNvSpPr/>
          <p:nvPr/>
        </p:nvSpPr>
        <p:spPr bwMode="auto">
          <a:xfrm>
            <a:off x="2366685" y="4251987"/>
            <a:ext cx="4333203" cy="1008112"/>
          </a:xfrm>
          <a:prstGeom prst="roundRec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lnSpc>
                <a:spcPct val="93000"/>
              </a:lnSpc>
              <a:buClr>
                <a:srgbClr val="000000"/>
              </a:buClr>
              <a:buSzPct val="100000"/>
              <a:buFont typeface="Calibri" pitchFamily="32" charset="0"/>
              <a:buNone/>
            </a:pPr>
            <a:r>
              <a:rPr lang="en-GB" sz="1400" b="1" dirty="0">
                <a:solidFill>
                  <a:prstClr val="black"/>
                </a:solidFill>
                <a:latin typeface="Calibri"/>
                <a:ea typeface="ＭＳ Ｐゴシック"/>
              </a:rPr>
              <a:t>KENT INTEGRATED DATASET</a:t>
            </a:r>
          </a:p>
          <a:p>
            <a:pPr algn="ctr" defTabSz="449263">
              <a:lnSpc>
                <a:spcPct val="93000"/>
              </a:lnSpc>
              <a:buClr>
                <a:srgbClr val="000000"/>
              </a:buClr>
              <a:buSzPct val="100000"/>
              <a:buFont typeface="Calibri" pitchFamily="32" charset="0"/>
              <a:buNone/>
            </a:pPr>
            <a:endParaRPr lang="en-GB" sz="1400" dirty="0">
              <a:solidFill>
                <a:prstClr val="black"/>
              </a:solidFill>
              <a:latin typeface="Calibri"/>
              <a:ea typeface="ＭＳ Ｐゴシック"/>
            </a:endParaRPr>
          </a:p>
          <a:p>
            <a:pPr algn="ctr" defTabSz="449263">
              <a:lnSpc>
                <a:spcPct val="93000"/>
              </a:lnSpc>
              <a:buClr>
                <a:srgbClr val="000000"/>
              </a:buClr>
              <a:buSzPct val="100000"/>
              <a:buFont typeface="Calibri" pitchFamily="32" charset="0"/>
              <a:buNone/>
            </a:pPr>
            <a:r>
              <a:rPr lang="en-GB" sz="1400" dirty="0">
                <a:solidFill>
                  <a:prstClr val="black"/>
                </a:solidFill>
                <a:latin typeface="Calibri"/>
                <a:ea typeface="ＭＳ Ｐゴシック"/>
              </a:rPr>
              <a:t>Kent County Council Public Health and HISBI data warehouse</a:t>
            </a:r>
          </a:p>
        </p:txBody>
      </p:sp>
      <p:sp>
        <p:nvSpPr>
          <p:cNvPr id="58" name="Rounded Rectangle 57"/>
          <p:cNvSpPr/>
          <p:nvPr/>
        </p:nvSpPr>
        <p:spPr bwMode="auto">
          <a:xfrm>
            <a:off x="1036833" y="840743"/>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Community health</a:t>
            </a:r>
          </a:p>
        </p:txBody>
      </p:sp>
      <p:sp>
        <p:nvSpPr>
          <p:cNvPr id="41" name="Rounded Rectangle 40"/>
          <p:cNvSpPr/>
          <p:nvPr/>
        </p:nvSpPr>
        <p:spPr bwMode="auto">
          <a:xfrm>
            <a:off x="5145269" y="847848"/>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Public health</a:t>
            </a:r>
          </a:p>
        </p:txBody>
      </p:sp>
      <p:sp>
        <p:nvSpPr>
          <p:cNvPr id="116" name="Down Arrow 115"/>
          <p:cNvSpPr/>
          <p:nvPr/>
        </p:nvSpPr>
        <p:spPr>
          <a:xfrm rot="2267272">
            <a:off x="2721625" y="1541084"/>
            <a:ext cx="484632" cy="5073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17" name="Down Arrow 116"/>
          <p:cNvSpPr/>
          <p:nvPr/>
        </p:nvSpPr>
        <p:spPr>
          <a:xfrm>
            <a:off x="4325844" y="149936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18" name="Down Arrow 117"/>
          <p:cNvSpPr/>
          <p:nvPr/>
        </p:nvSpPr>
        <p:spPr>
          <a:xfrm rot="19430797">
            <a:off x="5909331" y="1513176"/>
            <a:ext cx="484632" cy="539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19" name="Rounded Rectangle 118"/>
          <p:cNvSpPr/>
          <p:nvPr/>
        </p:nvSpPr>
        <p:spPr>
          <a:xfrm>
            <a:off x="823459" y="2126169"/>
            <a:ext cx="7704856" cy="600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solidFill>
                  <a:prstClr val="white"/>
                </a:solidFill>
              </a:rPr>
              <a:t>KID minimum dataset: </a:t>
            </a:r>
            <a:r>
              <a:rPr lang="en-GB" sz="1400" dirty="0">
                <a:solidFill>
                  <a:prstClr val="white"/>
                </a:solidFill>
              </a:rPr>
              <a:t>data on activity, cost, service/treatment received, staffing, commissioning and providing organisation, patient diagnosis, demographics and location. </a:t>
            </a:r>
          </a:p>
        </p:txBody>
      </p:sp>
      <p:sp>
        <p:nvSpPr>
          <p:cNvPr id="15381" name="Double Brace 15380"/>
          <p:cNvSpPr/>
          <p:nvPr/>
        </p:nvSpPr>
        <p:spPr>
          <a:xfrm>
            <a:off x="2409066" y="3212977"/>
            <a:ext cx="4330087" cy="720080"/>
          </a:xfrm>
          <a:prstGeom prst="bracePair">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pPr>
            <a:r>
              <a:rPr lang="en-GB" sz="1400" dirty="0">
                <a:solidFill>
                  <a:prstClr val="black"/>
                </a:solidFill>
              </a:rPr>
              <a:t>Datasets linked on a common patient identifier (NHS number) and pseudonymised</a:t>
            </a:r>
          </a:p>
        </p:txBody>
      </p:sp>
      <p:sp>
        <p:nvSpPr>
          <p:cNvPr id="122" name="Down Arrow 121"/>
          <p:cNvSpPr/>
          <p:nvPr/>
        </p:nvSpPr>
        <p:spPr>
          <a:xfrm>
            <a:off x="4325844" y="2818362"/>
            <a:ext cx="484632" cy="394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23" name="Down Arrow 122"/>
          <p:cNvSpPr/>
          <p:nvPr/>
        </p:nvSpPr>
        <p:spPr>
          <a:xfrm>
            <a:off x="4325843" y="3861048"/>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2" name="TextBox 1"/>
          <p:cNvSpPr txBox="1"/>
          <p:nvPr/>
        </p:nvSpPr>
        <p:spPr>
          <a:xfrm>
            <a:off x="175839" y="5796027"/>
            <a:ext cx="8670675" cy="954107"/>
          </a:xfrm>
          <a:prstGeom prst="rect">
            <a:avLst/>
          </a:prstGeom>
          <a:noFill/>
          <a:ln w="19050">
            <a:solidFill>
              <a:srgbClr val="C00000"/>
            </a:solidFill>
            <a:prstDash val="lgDash"/>
          </a:ln>
        </p:spPr>
        <p:txBody>
          <a:bodyPr wrap="square" rtlCol="0">
            <a:spAutoFit/>
          </a:bodyPr>
          <a:lstStyle/>
          <a:p>
            <a:pPr fontAlgn="auto">
              <a:spcBef>
                <a:spcPts val="0"/>
              </a:spcBef>
              <a:spcAft>
                <a:spcPts val="0"/>
              </a:spcAft>
            </a:pPr>
            <a:r>
              <a:rPr lang="en-GB" sz="1400" b="1" dirty="0">
                <a:solidFill>
                  <a:prstClr val="black"/>
                </a:solidFill>
                <a:latin typeface="Calibri"/>
                <a:ea typeface="ＭＳ Ｐゴシック"/>
              </a:rPr>
              <a:t>Arrangements are in progress to link to data covering other services, including: </a:t>
            </a:r>
          </a:p>
          <a:p>
            <a:pPr fontAlgn="auto">
              <a:spcBef>
                <a:spcPts val="0"/>
              </a:spcBef>
              <a:spcAft>
                <a:spcPts val="0"/>
              </a:spcAft>
            </a:pPr>
            <a:r>
              <a:rPr lang="en-GB" sz="1400" u="sng" dirty="0">
                <a:solidFill>
                  <a:prstClr val="black"/>
                </a:solidFill>
                <a:latin typeface="Calibri"/>
                <a:ea typeface="ＭＳ Ｐゴシック"/>
              </a:rPr>
              <a:t>Health and social care services: </a:t>
            </a:r>
            <a:r>
              <a:rPr lang="en-GB" sz="1400" dirty="0">
                <a:solidFill>
                  <a:prstClr val="black"/>
                </a:solidFill>
                <a:latin typeface="Calibri"/>
                <a:ea typeface="ＭＳ Ｐゴシック"/>
              </a:rPr>
              <a:t>Children’s social care, child and adolescent mental health, improving access to psychological therapies, and non-SUS-reported acute care. </a:t>
            </a:r>
          </a:p>
          <a:p>
            <a:pPr fontAlgn="auto">
              <a:spcBef>
                <a:spcPts val="0"/>
              </a:spcBef>
              <a:spcAft>
                <a:spcPts val="0"/>
              </a:spcAft>
            </a:pPr>
            <a:r>
              <a:rPr lang="en-GB" sz="1400" u="sng" dirty="0">
                <a:solidFill>
                  <a:prstClr val="black"/>
                </a:solidFill>
                <a:latin typeface="Calibri"/>
                <a:ea typeface="ＭＳ Ｐゴシック"/>
              </a:rPr>
              <a:t>Non-health and social care services: </a:t>
            </a:r>
            <a:r>
              <a:rPr lang="en-GB" sz="1400" dirty="0">
                <a:solidFill>
                  <a:prstClr val="black"/>
                </a:solidFill>
                <a:latin typeface="Calibri"/>
                <a:ea typeface="ＭＳ Ｐゴシック"/>
              </a:rPr>
              <a:t>District council, HM Prisons, Fire and Rescue, Probation, and Education. </a:t>
            </a:r>
          </a:p>
        </p:txBody>
      </p:sp>
      <p:sp>
        <p:nvSpPr>
          <p:cNvPr id="4" name="Right Arrow 3"/>
          <p:cNvSpPr/>
          <p:nvPr/>
        </p:nvSpPr>
        <p:spPr>
          <a:xfrm>
            <a:off x="175840"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0" name="Right Arrow 29"/>
          <p:cNvSpPr/>
          <p:nvPr/>
        </p:nvSpPr>
        <p:spPr>
          <a:xfrm>
            <a:off x="1706944"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1" name="Right Arrow 30"/>
          <p:cNvSpPr/>
          <p:nvPr/>
        </p:nvSpPr>
        <p:spPr>
          <a:xfrm>
            <a:off x="3238049"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2" name="Right Arrow 31"/>
          <p:cNvSpPr/>
          <p:nvPr/>
        </p:nvSpPr>
        <p:spPr>
          <a:xfrm>
            <a:off x="4769153"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3" name="Right Arrow 32"/>
          <p:cNvSpPr/>
          <p:nvPr/>
        </p:nvSpPr>
        <p:spPr>
          <a:xfrm>
            <a:off x="6300257"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4" name="Right Arrow 33"/>
          <p:cNvSpPr/>
          <p:nvPr/>
        </p:nvSpPr>
        <p:spPr>
          <a:xfrm>
            <a:off x="7831362"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6" name="TextBox 5"/>
          <p:cNvSpPr txBox="1"/>
          <p:nvPr/>
        </p:nvSpPr>
        <p:spPr>
          <a:xfrm>
            <a:off x="7199487" y="3861049"/>
            <a:ext cx="1328828" cy="523220"/>
          </a:xfrm>
          <a:prstGeom prst="rect">
            <a:avLst/>
          </a:prstGeom>
          <a:noFill/>
          <a:ln>
            <a:solidFill>
              <a:srgbClr val="C00000"/>
            </a:solidFill>
            <a:prstDash val="lgDash"/>
          </a:ln>
        </p:spPr>
        <p:txBody>
          <a:bodyPr wrap="square" rtlCol="0">
            <a:spAutoFit/>
          </a:bodyPr>
          <a:lstStyle/>
          <a:p>
            <a:pPr fontAlgn="auto">
              <a:spcBef>
                <a:spcPts val="0"/>
              </a:spcBef>
              <a:spcAft>
                <a:spcPts val="0"/>
              </a:spcAft>
            </a:pPr>
            <a:r>
              <a:rPr lang="en-GB" sz="1400" dirty="0">
                <a:solidFill>
                  <a:prstClr val="black"/>
                </a:solidFill>
                <a:latin typeface="Calibri"/>
              </a:rPr>
              <a:t>And Patient Master Index</a:t>
            </a:r>
          </a:p>
        </p:txBody>
      </p:sp>
    </p:spTree>
    <p:extLst>
      <p:ext uri="{BB962C8B-B14F-4D97-AF65-F5344CB8AC3E}">
        <p14:creationId xmlns:p14="http://schemas.microsoft.com/office/powerpoint/2010/main" val="14980121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2" descr="C:\Documents and Settings\PlummO01\Desktop\KCC_Logo_New_2012_Framed.jpg"/>
          <p:cNvPicPr>
            <a:picLocks noChangeAspect="1" noChangeArrowheads="1"/>
          </p:cNvPicPr>
          <p:nvPr/>
        </p:nvPicPr>
        <p:blipFill>
          <a:blip r:embed="rId3"/>
          <a:srcRect/>
          <a:stretch>
            <a:fillRect/>
          </a:stretch>
        </p:blipFill>
        <p:spPr bwMode="auto">
          <a:xfrm>
            <a:off x="7743826" y="5805489"/>
            <a:ext cx="860425" cy="576262"/>
          </a:xfrm>
          <a:prstGeom prst="rect">
            <a:avLst/>
          </a:prstGeom>
          <a:noFill/>
          <a:ln w="9525">
            <a:noFill/>
            <a:miter lim="800000"/>
            <a:headEnd/>
            <a:tailEnd/>
          </a:ln>
        </p:spPr>
      </p:pic>
      <p:cxnSp>
        <p:nvCxnSpPr>
          <p:cNvPr id="15366" name="Straight Connector 6"/>
          <p:cNvCxnSpPr>
            <a:cxnSpLocks noChangeShapeType="1"/>
          </p:cNvCxnSpPr>
          <p:nvPr/>
        </p:nvCxnSpPr>
        <p:spPr bwMode="auto">
          <a:xfrm>
            <a:off x="539751" y="5661025"/>
            <a:ext cx="8027988" cy="0"/>
          </a:xfrm>
          <a:prstGeom prst="line">
            <a:avLst/>
          </a:prstGeom>
          <a:noFill/>
          <a:ln w="12700">
            <a:solidFill>
              <a:schemeClr val="tx1"/>
            </a:solidFill>
            <a:round/>
            <a:headEnd/>
            <a:tailEnd/>
          </a:ln>
        </p:spPr>
      </p:cxnSp>
      <p:sp>
        <p:nvSpPr>
          <p:cNvPr id="16" name="Text Box 1"/>
          <p:cNvSpPr txBox="1">
            <a:spLocks noChangeArrowheads="1"/>
          </p:cNvSpPr>
          <p:nvPr/>
        </p:nvSpPr>
        <p:spPr bwMode="auto">
          <a:xfrm>
            <a:off x="142997" y="0"/>
            <a:ext cx="8135937" cy="1143000"/>
          </a:xfrm>
          <a:prstGeom prst="rect">
            <a:avLst/>
          </a:prstGeom>
          <a:noFill/>
          <a:ln w="9525">
            <a:noFill/>
            <a:round/>
            <a:headEnd/>
            <a:tailEnd/>
          </a:ln>
        </p:spPr>
        <p:txBody>
          <a:bodyPr anchor="ctr"/>
          <a:lstStyle/>
          <a:p>
            <a:pPr defTabSz="449263">
              <a:buClr>
                <a:srgbClr val="376092"/>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dirty="0">
                <a:solidFill>
                  <a:srgbClr val="4283C4"/>
                </a:solidFill>
                <a:ea typeface="ＭＳ Ｐゴシック"/>
                <a:cs typeface="Arial" charset="0"/>
              </a:rPr>
              <a:t>Scope of the dataset</a:t>
            </a:r>
          </a:p>
        </p:txBody>
      </p:sp>
      <p:graphicFrame>
        <p:nvGraphicFramePr>
          <p:cNvPr id="3" name="Table 2"/>
          <p:cNvGraphicFramePr>
            <a:graphicFrameLocks noGrp="1"/>
          </p:cNvGraphicFramePr>
          <p:nvPr>
            <p:extLst>
              <p:ext uri="{D42A27DB-BD31-4B8C-83A1-F6EECF244321}">
                <p14:modId xmlns:p14="http://schemas.microsoft.com/office/powerpoint/2010/main" val="1811083010"/>
              </p:ext>
            </p:extLst>
          </p:nvPr>
        </p:nvGraphicFramePr>
        <p:xfrm>
          <a:off x="372834" y="1143000"/>
          <a:ext cx="8361821" cy="4276570"/>
        </p:xfrm>
        <a:graphic>
          <a:graphicData uri="http://schemas.openxmlformats.org/drawingml/2006/table">
            <a:tbl>
              <a:tblPr firstRow="1" bandRow="1">
                <a:tableStyleId>{2D5ABB26-0587-4C30-8999-92F81FD0307C}</a:tableStyleId>
              </a:tblPr>
              <a:tblGrid>
                <a:gridCol w="2941675"/>
                <a:gridCol w="5420146"/>
              </a:tblGrid>
              <a:tr h="432048">
                <a:tc>
                  <a:txBody>
                    <a:bodyPr/>
                    <a:lstStyle/>
                    <a:p>
                      <a:r>
                        <a:rPr lang="en-GB" sz="1600" dirty="0" smtClean="0"/>
                        <a:t>Timespan</a:t>
                      </a:r>
                      <a:endParaRPr lang="en-GB"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r>
                        <a:rPr lang="en-GB" sz="1600" b="1" dirty="0" smtClean="0"/>
                        <a:t>April</a:t>
                      </a:r>
                      <a:r>
                        <a:rPr lang="en-GB" sz="1600" b="1" baseline="0" dirty="0" smtClean="0"/>
                        <a:t> 2014 – to present</a:t>
                      </a:r>
                      <a:endParaRPr lang="en-GB"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0377">
                <a:tc>
                  <a:txBody>
                    <a:bodyPr/>
                    <a:lstStyle/>
                    <a:p>
                      <a:r>
                        <a:rPr lang="en-GB" sz="1600" dirty="0" smtClean="0"/>
                        <a:t>Person</a:t>
                      </a:r>
                      <a:r>
                        <a:rPr lang="en-GB" sz="1600" baseline="0" dirty="0" smtClean="0"/>
                        <a:t> level</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Yes</a:t>
                      </a:r>
                      <a:r>
                        <a:rPr lang="en-GB" sz="1600" dirty="0" smtClean="0"/>
                        <a:t> (both users and non-users of healthcare)</a:t>
                      </a:r>
                      <a:endParaRPr lang="en-GB" sz="1600" dirty="0"/>
                    </a:p>
                  </a:txBody>
                  <a:tcPr>
                    <a:lnR w="12700" cap="flat" cmpd="sng" algn="ctr">
                      <a:solidFill>
                        <a:schemeClr val="tx1"/>
                      </a:solidFill>
                      <a:prstDash val="solid"/>
                      <a:round/>
                      <a:headEnd type="none" w="med" len="med"/>
                      <a:tailEnd type="none" w="med" len="med"/>
                    </a:lnR>
                  </a:tcPr>
                </a:tc>
              </a:tr>
              <a:tr h="568537">
                <a:tc>
                  <a:txBody>
                    <a:bodyPr/>
                    <a:lstStyle/>
                    <a:p>
                      <a:r>
                        <a:rPr lang="en-GB" sz="1600" dirty="0" smtClean="0"/>
                        <a:t>Provider</a:t>
                      </a:r>
                      <a:r>
                        <a:rPr lang="en-GB" sz="1600" baseline="0" dirty="0" smtClean="0"/>
                        <a:t> coverage</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Acute,</a:t>
                      </a:r>
                      <a:r>
                        <a:rPr lang="en-GB" sz="1600" b="1" baseline="0" dirty="0" smtClean="0"/>
                        <a:t> community, primary care, mental health, social care, out-of-hours and hospice</a:t>
                      </a:r>
                      <a:endParaRPr lang="en-GB" sz="1600" b="1" dirty="0"/>
                    </a:p>
                  </a:txBody>
                  <a:tcPr>
                    <a:lnR w="12700" cap="flat" cmpd="sng" algn="ctr">
                      <a:solidFill>
                        <a:schemeClr val="tx1"/>
                      </a:solidFill>
                      <a:prstDash val="solid"/>
                      <a:round/>
                      <a:headEnd type="none" w="med" len="med"/>
                      <a:tailEnd type="none" w="med" len="med"/>
                    </a:lnR>
                  </a:tcPr>
                </a:tc>
              </a:tr>
              <a:tr h="400377">
                <a:tc>
                  <a:txBody>
                    <a:bodyPr/>
                    <a:lstStyle/>
                    <a:p>
                      <a:r>
                        <a:rPr lang="en-GB" sz="1600" dirty="0" smtClean="0"/>
                        <a:t>Geographic coverage</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Kent</a:t>
                      </a:r>
                      <a:r>
                        <a:rPr lang="en-GB" sz="1600" baseline="0" dirty="0" smtClean="0"/>
                        <a:t> (&amp; Medway for acute SUS data)</a:t>
                      </a:r>
                      <a:endParaRPr lang="en-GB" sz="1600" dirty="0"/>
                    </a:p>
                  </a:txBody>
                  <a:tcPr>
                    <a:lnR w="12700" cap="flat" cmpd="sng" algn="ctr">
                      <a:solidFill>
                        <a:schemeClr val="tx1"/>
                      </a:solidFill>
                      <a:prstDash val="solid"/>
                      <a:round/>
                      <a:headEnd type="none" w="med" len="med"/>
                      <a:tailEnd type="none" w="med" len="med"/>
                    </a:lnR>
                  </a:tcPr>
                </a:tc>
              </a:tr>
              <a:tr h="400377">
                <a:tc>
                  <a:txBody>
                    <a:bodyPr/>
                    <a:lstStyle/>
                    <a:p>
                      <a:r>
                        <a:rPr lang="en-GB" sz="1600" dirty="0" smtClean="0"/>
                        <a:t>Frequency</a:t>
                      </a:r>
                      <a:r>
                        <a:rPr lang="en-GB" sz="1600" baseline="0" dirty="0" smtClean="0"/>
                        <a:t> of update</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Monthly</a:t>
                      </a:r>
                      <a:endParaRPr lang="en-GB" sz="1600" b="1" dirty="0"/>
                    </a:p>
                  </a:txBody>
                  <a:tcPr>
                    <a:lnR w="12700" cap="flat" cmpd="sng" algn="ctr">
                      <a:solidFill>
                        <a:schemeClr val="tx1"/>
                      </a:solidFill>
                      <a:prstDash val="solid"/>
                      <a:round/>
                      <a:headEnd type="none" w="med" len="med"/>
                      <a:tailEnd type="none" w="med" len="med"/>
                    </a:lnR>
                  </a:tcPr>
                </a:tc>
              </a:tr>
              <a:tr h="592957">
                <a:tc>
                  <a:txBody>
                    <a:bodyPr/>
                    <a:lstStyle/>
                    <a:p>
                      <a:r>
                        <a:rPr lang="en-GB" sz="1600" dirty="0" smtClean="0"/>
                        <a:t>Financial</a:t>
                      </a:r>
                      <a:r>
                        <a:rPr lang="en-GB" sz="1600" baseline="0" dirty="0" smtClean="0"/>
                        <a:t> coverage  (2015-16)</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£1.4</a:t>
                      </a:r>
                      <a:r>
                        <a:rPr lang="en-GB" sz="1600" b="1" baseline="0" dirty="0" smtClean="0"/>
                        <a:t>bn (almost half) </a:t>
                      </a:r>
                      <a:r>
                        <a:rPr lang="en-GB" sz="1600" dirty="0" smtClean="0"/>
                        <a:t>of</a:t>
                      </a:r>
                      <a:r>
                        <a:rPr lang="en-GB" sz="1600" baseline="0" dirty="0" smtClean="0"/>
                        <a:t> c. </a:t>
                      </a:r>
                      <a:r>
                        <a:rPr lang="en-GB" sz="1600" b="0" baseline="0" dirty="0" smtClean="0"/>
                        <a:t>£3bn Kent health and social care economy value</a:t>
                      </a:r>
                    </a:p>
                  </a:txBody>
                  <a:tcPr>
                    <a:lnR w="12700" cap="flat" cmpd="sng" algn="ctr">
                      <a:solidFill>
                        <a:schemeClr val="tx1"/>
                      </a:solidFill>
                      <a:prstDash val="solid"/>
                      <a:round/>
                      <a:headEnd type="none" w="med" len="med"/>
                      <a:tailEnd type="none" w="med" len="med"/>
                    </a:lnR>
                  </a:tcPr>
                </a:tc>
              </a:tr>
              <a:tr h="318313">
                <a:tc>
                  <a:txBody>
                    <a:bodyPr/>
                    <a:lstStyle/>
                    <a:p>
                      <a:r>
                        <a:rPr lang="en-GB" sz="1600" dirty="0" smtClean="0"/>
                        <a:t>Reporting</a:t>
                      </a:r>
                      <a:r>
                        <a:rPr lang="en-GB" sz="1600" baseline="0" dirty="0" smtClean="0"/>
                        <a:t>-lag</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1-2 months</a:t>
                      </a:r>
                      <a:r>
                        <a:rPr lang="en-GB" sz="1600" b="1" baseline="0" dirty="0" smtClean="0"/>
                        <a:t> to ‘public domain’</a:t>
                      </a:r>
                      <a:endParaRPr lang="en-GB" sz="1600" b="1" dirty="0"/>
                    </a:p>
                  </a:txBody>
                  <a:tcPr>
                    <a:lnR w="12700" cap="flat" cmpd="sng" algn="ctr">
                      <a:solidFill>
                        <a:schemeClr val="tx1"/>
                      </a:solidFill>
                      <a:prstDash val="solid"/>
                      <a:round/>
                      <a:headEnd type="none" w="med" len="med"/>
                      <a:tailEnd type="none" w="med" len="med"/>
                    </a:lnR>
                  </a:tcPr>
                </a:tc>
              </a:tr>
              <a:tr h="318313">
                <a:tc>
                  <a:txBody>
                    <a:bodyPr/>
                    <a:lstStyle/>
                    <a:p>
                      <a:r>
                        <a:rPr lang="en-GB" sz="1600" dirty="0" smtClean="0"/>
                        <a:t>Variables</a:t>
                      </a:r>
                      <a:r>
                        <a:rPr lang="en-GB" sz="1600" baseline="0" dirty="0" smtClean="0"/>
                        <a:t> covered</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dirty="0" smtClean="0"/>
                        <a:t>Overleaf</a:t>
                      </a:r>
                      <a:endParaRPr lang="en-GB" sz="1600" dirty="0"/>
                    </a:p>
                  </a:txBody>
                  <a:tcPr>
                    <a:lnR w="12700" cap="flat" cmpd="sng" algn="ctr">
                      <a:solidFill>
                        <a:schemeClr val="tx1"/>
                      </a:solidFill>
                      <a:prstDash val="solid"/>
                      <a:round/>
                      <a:headEnd type="none" w="med" len="med"/>
                      <a:tailEnd type="none" w="med" len="med"/>
                    </a:lnR>
                  </a:tcPr>
                </a:tc>
              </a:tr>
              <a:tr h="400377">
                <a:tc>
                  <a:txBody>
                    <a:bodyPr/>
                    <a:lstStyle/>
                    <a:p>
                      <a:r>
                        <a:rPr lang="en-GB" sz="1600" dirty="0" smtClean="0"/>
                        <a:t>Non-linkage</a:t>
                      </a:r>
                      <a:r>
                        <a:rPr lang="en-GB" sz="1600" baseline="0" dirty="0" smtClean="0"/>
                        <a:t> %</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1-2%</a:t>
                      </a:r>
                      <a:r>
                        <a:rPr lang="en-GB" sz="1600" dirty="0" smtClean="0"/>
                        <a:t> (higher for social</a:t>
                      </a:r>
                      <a:r>
                        <a:rPr lang="en-GB" sz="1600" baseline="0" dirty="0" smtClean="0"/>
                        <a:t> care – more later)</a:t>
                      </a:r>
                      <a:endParaRPr lang="en-GB" sz="1600" dirty="0"/>
                    </a:p>
                  </a:txBody>
                  <a:tcPr>
                    <a:lnR w="12700" cap="flat" cmpd="sng" algn="ctr">
                      <a:solidFill>
                        <a:schemeClr val="tx1"/>
                      </a:solidFill>
                      <a:prstDash val="solid"/>
                      <a:round/>
                      <a:headEnd type="none" w="med" len="med"/>
                      <a:tailEnd type="none" w="med" len="med"/>
                    </a:lnR>
                  </a:tcPr>
                </a:tc>
              </a:tr>
              <a:tr h="400377">
                <a:tc>
                  <a:txBody>
                    <a:bodyPr/>
                    <a:lstStyle/>
                    <a:p>
                      <a:r>
                        <a:rPr lang="en-GB" sz="1600" dirty="0" smtClean="0"/>
                        <a:t>Ability to link</a:t>
                      </a:r>
                      <a:r>
                        <a:rPr lang="en-GB" sz="1600" baseline="0" dirty="0" smtClean="0"/>
                        <a:t> households</a:t>
                      </a:r>
                      <a:endParaRPr lang="en-GB" sz="16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1600" b="1" dirty="0" smtClean="0"/>
                        <a:t>Not</a:t>
                      </a:r>
                      <a:r>
                        <a:rPr lang="en-GB" sz="1600" b="1" baseline="0" dirty="0" smtClean="0"/>
                        <a:t> yet, but pursuing UPRN</a:t>
                      </a:r>
                      <a:endParaRPr lang="en-GB" sz="1600"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276973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142998" y="375627"/>
            <a:ext cx="8135937" cy="1143000"/>
          </a:xfrm>
          <a:prstGeom prst="rect">
            <a:avLst/>
          </a:prstGeom>
          <a:noFill/>
          <a:ln w="9525">
            <a:noFill/>
            <a:round/>
            <a:headEnd/>
            <a:tailEnd/>
          </a:ln>
        </p:spPr>
        <p:txBody>
          <a:bodyPr anchor="ctr"/>
          <a:lstStyle/>
          <a:p>
            <a:pPr defTabSz="449263">
              <a:buClr>
                <a:srgbClr val="376092"/>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dirty="0">
                <a:solidFill>
                  <a:srgbClr val="4283C4"/>
                </a:solidFill>
                <a:ea typeface="ＭＳ Ｐゴシック"/>
                <a:cs typeface="Arial" charset="0"/>
              </a:rPr>
              <a:t>Data item coverage</a:t>
            </a:r>
          </a:p>
        </p:txBody>
      </p:sp>
      <p:pic>
        <p:nvPicPr>
          <p:cNvPr id="15365" name="Picture 2" descr="C:\Documents and Settings\PlummO01\Desktop\KCC_Logo_New_2012_Framed.jpg"/>
          <p:cNvPicPr>
            <a:picLocks noChangeAspect="1" noChangeArrowheads="1"/>
          </p:cNvPicPr>
          <p:nvPr/>
        </p:nvPicPr>
        <p:blipFill>
          <a:blip r:embed="rId3"/>
          <a:srcRect/>
          <a:stretch>
            <a:fillRect/>
          </a:stretch>
        </p:blipFill>
        <p:spPr bwMode="auto">
          <a:xfrm>
            <a:off x="7743826" y="5805489"/>
            <a:ext cx="860425" cy="576262"/>
          </a:xfrm>
          <a:prstGeom prst="rect">
            <a:avLst/>
          </a:prstGeom>
          <a:noFill/>
          <a:ln w="9525">
            <a:noFill/>
            <a:miter lim="800000"/>
            <a:headEnd/>
            <a:tailEnd/>
          </a:ln>
        </p:spPr>
      </p:pic>
      <p:cxnSp>
        <p:nvCxnSpPr>
          <p:cNvPr id="15366" name="Straight Connector 6"/>
          <p:cNvCxnSpPr>
            <a:cxnSpLocks noChangeShapeType="1"/>
          </p:cNvCxnSpPr>
          <p:nvPr/>
        </p:nvCxnSpPr>
        <p:spPr bwMode="auto">
          <a:xfrm>
            <a:off x="539751" y="5661025"/>
            <a:ext cx="8027988" cy="0"/>
          </a:xfrm>
          <a:prstGeom prst="line">
            <a:avLst/>
          </a:prstGeom>
          <a:noFill/>
          <a:ln w="12700">
            <a:solidFill>
              <a:schemeClr val="tx1"/>
            </a:solidFill>
            <a:round/>
            <a:headEnd/>
            <a:tailEnd/>
          </a:ln>
        </p:spPr>
      </p:cxnSp>
      <p:graphicFrame>
        <p:nvGraphicFramePr>
          <p:cNvPr id="3" name="Table 2"/>
          <p:cNvGraphicFramePr>
            <a:graphicFrameLocks noGrp="1"/>
          </p:cNvGraphicFramePr>
          <p:nvPr>
            <p:extLst>
              <p:ext uri="{D42A27DB-BD31-4B8C-83A1-F6EECF244321}">
                <p14:modId xmlns:p14="http://schemas.microsoft.com/office/powerpoint/2010/main" val="180082866"/>
              </p:ext>
            </p:extLst>
          </p:nvPr>
        </p:nvGraphicFramePr>
        <p:xfrm>
          <a:off x="395537" y="1518629"/>
          <a:ext cx="8208714" cy="4204020"/>
        </p:xfrm>
        <a:graphic>
          <a:graphicData uri="http://schemas.openxmlformats.org/drawingml/2006/table">
            <a:tbl>
              <a:tblPr firstRow="1" bandRow="1">
                <a:tableStyleId>{5C22544A-7EE6-4342-B048-85BDC9FD1C3A}</a:tableStyleId>
              </a:tblPr>
              <a:tblGrid>
                <a:gridCol w="1398736"/>
                <a:gridCol w="1891985"/>
                <a:gridCol w="1891985"/>
                <a:gridCol w="1468885"/>
                <a:gridCol w="1557123"/>
              </a:tblGrid>
              <a:tr h="569736">
                <a:tc>
                  <a:txBody>
                    <a:bodyPr/>
                    <a:lstStyle/>
                    <a:p>
                      <a:r>
                        <a:rPr lang="en-GB" sz="1600" dirty="0" smtClean="0"/>
                        <a:t>Demographics</a:t>
                      </a:r>
                      <a:endParaRPr lang="en-GB" sz="1600" dirty="0"/>
                    </a:p>
                  </a:txBody>
                  <a:tcPr/>
                </a:tc>
                <a:tc>
                  <a:txBody>
                    <a:bodyPr/>
                    <a:lstStyle/>
                    <a:p>
                      <a:r>
                        <a:rPr lang="en-GB" sz="1600" dirty="0" smtClean="0"/>
                        <a:t>Provider</a:t>
                      </a:r>
                      <a:r>
                        <a:rPr lang="en-GB" sz="1600" baseline="0" dirty="0" smtClean="0"/>
                        <a:t> /commissioner</a:t>
                      </a:r>
                      <a:endParaRPr lang="en-GB" sz="1600" dirty="0"/>
                    </a:p>
                  </a:txBody>
                  <a:tcPr/>
                </a:tc>
                <a:tc>
                  <a:txBody>
                    <a:bodyPr/>
                    <a:lstStyle/>
                    <a:p>
                      <a:r>
                        <a:rPr lang="en-GB" sz="1600" dirty="0" smtClean="0"/>
                        <a:t>Diagnoses</a:t>
                      </a:r>
                      <a:endParaRPr lang="en-GB" sz="1600" dirty="0"/>
                    </a:p>
                  </a:txBody>
                  <a:tcPr/>
                </a:tc>
                <a:tc>
                  <a:txBody>
                    <a:bodyPr/>
                    <a:lstStyle/>
                    <a:p>
                      <a:r>
                        <a:rPr lang="en-GB" sz="1600" dirty="0" smtClean="0"/>
                        <a:t>Activity/cost</a:t>
                      </a:r>
                      <a:endParaRPr lang="en-GB" sz="1600" dirty="0"/>
                    </a:p>
                  </a:txBody>
                  <a:tcPr/>
                </a:tc>
                <a:tc>
                  <a:txBody>
                    <a:bodyPr/>
                    <a:lstStyle/>
                    <a:p>
                      <a:r>
                        <a:rPr lang="en-GB" sz="1600" dirty="0" smtClean="0"/>
                        <a:t>Service</a:t>
                      </a:r>
                      <a:endParaRPr lang="en-GB" sz="1600" dirty="0"/>
                    </a:p>
                  </a:txBody>
                  <a:tcPr/>
                </a:tc>
              </a:tr>
              <a:tr h="569736">
                <a:tc>
                  <a:txBody>
                    <a:bodyPr/>
                    <a:lstStyle/>
                    <a:p>
                      <a:r>
                        <a:rPr lang="en-GB" sz="1600" dirty="0" smtClean="0"/>
                        <a:t>Age</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Practice</a:t>
                      </a:r>
                      <a:r>
                        <a:rPr lang="en-GB" sz="1600" baseline="0" dirty="0" smtClean="0"/>
                        <a:t> code </a:t>
                      </a:r>
                      <a:endParaRPr lang="en-GB" sz="1600" dirty="0" smtClean="0"/>
                    </a:p>
                    <a:p>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Morbidity profile</a:t>
                      </a:r>
                      <a:r>
                        <a:rPr lang="en-GB" sz="1600" baseline="0" dirty="0" smtClean="0"/>
                        <a:t> (Read codes)</a:t>
                      </a:r>
                      <a:endParaRPr lang="en-GB" sz="1600" dirty="0" smtClean="0"/>
                    </a:p>
                  </a:txBody>
                  <a:tcPr/>
                </a:tc>
                <a:tc>
                  <a:txBody>
                    <a:bodyPr/>
                    <a:lstStyle/>
                    <a:p>
                      <a:r>
                        <a:rPr lang="en-GB" sz="1600" dirty="0" smtClean="0"/>
                        <a:t>Contact</a:t>
                      </a:r>
                      <a:r>
                        <a:rPr lang="en-GB" sz="1600" baseline="0" dirty="0" smtClean="0"/>
                        <a:t> date </a:t>
                      </a:r>
                      <a:endParaRPr lang="en-GB" sz="1600" dirty="0"/>
                    </a:p>
                  </a:txBody>
                  <a:tcPr/>
                </a:tc>
                <a:tc>
                  <a:txBody>
                    <a:bodyPr/>
                    <a:lstStyle/>
                    <a:p>
                      <a:r>
                        <a:rPr lang="en-GB" sz="1600" dirty="0" smtClean="0"/>
                        <a:t>Healthcare</a:t>
                      </a:r>
                      <a:r>
                        <a:rPr lang="en-GB" sz="1600" baseline="0" dirty="0" smtClean="0"/>
                        <a:t> </a:t>
                      </a:r>
                      <a:r>
                        <a:rPr lang="en-GB" sz="1600" dirty="0" smtClean="0"/>
                        <a:t>Resource</a:t>
                      </a:r>
                      <a:r>
                        <a:rPr lang="en-GB" sz="1600" baseline="0" dirty="0" smtClean="0"/>
                        <a:t> </a:t>
                      </a:r>
                      <a:r>
                        <a:rPr lang="en-GB" sz="1600" dirty="0" smtClean="0"/>
                        <a:t>Groups (acute)</a:t>
                      </a:r>
                      <a:endParaRPr lang="en-GB" sz="1600" dirty="0"/>
                    </a:p>
                  </a:txBody>
                  <a:tcPr/>
                </a:tc>
              </a:tr>
              <a:tr h="629180">
                <a:tc>
                  <a:txBody>
                    <a:bodyPr/>
                    <a:lstStyle/>
                    <a:p>
                      <a:r>
                        <a:rPr lang="en-GB" sz="1600" dirty="0" smtClean="0"/>
                        <a:t>Sex</a:t>
                      </a:r>
                      <a:endParaRPr lang="en-GB" sz="1600" dirty="0"/>
                    </a:p>
                  </a:txBody>
                  <a:tcPr/>
                </a:tc>
                <a:tc>
                  <a:txBody>
                    <a:bodyPr/>
                    <a:lstStyle/>
                    <a:p>
                      <a:r>
                        <a:rPr lang="en-GB" sz="1600" dirty="0" smtClean="0"/>
                        <a:t>Provider code </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Referral</a:t>
                      </a:r>
                      <a:r>
                        <a:rPr lang="en-GB" sz="1600" baseline="0" dirty="0" smtClean="0"/>
                        <a:t> source </a:t>
                      </a:r>
                      <a:endParaRPr lang="en-GB" sz="1600" dirty="0" smtClean="0"/>
                    </a:p>
                    <a:p>
                      <a:endParaRPr lang="en-GB" sz="1600" dirty="0"/>
                    </a:p>
                  </a:txBody>
                  <a:tcPr/>
                </a:tc>
                <a:tc>
                  <a:txBody>
                    <a:bodyPr/>
                    <a:lstStyle/>
                    <a:p>
                      <a:r>
                        <a:rPr lang="en-GB" sz="1600" dirty="0" smtClean="0"/>
                        <a:t>Cost/price</a:t>
                      </a:r>
                      <a:endParaRPr lang="en-GB" sz="1600" dirty="0"/>
                    </a:p>
                  </a:txBody>
                  <a:tcPr/>
                </a:tc>
                <a:tc>
                  <a:txBody>
                    <a:bodyPr/>
                    <a:lstStyle/>
                    <a:p>
                      <a:r>
                        <a:rPr lang="en-GB" sz="1600" dirty="0" smtClean="0"/>
                        <a:t>Tariff</a:t>
                      </a:r>
                      <a:r>
                        <a:rPr lang="en-GB" sz="1600" baseline="0" dirty="0" smtClean="0"/>
                        <a:t> cluster (mental health)</a:t>
                      </a:r>
                      <a:endParaRPr lang="en-GB" sz="1600" dirty="0"/>
                    </a:p>
                  </a:txBody>
                  <a:tcPr/>
                </a:tc>
              </a:tr>
              <a:tr h="629180">
                <a:tc>
                  <a:txBody>
                    <a:bodyPr/>
                    <a:lstStyle/>
                    <a:p>
                      <a:r>
                        <a:rPr lang="en-GB" sz="1600" dirty="0" smtClean="0"/>
                        <a:t>Lower</a:t>
                      </a:r>
                      <a:r>
                        <a:rPr lang="en-GB" sz="1600" baseline="0" dirty="0" smtClean="0"/>
                        <a:t> Super Output Area</a:t>
                      </a:r>
                      <a:endParaRPr lang="en-GB" sz="1600" dirty="0"/>
                    </a:p>
                  </a:txBody>
                  <a:tcPr/>
                </a:tc>
                <a:tc>
                  <a:txBody>
                    <a:bodyPr/>
                    <a:lstStyle/>
                    <a:p>
                      <a:r>
                        <a:rPr lang="en-GB" sz="1600" dirty="0" smtClean="0"/>
                        <a:t>Commissioner code</a:t>
                      </a:r>
                      <a:endParaRPr lang="en-GB" sz="1600" dirty="0"/>
                    </a:p>
                  </a:txBody>
                  <a:tcPr/>
                </a:tc>
                <a:tc>
                  <a:txBody>
                    <a:bodyPr/>
                    <a:lstStyle/>
                    <a:p>
                      <a:endParaRPr lang="en-GB" sz="1600" dirty="0"/>
                    </a:p>
                  </a:txBody>
                  <a:tcPr/>
                </a:tc>
                <a:tc>
                  <a:txBody>
                    <a:bodyPr/>
                    <a:lstStyle/>
                    <a:p>
                      <a:r>
                        <a:rPr lang="en-GB" sz="1600" dirty="0" smtClean="0"/>
                        <a:t>Point</a:t>
                      </a:r>
                      <a:r>
                        <a:rPr lang="en-GB" sz="1600" baseline="0" dirty="0" smtClean="0"/>
                        <a:t> of delivery </a:t>
                      </a:r>
                      <a:endParaRPr lang="en-GB" sz="1600" dirty="0"/>
                    </a:p>
                  </a:txBody>
                  <a:tcPr/>
                </a:tc>
                <a:tc>
                  <a:txBody>
                    <a:bodyPr/>
                    <a:lstStyle/>
                    <a:p>
                      <a:r>
                        <a:rPr lang="en-GB" sz="1600" dirty="0" smtClean="0"/>
                        <a:t>Care Package (social care)</a:t>
                      </a:r>
                      <a:endParaRPr lang="en-GB" sz="1600" dirty="0"/>
                    </a:p>
                  </a:txBody>
                  <a:tcPr/>
                </a:tc>
              </a:tr>
              <a:tr h="629180">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r>
                        <a:rPr lang="en-GB" sz="1600" dirty="0" smtClean="0"/>
                        <a:t>Service code (community)</a:t>
                      </a:r>
                      <a:endParaRPr lang="en-GB" sz="1600" dirty="0"/>
                    </a:p>
                  </a:txBody>
                  <a:tcPr/>
                </a:tc>
              </a:tr>
              <a:tr h="569736">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r>
                        <a:rPr lang="en-GB" sz="1600" dirty="0" smtClean="0"/>
                        <a:t>Specialty (outpatient)</a:t>
                      </a:r>
                      <a:endParaRPr lang="en-GB" sz="1600" dirty="0"/>
                    </a:p>
                  </a:txBody>
                  <a:tcPr/>
                </a:tc>
              </a:tr>
              <a:tr h="329847">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Staff type</a:t>
                      </a:r>
                      <a:r>
                        <a:rPr lang="en-GB" sz="1600" baseline="0" dirty="0" smtClean="0"/>
                        <a:t> </a:t>
                      </a:r>
                      <a:endParaRPr lang="en-GB" sz="1600" dirty="0" smtClean="0"/>
                    </a:p>
                  </a:txBody>
                  <a:tcPr/>
                </a:tc>
              </a:tr>
            </a:tbl>
          </a:graphicData>
        </a:graphic>
      </p:graphicFrame>
    </p:spTree>
    <p:extLst>
      <p:ext uri="{BB962C8B-B14F-4D97-AF65-F5344CB8AC3E}">
        <p14:creationId xmlns:p14="http://schemas.microsoft.com/office/powerpoint/2010/main" val="18538757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806" y="116632"/>
            <a:ext cx="7166412" cy="850106"/>
          </a:xfrm>
          <a:solidFill>
            <a:schemeClr val="accent1"/>
          </a:solidFill>
        </p:spPr>
        <p:txBody>
          <a:bodyPr>
            <a:normAutofit fontScale="90000"/>
          </a:bodyPr>
          <a:lstStyle/>
          <a:p>
            <a:r>
              <a:rPr lang="en-GB" dirty="0" smtClean="0">
                <a:solidFill>
                  <a:schemeClr val="bg1"/>
                </a:solidFill>
              </a:rPr>
              <a:t>Who are the parties to the KID?</a:t>
            </a:r>
            <a:endParaRPr lang="en-GB" dirty="0">
              <a:solidFill>
                <a:schemeClr val="bg1"/>
              </a:solidFill>
            </a:endParaRPr>
          </a:p>
        </p:txBody>
      </p:sp>
      <p:sp>
        <p:nvSpPr>
          <p:cNvPr id="9" name="Freeform 8"/>
          <p:cNvSpPr/>
          <p:nvPr/>
        </p:nvSpPr>
        <p:spPr>
          <a:xfrm>
            <a:off x="1096806" y="1124744"/>
            <a:ext cx="3331178" cy="1279792"/>
          </a:xfrm>
          <a:custGeom>
            <a:avLst/>
            <a:gdLst>
              <a:gd name="connsiteX0" fmla="*/ 0 w 3331178"/>
              <a:gd name="connsiteY0" fmla="*/ 0 h 1279792"/>
              <a:gd name="connsiteX1" fmla="*/ 3331178 w 3331178"/>
              <a:gd name="connsiteY1" fmla="*/ 0 h 1279792"/>
              <a:gd name="connsiteX2" fmla="*/ 3331178 w 3331178"/>
              <a:gd name="connsiteY2" fmla="*/ 1279792 h 1279792"/>
              <a:gd name="connsiteX3" fmla="*/ 0 w 3331178"/>
              <a:gd name="connsiteY3" fmla="*/ 1279792 h 1279792"/>
              <a:gd name="connsiteX4" fmla="*/ 0 w 3331178"/>
              <a:gd name="connsiteY4" fmla="*/ 0 h 1279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279792">
                <a:moveTo>
                  <a:pt x="0" y="0"/>
                </a:moveTo>
                <a:lnTo>
                  <a:pt x="3331178" y="0"/>
                </a:lnTo>
                <a:lnTo>
                  <a:pt x="3331178" y="1279792"/>
                </a:lnTo>
                <a:lnTo>
                  <a:pt x="0" y="1279792"/>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69088" rIns="120904" bIns="69088" numCol="1" spcCol="1270" anchor="ctr" anchorCtr="0">
            <a:noAutofit/>
          </a:bodyPr>
          <a:lstStyle/>
          <a:p>
            <a:pPr algn="ctr" defTabSz="755650" fontAlgn="auto">
              <a:lnSpc>
                <a:spcPct val="90000"/>
              </a:lnSpc>
              <a:spcAft>
                <a:spcPct val="35000"/>
              </a:spcAft>
            </a:pPr>
            <a:r>
              <a:rPr lang="en-GB" sz="2800" dirty="0" smtClean="0">
                <a:solidFill>
                  <a:prstClr val="white"/>
                </a:solidFill>
              </a:rPr>
              <a:t>Data Controllers</a:t>
            </a:r>
          </a:p>
          <a:p>
            <a:pPr algn="ctr" defTabSz="755650" fontAlgn="auto">
              <a:lnSpc>
                <a:spcPct val="90000"/>
              </a:lnSpc>
              <a:spcAft>
                <a:spcPct val="35000"/>
              </a:spcAft>
            </a:pPr>
            <a:r>
              <a:rPr lang="en-GB" sz="1700" dirty="0" smtClean="0">
                <a:solidFill>
                  <a:prstClr val="white"/>
                </a:solidFill>
              </a:rPr>
              <a:t>Each organisation remains as DC for its own data</a:t>
            </a:r>
          </a:p>
          <a:p>
            <a:pPr algn="ctr" defTabSz="755650" fontAlgn="auto">
              <a:lnSpc>
                <a:spcPct val="90000"/>
              </a:lnSpc>
              <a:spcAft>
                <a:spcPct val="35000"/>
              </a:spcAft>
            </a:pPr>
            <a:endParaRPr lang="en-GB" sz="1700" dirty="0">
              <a:solidFill>
                <a:prstClr val="white"/>
              </a:solidFill>
            </a:endParaRPr>
          </a:p>
        </p:txBody>
      </p:sp>
      <p:sp>
        <p:nvSpPr>
          <p:cNvPr id="10" name="Freeform 9"/>
          <p:cNvSpPr/>
          <p:nvPr/>
        </p:nvSpPr>
        <p:spPr>
          <a:xfrm>
            <a:off x="1096806" y="2404537"/>
            <a:ext cx="3331178" cy="1866600"/>
          </a:xfrm>
          <a:custGeom>
            <a:avLst/>
            <a:gdLst>
              <a:gd name="connsiteX0" fmla="*/ 0 w 3331178"/>
              <a:gd name="connsiteY0" fmla="*/ 0 h 1866600"/>
              <a:gd name="connsiteX1" fmla="*/ 3331178 w 3331178"/>
              <a:gd name="connsiteY1" fmla="*/ 0 h 1866600"/>
              <a:gd name="connsiteX2" fmla="*/ 3331178 w 3331178"/>
              <a:gd name="connsiteY2" fmla="*/ 1866600 h 1866600"/>
              <a:gd name="connsiteX3" fmla="*/ 0 w 3331178"/>
              <a:gd name="connsiteY3" fmla="*/ 1866600 h 1866600"/>
              <a:gd name="connsiteX4" fmla="*/ 0 w 3331178"/>
              <a:gd name="connsiteY4" fmla="*/ 0 h 186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866600">
                <a:moveTo>
                  <a:pt x="0" y="0"/>
                </a:moveTo>
                <a:lnTo>
                  <a:pt x="3331178" y="0"/>
                </a:lnTo>
                <a:lnTo>
                  <a:pt x="3331178" y="1866600"/>
                </a:lnTo>
                <a:lnTo>
                  <a:pt x="0" y="18666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defTabSz="755650" fontAlgn="auto">
              <a:lnSpc>
                <a:spcPct val="90000"/>
              </a:lnSpc>
              <a:spcAft>
                <a:spcPct val="15000"/>
              </a:spcAft>
              <a:buFontTx/>
              <a:buChar char="••"/>
            </a:pPr>
            <a:r>
              <a:rPr lang="en-GB" sz="1700" smtClean="0">
                <a:solidFill>
                  <a:prstClr val="black">
                    <a:hueOff val="0"/>
                    <a:satOff val="0"/>
                    <a:lumOff val="0"/>
                    <a:alphaOff val="0"/>
                  </a:prstClr>
                </a:solidFill>
              </a:rPr>
              <a:t>Each GP surgery</a:t>
            </a:r>
            <a:endParaRPr lang="en-GB" sz="1700">
              <a:solidFill>
                <a:prstClr val="black">
                  <a:hueOff val="0"/>
                  <a:satOff val="0"/>
                  <a:lumOff val="0"/>
                  <a:alphaOff val="0"/>
                </a:prstClr>
              </a:solidFill>
            </a:endParaRPr>
          </a:p>
          <a:p>
            <a:pPr marL="171450" lvl="1" indent="-171450" defTabSz="755650" fontAlgn="auto">
              <a:lnSpc>
                <a:spcPct val="90000"/>
              </a:lnSpc>
              <a:spcAft>
                <a:spcPct val="15000"/>
              </a:spcAft>
              <a:buFontTx/>
              <a:buChar char="••"/>
            </a:pPr>
            <a:r>
              <a:rPr lang="en-GB" sz="1700" smtClean="0">
                <a:solidFill>
                  <a:prstClr val="black">
                    <a:hueOff val="0"/>
                    <a:satOff val="0"/>
                    <a:lumOff val="0"/>
                    <a:alphaOff val="0"/>
                  </a:prstClr>
                </a:solidFill>
              </a:rPr>
              <a:t>Acute Trusts</a:t>
            </a:r>
            <a:endParaRPr lang="en-GB" sz="1700" dirty="0" smtClean="0">
              <a:solidFill>
                <a:prstClr val="black">
                  <a:hueOff val="0"/>
                  <a:satOff val="0"/>
                  <a:lumOff val="0"/>
                  <a:alphaOff val="0"/>
                </a:prstClr>
              </a:solidFill>
            </a:endParaRPr>
          </a:p>
          <a:p>
            <a:pPr marL="171450" lvl="1" indent="-171450" defTabSz="755650" fontAlgn="auto">
              <a:lnSpc>
                <a:spcPct val="90000"/>
              </a:lnSpc>
              <a:spcAft>
                <a:spcPct val="15000"/>
              </a:spcAft>
              <a:buFontTx/>
              <a:buChar char="••"/>
            </a:pPr>
            <a:r>
              <a:rPr lang="en-GB" sz="1700" smtClean="0">
                <a:solidFill>
                  <a:prstClr val="black">
                    <a:hueOff val="0"/>
                    <a:satOff val="0"/>
                    <a:lumOff val="0"/>
                    <a:alphaOff val="0"/>
                  </a:prstClr>
                </a:solidFill>
              </a:rPr>
              <a:t>Community Trusts</a:t>
            </a:r>
            <a:endParaRPr lang="en-GB" sz="1700" dirty="0" smtClean="0">
              <a:solidFill>
                <a:prstClr val="black">
                  <a:hueOff val="0"/>
                  <a:satOff val="0"/>
                  <a:lumOff val="0"/>
                  <a:alphaOff val="0"/>
                </a:prstClr>
              </a:solidFill>
            </a:endParaRP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Ambulance Trust</a:t>
            </a: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Adult Social Care</a:t>
            </a:r>
          </a:p>
          <a:p>
            <a:pPr marL="171450" lvl="1" indent="-171450" defTabSz="755650" fontAlgn="auto">
              <a:lnSpc>
                <a:spcPct val="90000"/>
              </a:lnSpc>
              <a:spcAft>
                <a:spcPct val="15000"/>
              </a:spcAft>
              <a:buFontTx/>
              <a:buChar char="••"/>
            </a:pPr>
            <a:r>
              <a:rPr lang="en-GB" sz="1700" dirty="0" err="1" smtClean="0">
                <a:solidFill>
                  <a:prstClr val="black">
                    <a:hueOff val="0"/>
                    <a:satOff val="0"/>
                    <a:lumOff val="0"/>
                    <a:alphaOff val="0"/>
                  </a:prstClr>
                </a:solidFill>
              </a:rPr>
              <a:t>etc</a:t>
            </a:r>
            <a:endParaRPr lang="en-GB" sz="1700" dirty="0" smtClean="0">
              <a:solidFill>
                <a:prstClr val="black">
                  <a:hueOff val="0"/>
                  <a:satOff val="0"/>
                  <a:lumOff val="0"/>
                  <a:alphaOff val="0"/>
                </a:prstClr>
              </a:solidFill>
            </a:endParaRPr>
          </a:p>
        </p:txBody>
      </p:sp>
      <p:sp>
        <p:nvSpPr>
          <p:cNvPr id="11" name="Freeform 10"/>
          <p:cNvSpPr/>
          <p:nvPr/>
        </p:nvSpPr>
        <p:spPr>
          <a:xfrm>
            <a:off x="4932040" y="1124744"/>
            <a:ext cx="3331178" cy="1279792"/>
          </a:xfrm>
          <a:custGeom>
            <a:avLst/>
            <a:gdLst>
              <a:gd name="connsiteX0" fmla="*/ 0 w 3331178"/>
              <a:gd name="connsiteY0" fmla="*/ 0 h 1279792"/>
              <a:gd name="connsiteX1" fmla="*/ 3331178 w 3331178"/>
              <a:gd name="connsiteY1" fmla="*/ 0 h 1279792"/>
              <a:gd name="connsiteX2" fmla="*/ 3331178 w 3331178"/>
              <a:gd name="connsiteY2" fmla="*/ 1279792 h 1279792"/>
              <a:gd name="connsiteX3" fmla="*/ 0 w 3331178"/>
              <a:gd name="connsiteY3" fmla="*/ 1279792 h 1279792"/>
              <a:gd name="connsiteX4" fmla="*/ 0 w 3331178"/>
              <a:gd name="connsiteY4" fmla="*/ 0 h 1279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279792">
                <a:moveTo>
                  <a:pt x="0" y="0"/>
                </a:moveTo>
                <a:lnTo>
                  <a:pt x="3331178" y="0"/>
                </a:lnTo>
                <a:lnTo>
                  <a:pt x="3331178" y="1279792"/>
                </a:lnTo>
                <a:lnTo>
                  <a:pt x="0" y="1279792"/>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69088" rIns="120904" bIns="69088" numCol="1" spcCol="1270" anchor="ctr" anchorCtr="0">
            <a:noAutofit/>
          </a:bodyPr>
          <a:lstStyle/>
          <a:p>
            <a:pPr algn="ctr" defTabSz="755650" fontAlgn="auto">
              <a:lnSpc>
                <a:spcPct val="90000"/>
              </a:lnSpc>
              <a:spcAft>
                <a:spcPct val="35000"/>
              </a:spcAft>
            </a:pPr>
            <a:r>
              <a:rPr lang="en-GB" sz="2800" dirty="0">
                <a:solidFill>
                  <a:prstClr val="white"/>
                </a:solidFill>
              </a:rPr>
              <a:t>Data </a:t>
            </a:r>
            <a:r>
              <a:rPr lang="en-GB" sz="2800" dirty="0" smtClean="0">
                <a:solidFill>
                  <a:prstClr val="white"/>
                </a:solidFill>
              </a:rPr>
              <a:t>Processor</a:t>
            </a:r>
          </a:p>
          <a:p>
            <a:pPr algn="ctr" defTabSz="755650" fontAlgn="auto">
              <a:lnSpc>
                <a:spcPct val="90000"/>
              </a:lnSpc>
              <a:spcAft>
                <a:spcPct val="35000"/>
              </a:spcAft>
            </a:pPr>
            <a:r>
              <a:rPr lang="en-GB" sz="1700" dirty="0">
                <a:solidFill>
                  <a:prstClr val="white"/>
                </a:solidFill>
              </a:rPr>
              <a:t>Trusted Third Party</a:t>
            </a:r>
          </a:p>
        </p:txBody>
      </p:sp>
      <p:sp>
        <p:nvSpPr>
          <p:cNvPr id="12" name="Freeform 11"/>
          <p:cNvSpPr/>
          <p:nvPr/>
        </p:nvSpPr>
        <p:spPr>
          <a:xfrm>
            <a:off x="4932040" y="2404537"/>
            <a:ext cx="3331178" cy="736431"/>
          </a:xfrm>
          <a:custGeom>
            <a:avLst/>
            <a:gdLst>
              <a:gd name="connsiteX0" fmla="*/ 0 w 3331178"/>
              <a:gd name="connsiteY0" fmla="*/ 0 h 1866600"/>
              <a:gd name="connsiteX1" fmla="*/ 3331178 w 3331178"/>
              <a:gd name="connsiteY1" fmla="*/ 0 h 1866600"/>
              <a:gd name="connsiteX2" fmla="*/ 3331178 w 3331178"/>
              <a:gd name="connsiteY2" fmla="*/ 1866600 h 1866600"/>
              <a:gd name="connsiteX3" fmla="*/ 0 w 3331178"/>
              <a:gd name="connsiteY3" fmla="*/ 1866600 h 1866600"/>
              <a:gd name="connsiteX4" fmla="*/ 0 w 3331178"/>
              <a:gd name="connsiteY4" fmla="*/ 0 h 186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866600">
                <a:moveTo>
                  <a:pt x="0" y="0"/>
                </a:moveTo>
                <a:lnTo>
                  <a:pt x="3331178" y="0"/>
                </a:lnTo>
                <a:lnTo>
                  <a:pt x="3331178" y="1866600"/>
                </a:lnTo>
                <a:lnTo>
                  <a:pt x="0" y="18666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Maidstone &amp; Tunbridge Wells NHS Trust (</a:t>
            </a:r>
            <a:r>
              <a:rPr lang="en-GB" sz="1700" dirty="0" err="1" smtClean="0">
                <a:solidFill>
                  <a:prstClr val="black">
                    <a:hueOff val="0"/>
                    <a:satOff val="0"/>
                    <a:lumOff val="0"/>
                    <a:alphaOff val="0"/>
                  </a:prstClr>
                </a:solidFill>
              </a:rPr>
              <a:t>HISbi</a:t>
            </a:r>
            <a:r>
              <a:rPr lang="en-GB" sz="1700" dirty="0" smtClean="0">
                <a:solidFill>
                  <a:prstClr val="black">
                    <a:hueOff val="0"/>
                    <a:satOff val="0"/>
                    <a:lumOff val="0"/>
                    <a:alphaOff val="0"/>
                  </a:prstClr>
                </a:solidFill>
              </a:rPr>
              <a:t>)</a:t>
            </a:r>
            <a:endParaRPr lang="en-GB" sz="1700" dirty="0">
              <a:solidFill>
                <a:prstClr val="black">
                  <a:hueOff val="0"/>
                  <a:satOff val="0"/>
                  <a:lumOff val="0"/>
                  <a:alphaOff val="0"/>
                </a:prstClr>
              </a:solidFill>
            </a:endParaRPr>
          </a:p>
        </p:txBody>
      </p:sp>
      <p:sp>
        <p:nvSpPr>
          <p:cNvPr id="7" name="Rectangle 6"/>
          <p:cNvSpPr/>
          <p:nvPr/>
        </p:nvSpPr>
        <p:spPr>
          <a:xfrm>
            <a:off x="1096806" y="4509120"/>
            <a:ext cx="3331178"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dirty="0" smtClean="0">
                <a:solidFill>
                  <a:prstClr val="white"/>
                </a:solidFill>
              </a:rPr>
              <a:t>KCC Public Health</a:t>
            </a:r>
            <a:endParaRPr lang="en-GB" dirty="0">
              <a:solidFill>
                <a:prstClr val="white"/>
              </a:solidFill>
            </a:endParaRPr>
          </a:p>
        </p:txBody>
      </p:sp>
      <p:sp>
        <p:nvSpPr>
          <p:cNvPr id="13" name="Freeform 12"/>
          <p:cNvSpPr/>
          <p:nvPr/>
        </p:nvSpPr>
        <p:spPr>
          <a:xfrm>
            <a:off x="1096806" y="5423520"/>
            <a:ext cx="3331178" cy="664168"/>
          </a:xfrm>
          <a:custGeom>
            <a:avLst/>
            <a:gdLst>
              <a:gd name="connsiteX0" fmla="*/ 0 w 3331178"/>
              <a:gd name="connsiteY0" fmla="*/ 0 h 1866600"/>
              <a:gd name="connsiteX1" fmla="*/ 3331178 w 3331178"/>
              <a:gd name="connsiteY1" fmla="*/ 0 h 1866600"/>
              <a:gd name="connsiteX2" fmla="*/ 3331178 w 3331178"/>
              <a:gd name="connsiteY2" fmla="*/ 1866600 h 1866600"/>
              <a:gd name="connsiteX3" fmla="*/ 0 w 3331178"/>
              <a:gd name="connsiteY3" fmla="*/ 1866600 h 1866600"/>
              <a:gd name="connsiteX4" fmla="*/ 0 w 3331178"/>
              <a:gd name="connsiteY4" fmla="*/ 0 h 186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866600">
                <a:moveTo>
                  <a:pt x="0" y="0"/>
                </a:moveTo>
                <a:lnTo>
                  <a:pt x="3331178" y="0"/>
                </a:lnTo>
                <a:lnTo>
                  <a:pt x="3331178" y="1866600"/>
                </a:lnTo>
                <a:lnTo>
                  <a:pt x="0" y="18666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Analysis</a:t>
            </a: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Administration</a:t>
            </a:r>
          </a:p>
        </p:txBody>
      </p:sp>
      <p:sp>
        <p:nvSpPr>
          <p:cNvPr id="14" name="Rectangle 13"/>
          <p:cNvSpPr/>
          <p:nvPr/>
        </p:nvSpPr>
        <p:spPr>
          <a:xfrm>
            <a:off x="4932076" y="4221088"/>
            <a:ext cx="3331178"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dirty="0" smtClean="0">
                <a:solidFill>
                  <a:prstClr val="white"/>
                </a:solidFill>
              </a:rPr>
              <a:t>Users of analytical outputs</a:t>
            </a:r>
            <a:endParaRPr lang="en-GB" dirty="0">
              <a:solidFill>
                <a:prstClr val="white"/>
              </a:solidFill>
            </a:endParaRPr>
          </a:p>
        </p:txBody>
      </p:sp>
      <p:sp>
        <p:nvSpPr>
          <p:cNvPr id="15" name="Freeform 14"/>
          <p:cNvSpPr/>
          <p:nvPr/>
        </p:nvSpPr>
        <p:spPr>
          <a:xfrm>
            <a:off x="4932076" y="5135488"/>
            <a:ext cx="3331178" cy="957808"/>
          </a:xfrm>
          <a:custGeom>
            <a:avLst/>
            <a:gdLst>
              <a:gd name="connsiteX0" fmla="*/ 0 w 3331178"/>
              <a:gd name="connsiteY0" fmla="*/ 0 h 1866600"/>
              <a:gd name="connsiteX1" fmla="*/ 3331178 w 3331178"/>
              <a:gd name="connsiteY1" fmla="*/ 0 h 1866600"/>
              <a:gd name="connsiteX2" fmla="*/ 3331178 w 3331178"/>
              <a:gd name="connsiteY2" fmla="*/ 1866600 h 1866600"/>
              <a:gd name="connsiteX3" fmla="*/ 0 w 3331178"/>
              <a:gd name="connsiteY3" fmla="*/ 1866600 h 1866600"/>
              <a:gd name="connsiteX4" fmla="*/ 0 w 3331178"/>
              <a:gd name="connsiteY4" fmla="*/ 0 h 186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866600">
                <a:moveTo>
                  <a:pt x="0" y="0"/>
                </a:moveTo>
                <a:lnTo>
                  <a:pt x="3331178" y="0"/>
                </a:lnTo>
                <a:lnTo>
                  <a:pt x="3331178" y="1866600"/>
                </a:lnTo>
                <a:lnTo>
                  <a:pt x="0" y="18666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Commissioners</a:t>
            </a: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Providers</a:t>
            </a: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Academics</a:t>
            </a:r>
          </a:p>
        </p:txBody>
      </p:sp>
    </p:spTree>
    <p:extLst>
      <p:ext uri="{BB962C8B-B14F-4D97-AF65-F5344CB8AC3E}">
        <p14:creationId xmlns:p14="http://schemas.microsoft.com/office/powerpoint/2010/main" val="3503040382"/>
      </p:ext>
    </p:extLst>
  </p:cSld>
  <p:clrMapOvr>
    <a:masterClrMapping/>
  </p:clrMapOvr>
</p:sld>
</file>

<file path=ppt/theme/theme1.xml><?xml version="1.0" encoding="utf-8"?>
<a:theme xmlns:a="http://schemas.openxmlformats.org/drawingml/2006/main" name="EHMA conference presentation - capitated budg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S Gothic"/>
        <a:cs typeface="MS Gothic"/>
      </a:majorFont>
      <a:minorFont>
        <a:latin typeface="Calibri"/>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resentation slide show template 2016 GEHCF">
  <a:themeElements>
    <a:clrScheme name="GEHC Finnamore">
      <a:dk1>
        <a:srgbClr val="454545"/>
      </a:dk1>
      <a:lt1>
        <a:sysClr val="window" lastClr="FFFFFF"/>
      </a:lt1>
      <a:dk2>
        <a:srgbClr val="0745AB"/>
      </a:dk2>
      <a:lt2>
        <a:srgbClr val="EEECE1"/>
      </a:lt2>
      <a:accent1>
        <a:srgbClr val="4583D1"/>
      </a:accent1>
      <a:accent2>
        <a:srgbClr val="463C82"/>
      </a:accent2>
      <a:accent3>
        <a:srgbClr val="F4A82D"/>
      </a:accent3>
      <a:accent4>
        <a:srgbClr val="2B9317"/>
      </a:accent4>
      <a:accent5>
        <a:srgbClr val="E86107"/>
      </a:accent5>
      <a:accent6>
        <a:srgbClr val="B4001E"/>
      </a:accent6>
      <a:hlink>
        <a:srgbClr val="0745AB"/>
      </a:hlink>
      <a:folHlink>
        <a:srgbClr val="463C82"/>
      </a:folHlink>
    </a:clrScheme>
    <a:fontScheme name="GE_Font_2013">
      <a:majorFont>
        <a:latin typeface="GE Inspira Pitch"/>
        <a:ea typeface=""/>
        <a:cs typeface=""/>
      </a:majorFont>
      <a:minorFont>
        <a:latin typeface="GE Inspira Pit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ca912827-bae3-40cb-8146-7920e969c222" ContentTypeId="0x0101" PreviousValue="false"/>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42229A364E9FC4EBDE1546DFF3D65AD" ma:contentTypeVersion="13" ma:contentTypeDescription="Create a new document." ma:contentTypeScope="" ma:versionID="f659505ebba6b64e6fe926b854abc81b">
  <xsd:schema xmlns:xsd="http://www.w3.org/2001/XMLSchema" xmlns:xs="http://www.w3.org/2001/XMLSchema" xmlns:p="http://schemas.microsoft.com/office/2006/metadata/properties" xmlns:ns1="http://schemas.microsoft.com/sharepoint/v3" xmlns:ns2="d3c5681a-6188-4afd-8047-4b7024f49c9f" xmlns:ns3="b607a442-3a8b-46cb-8183-2bec4a9e324b" targetNamespace="http://schemas.microsoft.com/office/2006/metadata/properties" ma:root="true" ma:fieldsID="975d74eabf3f463fa18b2f6231a183c8" ns1:_="" ns2:_="" ns3:_="">
    <xsd:import namespace="http://schemas.microsoft.com/sharepoint/v3"/>
    <xsd:import namespace="d3c5681a-6188-4afd-8047-4b7024f49c9f"/>
    <xsd:import namespace="b607a442-3a8b-46cb-8183-2bec4a9e324b"/>
    <xsd:element name="properties">
      <xsd:complexType>
        <xsd:sequence>
          <xsd:element name="documentManagement">
            <xsd:complexType>
              <xsd:all>
                <xsd:element ref="ns1:PublishingStartDate" minOccurs="0"/>
                <xsd:element ref="ns1:PublishingExpirationDate" minOccurs="0"/>
                <xsd:element ref="ns2:Directorate"/>
                <xsd:element ref="ns2:Ways_x0020_of_x0020_working" minOccurs="0"/>
                <xsd:element ref="ns2:Category" minOccurs="0"/>
                <xsd:element ref="ns3:_dlc_DocId" minOccurs="0"/>
                <xsd:element ref="ns3:_dlc_DocIdUrl" minOccurs="0"/>
                <xsd:element ref="ns3:_dlc_DocIdPersistId" minOccurs="0"/>
                <xsd:element ref="ns2:Environmental_x0020_performance_x0020_grouping" minOccurs="0"/>
                <xsd:element ref="ns3:ContentOwner"/>
                <xsd:element ref="ns2:Sub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3c5681a-6188-4afd-8047-4b7024f49c9f" elementFormDefault="qualified">
    <xsd:import namespace="http://schemas.microsoft.com/office/2006/documentManagement/types"/>
    <xsd:import namespace="http://schemas.microsoft.com/office/infopath/2007/PartnerControls"/>
    <xsd:element name="Directorate" ma:index="10" ma:displayName="New directorate" ma:default="All" ma:format="Dropdown" ma:internalName="Directorate">
      <xsd:simpleType>
        <xsd:restriction base="dms:Choice">
          <xsd:enumeration value="All"/>
          <xsd:enumeration value="Social Care Health and Wellbeing"/>
          <xsd:enumeration value="Education and Young People Services"/>
          <xsd:enumeration value="Growth Environment and Transport"/>
          <xsd:enumeration value="Strategic and Corporate Services"/>
        </xsd:restriction>
      </xsd:simpleType>
    </xsd:element>
    <xsd:element name="Ways_x0020_of_x0020_working" ma:index="11" nillable="true" ma:displayName="Ways of working" ma:default="1" ma:internalName="Ways_x0020_of_x0020_working">
      <xsd:simpleType>
        <xsd:restriction base="dms:Boolean"/>
      </xsd:simpleType>
    </xsd:element>
    <xsd:element name="Category" ma:index="12" nillable="true" ma:displayName="Category" ma:default="Not applicable" ma:format="Dropdown" ma:internalName="Category">
      <xsd:simpleType>
        <xsd:restriction base="dms:Choice">
          <xsd:enumeration value="Not applicable"/>
          <xsd:enumeration value="Procurement"/>
          <xsd:enumeration value="iProcurement"/>
          <xsd:enumeration value="DTD"/>
          <xsd:enumeration value="Environmental performance"/>
          <xsd:enumeration value="Communication"/>
          <xsd:enumeration value="ICT"/>
          <xsd:enumeration value="Legal"/>
          <xsd:enumeration value="Customer service"/>
          <xsd:enumeration value="Finance"/>
          <xsd:enumeration value="Finance year end closedown"/>
          <xsd:enumeration value="Data protection"/>
          <xsd:enumeration value="Access to information"/>
          <xsd:enumeration value="Doing things differently"/>
          <xsd:enumeration value="Equality and diversity"/>
          <xsd:enumeration value="Facilities management"/>
          <xsd:enumeration value="Because of You"/>
          <xsd:enumeration value="Health and safety"/>
          <xsd:enumeration value="Internal audit/fraud"/>
          <xsd:enumeration value="Business continuity/emergency planning"/>
          <xsd:enumeration value="Property"/>
          <xsd:enumeration value="Public health"/>
          <xsd:enumeration value="Training framework docs"/>
          <xsd:enumeration value="Facing the Challenge"/>
          <xsd:enumeration value="Commissioning"/>
          <xsd:enumeration value="K-mail for managers"/>
          <xsd:enumeration value="Project and programme management"/>
        </xsd:restriction>
      </xsd:simpleType>
    </xsd:element>
    <xsd:element name="Environmental_x0020_performance_x0020_grouping" ma:index="16" nillable="true" ma:displayName="Environmental performance grouping" ma:default="Not applicable" ma:format="Dropdown" ma:internalName="Environmental_x0020_performance_x0020_grouping">
      <xsd:simpleType>
        <xsd:restriction base="dms:Choice">
          <xsd:enumeration value="Not applicable"/>
          <xsd:enumeration value="Registers"/>
          <xsd:enumeration value="Systems procedures"/>
          <xsd:enumeration value="Operational procedures"/>
          <xsd:enumeration value="How to guides"/>
          <xsd:enumeration value="Project opportunities"/>
          <xsd:enumeration value="Energy management guidance"/>
          <xsd:enumeration value="Guidance for managing energy"/>
          <xsd:enumeration value="Energy Efficiency Loan Fund"/>
          <xsd:enumeration value="ISO 14001 Compliance"/>
        </xsd:restriction>
      </xsd:simpleType>
    </xsd:element>
    <xsd:element name="Sub_x0020_category" ma:index="19" nillable="true" ma:displayName="Sub category" ma:default="Not applicable" ma:description="Add the sub category so that the document can be added to the create group" ma:format="Dropdown" ma:internalName="Sub_x0020_category">
      <xsd:simpleType>
        <xsd:restriction base="dms:Choice">
          <xsd:enumeration value="Not applicable"/>
          <xsd:enumeration value="User Group Documents"/>
          <xsd:enumeration value="Process Documents"/>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b607a442-3a8b-46cb-8183-2bec4a9e324b"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element name="ContentOwner" ma:index="18" ma:displayName="Content Owner" ma:list="UserInfo" ma:SharePointGroup="0" ma:internalName="Cont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6.xml><?xml version="1.0" encoding="utf-8"?>
<p:properties xmlns:p="http://schemas.microsoft.com/office/2006/metadata/properties" xmlns:xsi="http://www.w3.org/2001/XMLSchema-instance" xmlns:pc="http://schemas.microsoft.com/office/infopath/2007/PartnerControls">
  <documentManagement>
    <Environmental_x0020_performance_x0020_grouping xmlns="d3c5681a-6188-4afd-8047-4b7024f49c9f">Not applicable</Environmental_x0020_performance_x0020_grouping>
    <Category xmlns="d3c5681a-6188-4afd-8047-4b7024f49c9f">Communication</Category>
    <Ways_x0020_of_x0020_working xmlns="d3c5681a-6188-4afd-8047-4b7024f49c9f">true</Ways_x0020_of_x0020_working>
    <ContentOwner xmlns="b607a442-3a8b-46cb-8183-2bec4a9e324b">
      <UserInfo>
        <DisplayName/>
        <AccountId/>
        <AccountType/>
      </UserInfo>
    </ContentOwner>
    <Sub_x0020_category xmlns="d3c5681a-6188-4afd-8047-4b7024f49c9f">Not applicable</Sub_x0020_category>
    <PublishingExpirationDate xmlns="http://schemas.microsoft.com/sharepoint/v3" xsi:nil="true"/>
    <Directorate xmlns="d3c5681a-6188-4afd-8047-4b7024f49c9f">All</Directorate>
    <PublishingStartDate xmlns="http://schemas.microsoft.com/sharepoint/v3" xsi:nil="true"/>
  </documentManagement>
</p:properties>
</file>

<file path=customXml/itemProps1.xml><?xml version="1.0" encoding="utf-8"?>
<ds:datastoreItem xmlns:ds="http://schemas.openxmlformats.org/officeDocument/2006/customXml" ds:itemID="{2F7C10C2-C585-42FD-A036-95B9362827D7}">
  <ds:schemaRefs>
    <ds:schemaRef ds:uri="Microsoft.SharePoint.Taxonomy.ContentTypeSync"/>
  </ds:schemaRefs>
</ds:datastoreItem>
</file>

<file path=customXml/itemProps2.xml><?xml version="1.0" encoding="utf-8"?>
<ds:datastoreItem xmlns:ds="http://schemas.openxmlformats.org/officeDocument/2006/customXml" ds:itemID="{D0A72119-5BC9-492D-894B-D1512688EBCC}">
  <ds:schemaRefs>
    <ds:schemaRef ds:uri="http://schemas.microsoft.com/office/2006/metadata/longProperties"/>
  </ds:schemaRefs>
</ds:datastoreItem>
</file>

<file path=customXml/itemProps3.xml><?xml version="1.0" encoding="utf-8"?>
<ds:datastoreItem xmlns:ds="http://schemas.openxmlformats.org/officeDocument/2006/customXml" ds:itemID="{1B14FB81-D7BE-4E6E-B1AE-5CAA390CD9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3c5681a-6188-4afd-8047-4b7024f49c9f"/>
    <ds:schemaRef ds:uri="b607a442-3a8b-46cb-8183-2bec4a9e32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C1C634A-D756-460C-B3D7-D3D800D0FFB4}">
  <ds:schemaRefs>
    <ds:schemaRef ds:uri="http://schemas.microsoft.com/sharepoint/v3/contenttype/forms"/>
  </ds:schemaRefs>
</ds:datastoreItem>
</file>

<file path=customXml/itemProps5.xml><?xml version="1.0" encoding="utf-8"?>
<ds:datastoreItem xmlns:ds="http://schemas.openxmlformats.org/officeDocument/2006/customXml" ds:itemID="{60B1894F-2891-4CF1-8D1A-538881DC7120}">
  <ds:schemaRefs>
    <ds:schemaRef ds:uri="http://schemas.microsoft.com/sharepoint/events"/>
  </ds:schemaRefs>
</ds:datastoreItem>
</file>

<file path=customXml/itemProps6.xml><?xml version="1.0" encoding="utf-8"?>
<ds:datastoreItem xmlns:ds="http://schemas.openxmlformats.org/officeDocument/2006/customXml" ds:itemID="{1EE9F992-9537-4BF2-B88B-DE3D1EB2514D}">
  <ds:schemaRefs>
    <ds:schemaRef ds:uri="http://purl.org/dc/elements/1.1/"/>
    <ds:schemaRef ds:uri="http://purl.org/dc/dcmitype/"/>
    <ds:schemaRef ds:uri="http://schemas.microsoft.com/sharepoint/v3"/>
    <ds:schemaRef ds:uri="http://schemas.microsoft.com/office/2006/metadata/properties"/>
    <ds:schemaRef ds:uri="http://schemas.microsoft.com/office/infopath/2007/PartnerControls"/>
    <ds:schemaRef ds:uri="http://purl.org/dc/terms/"/>
    <ds:schemaRef ds:uri="http://www.w3.org/XML/1998/namespace"/>
    <ds:schemaRef ds:uri="http://schemas.microsoft.com/office/2006/documentManagement/types"/>
    <ds:schemaRef ds:uri="http://schemas.openxmlformats.org/package/2006/metadata/core-properties"/>
    <ds:schemaRef ds:uri="b607a442-3a8b-46cb-8183-2bec4a9e324b"/>
    <ds:schemaRef ds:uri="d3c5681a-6188-4afd-8047-4b7024f49c9f"/>
  </ds:schemaRefs>
</ds:datastoreItem>
</file>

<file path=docProps/app.xml><?xml version="1.0" encoding="utf-8"?>
<Properties xmlns="http://schemas.openxmlformats.org/officeDocument/2006/extended-properties" xmlns:vt="http://schemas.openxmlformats.org/officeDocument/2006/docPropsVTypes">
  <Template>Office 2003 PowerPoint template for KCC</Template>
  <TotalTime>5496</TotalTime>
  <Words>2089</Words>
  <Application>Microsoft Office PowerPoint</Application>
  <PresentationFormat>On-screen Show (4:3)</PresentationFormat>
  <Paragraphs>335</Paragraphs>
  <Slides>27</Slides>
  <Notes>17</Notes>
  <HiddenSlides>0</HiddenSlides>
  <MMClips>0</MMClips>
  <ScaleCrop>false</ScaleCrop>
  <HeadingPairs>
    <vt:vector size="4" baseType="variant">
      <vt:variant>
        <vt:lpstr>Theme</vt:lpstr>
      </vt:variant>
      <vt:variant>
        <vt:i4>12</vt:i4>
      </vt:variant>
      <vt:variant>
        <vt:lpstr>Slide Titles</vt:lpstr>
      </vt:variant>
      <vt:variant>
        <vt:i4>27</vt:i4>
      </vt:variant>
    </vt:vector>
  </HeadingPairs>
  <TitlesOfParts>
    <vt:vector size="39" baseType="lpstr">
      <vt:lpstr>EHMA conference presentation - capitated budget</vt:lpstr>
      <vt:lpstr>1_PowerPoint Template</vt:lpstr>
      <vt:lpstr>Office Theme</vt:lpstr>
      <vt:lpstr>PowerPoint Template</vt:lpstr>
      <vt:lpstr>1_Office Theme</vt:lpstr>
      <vt:lpstr>1_Default Design</vt:lpstr>
      <vt:lpstr>presentation slide show template 2016 GEHCF</vt:lpstr>
      <vt:lpstr>2_Office Theme</vt:lpstr>
      <vt:lpstr>3_Office Theme</vt:lpstr>
      <vt:lpstr>4_Office Theme</vt:lpstr>
      <vt:lpstr>5_Office Theme</vt:lpstr>
      <vt:lpstr>6_Office Theme</vt:lpstr>
      <vt:lpstr>The Kent Integrated Dataset big data project: housing, health and social care</vt:lpstr>
      <vt:lpstr>Agenda</vt:lpstr>
      <vt:lpstr>Indicative research questions we are trying to answer? </vt:lpstr>
      <vt:lpstr>What is the KID?</vt:lpstr>
      <vt:lpstr>Kent Integrated Dataset -  what is it?</vt:lpstr>
      <vt:lpstr>PowerPoint Presentation</vt:lpstr>
      <vt:lpstr>PowerPoint Presentation</vt:lpstr>
      <vt:lpstr>PowerPoint Presentation</vt:lpstr>
      <vt:lpstr>Who are the parties to the KID?</vt:lpstr>
      <vt:lpstr>Legal basis for developing linked datasets   </vt:lpstr>
      <vt:lpstr>IG frameworks</vt:lpstr>
      <vt:lpstr>The Data Protection Act</vt:lpstr>
      <vt:lpstr>The Health and Social Care Act 2012 </vt:lpstr>
      <vt:lpstr>Enabling legislation – for Public Health</vt:lpstr>
      <vt:lpstr>Public Health Statutory Powers</vt:lpstr>
      <vt:lpstr>How do we keep the data safe?</vt:lpstr>
      <vt:lpstr>How is confidentiality maintained?</vt:lpstr>
      <vt:lpstr>PowerPoint Presentation</vt:lpstr>
      <vt:lpstr>Legal ways to physically link data</vt:lpstr>
      <vt:lpstr>What are the data flows?</vt:lpstr>
      <vt:lpstr>Our proposed method for linking housing data (via UPRN)</vt:lpstr>
      <vt:lpstr>Your role</vt:lpstr>
      <vt:lpstr>Actions for Data Controllers Comply with Data Protection Act 1998</vt:lpstr>
      <vt:lpstr>Actions for Data Controllers Comply confidential information requirements</vt:lpstr>
      <vt:lpstr>PowerPoint Presentation</vt:lpstr>
      <vt:lpstr>Discussion around data collected by this group…</vt:lpstr>
      <vt:lpstr>Any questions?    </vt:lpstr>
    </vt:vector>
  </TitlesOfParts>
  <Company>UCL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Learning Population Health and Care System:</dc:title>
  <dc:creator>Julie</dc:creator>
  <cp:lastModifiedBy>Bourne, Tom - SC PH</cp:lastModifiedBy>
  <cp:revision>248</cp:revision>
  <cp:lastPrinted>2016-08-26T16:28:47Z</cp:lastPrinted>
  <dcterms:created xsi:type="dcterms:W3CDTF">2016-05-20T10:09:20Z</dcterms:created>
  <dcterms:modified xsi:type="dcterms:W3CDTF">2016-08-30T10:09:47Z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f3f15783-d730-47b8-9be8-1c7ca18260a2</vt:lpwstr>
  </property>
  <property fmtid="{D5CDD505-2E9C-101B-9397-08002B2CF9AE}" pid="3" name="ContentTypeId">
    <vt:lpwstr>0x010100D42229A364E9FC4EBDE1546DFF3D65AD</vt:lpwstr>
  </property>
  <property fmtid="{D5CDD505-2E9C-101B-9397-08002B2CF9AE}" pid="4" name="Ways of working">
    <vt:lpwstr>1</vt:lpwstr>
  </property>
  <property fmtid="{D5CDD505-2E9C-101B-9397-08002B2CF9AE}" pid="5" name="Category">
    <vt:lpwstr>Communication</vt:lpwstr>
  </property>
  <property fmtid="{D5CDD505-2E9C-101B-9397-08002B2CF9AE}" pid="6" name="PublishingStartDate">
    <vt:lpwstr/>
  </property>
  <property fmtid="{D5CDD505-2E9C-101B-9397-08002B2CF9AE}" pid="7" name="PublishingExpirationDate">
    <vt:lpwstr/>
  </property>
  <property fmtid="{D5CDD505-2E9C-101B-9397-08002B2CF9AE}" pid="8" name="Environmental performance grouping">
    <vt:lpwstr>Not applicable</vt:lpwstr>
  </property>
  <property fmtid="{D5CDD505-2E9C-101B-9397-08002B2CF9AE}" pid="9" name="_dlc_DocId">
    <vt:lpwstr>HDA2S5J67HAM-54-391</vt:lpwstr>
  </property>
  <property fmtid="{D5CDD505-2E9C-101B-9397-08002B2CF9AE}" pid="10" name="Directorate">
    <vt:lpwstr>All</vt:lpwstr>
  </property>
  <property fmtid="{D5CDD505-2E9C-101B-9397-08002B2CF9AE}" pid="11" name="_dlc_DocIdUrl">
    <vt:lpwstr>http://knet/ourcouncil/_layouts/DocIdRedir.aspx?ID=HDA2S5J67HAM-54-391, HDA2S5J67HAM-54-391</vt:lpwstr>
  </property>
  <property fmtid="{D5CDD505-2E9C-101B-9397-08002B2CF9AE}" pid="12" name="Structure chart">
    <vt:lpwstr>0</vt:lpwstr>
  </property>
  <property fmtid="{D5CDD505-2E9C-101B-9397-08002B2CF9AE}" pid="13" name="ContentOwner">
    <vt:lpwstr/>
  </property>
  <property fmtid="{D5CDD505-2E9C-101B-9397-08002B2CF9AE}" pid="14" name="Sub category">
    <vt:lpwstr>Not applicable</vt:lpwstr>
  </property>
</Properties>
</file>