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4"/>
  </p:notesMasterIdLst>
  <p:sldIdLst>
    <p:sldId id="256" r:id="rId7"/>
    <p:sldId id="257" r:id="rId8"/>
    <p:sldId id="261" r:id="rId9"/>
    <p:sldId id="269" r:id="rId10"/>
    <p:sldId id="265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2F066-2EF2-4250-991F-2796AC1827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42FC2E-8603-4A68-8001-F45CA4345595}">
      <dgm:prSet phldrT="[Text]"/>
      <dgm:spPr/>
      <dgm:t>
        <a:bodyPr/>
        <a:lstStyle/>
        <a:p>
          <a:r>
            <a:rPr lang="en-GB" dirty="0" smtClean="0"/>
            <a:t>‘O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wn bed is best’               as default position</a:t>
          </a:r>
          <a:endParaRPr lang="en-GB" dirty="0"/>
        </a:p>
      </dgm:t>
    </dgm:pt>
    <dgm:pt modelId="{07983F4B-0DCE-4F47-A0A8-26BC82372168}" type="parTrans" cxnId="{79D486FD-17C7-427F-9F30-0C0DAEE95551}">
      <dgm:prSet/>
      <dgm:spPr/>
      <dgm:t>
        <a:bodyPr/>
        <a:lstStyle/>
        <a:p>
          <a:endParaRPr lang="en-GB"/>
        </a:p>
      </dgm:t>
    </dgm:pt>
    <dgm:pt modelId="{F555CFF3-A353-4A1B-91CD-A174D91B9A5C}" type="sibTrans" cxnId="{79D486FD-17C7-427F-9F30-0C0DAEE95551}">
      <dgm:prSet/>
      <dgm:spPr/>
      <dgm:t>
        <a:bodyPr/>
        <a:lstStyle/>
        <a:p>
          <a:endParaRPr lang="en-GB"/>
        </a:p>
      </dgm:t>
    </dgm:pt>
    <dgm:pt modelId="{DAA63505-F774-4D4C-8BCB-B66FAC6C2789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Empowerment to make life decisions; access to a range of options</a:t>
          </a:r>
          <a:endParaRPr lang="en-GB" dirty="0"/>
        </a:p>
      </dgm:t>
    </dgm:pt>
    <dgm:pt modelId="{32713209-CC03-40DF-A082-DFF00D8FA90D}" type="parTrans" cxnId="{437CE86A-FAE5-4630-A494-29791ABC961B}">
      <dgm:prSet/>
      <dgm:spPr/>
      <dgm:t>
        <a:bodyPr/>
        <a:lstStyle/>
        <a:p>
          <a:endParaRPr lang="en-GB"/>
        </a:p>
      </dgm:t>
    </dgm:pt>
    <dgm:pt modelId="{115E4D7A-BD60-4C19-8743-AC8633EF42AF}" type="sibTrans" cxnId="{437CE86A-FAE5-4630-A494-29791ABC961B}">
      <dgm:prSet/>
      <dgm:spPr/>
      <dgm:t>
        <a:bodyPr/>
        <a:lstStyle/>
        <a:p>
          <a:endParaRPr lang="en-GB"/>
        </a:p>
      </dgm:t>
    </dgm:pt>
    <dgm:pt modelId="{9496CB96-E0E6-4C1B-901D-DCBAD503DD5B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Improvements of efficiency and patient flow from hospitals</a:t>
          </a:r>
          <a:endParaRPr lang="en-GB" dirty="0"/>
        </a:p>
      </dgm:t>
    </dgm:pt>
    <dgm:pt modelId="{0EB3B92F-4A0E-49D1-82D6-371B569BDCB7}" type="parTrans" cxnId="{9EF8CC8E-EA7B-454E-83EB-72348F96177F}">
      <dgm:prSet/>
      <dgm:spPr/>
      <dgm:t>
        <a:bodyPr/>
        <a:lstStyle/>
        <a:p>
          <a:endParaRPr lang="en-GB"/>
        </a:p>
      </dgm:t>
    </dgm:pt>
    <dgm:pt modelId="{294152AC-CD29-474B-831E-16CA358CE031}" type="sibTrans" cxnId="{9EF8CC8E-EA7B-454E-83EB-72348F96177F}">
      <dgm:prSet/>
      <dgm:spPr/>
      <dgm:t>
        <a:bodyPr/>
        <a:lstStyle/>
        <a:p>
          <a:endParaRPr lang="en-GB"/>
        </a:p>
      </dgm:t>
    </dgm:pt>
    <dgm:pt modelId="{855BD96D-013C-4F9B-ACD4-FFA1191E5DC9}">
      <dgm:prSet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Regain optimum function as quickly as possible, and as near to home as possible</a:t>
          </a:r>
          <a:endParaRPr lang="en-GB" dirty="0"/>
        </a:p>
      </dgm:t>
    </dgm:pt>
    <dgm:pt modelId="{89ACC908-3622-46F4-9966-E7F6D716EDBE}" type="parTrans" cxnId="{0C4E6004-6861-4DEE-AD92-D07F78DF9455}">
      <dgm:prSet/>
      <dgm:spPr/>
      <dgm:t>
        <a:bodyPr/>
        <a:lstStyle/>
        <a:p>
          <a:endParaRPr lang="en-GB"/>
        </a:p>
      </dgm:t>
    </dgm:pt>
    <dgm:pt modelId="{122540E9-0DC7-46E3-B87E-7D6DE60D4266}" type="sibTrans" cxnId="{0C4E6004-6861-4DEE-AD92-D07F78DF9455}">
      <dgm:prSet/>
      <dgm:spPr/>
      <dgm:t>
        <a:bodyPr/>
        <a:lstStyle/>
        <a:p>
          <a:endParaRPr lang="en-GB"/>
        </a:p>
      </dgm:t>
    </dgm:pt>
    <dgm:pt modelId="{60E9B580-0025-43DF-8633-6067135A0DA0}">
      <dgm:prSet/>
      <dgm:spPr/>
      <dgm:t>
        <a:bodyPr/>
        <a:lstStyle/>
        <a:p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Increase resources to support community based ‘wrap around’ services, assessment &amp; therapies</a:t>
          </a:r>
          <a:endParaRPr lang="en-GB"/>
        </a:p>
      </dgm:t>
    </dgm:pt>
    <dgm:pt modelId="{FB6B523E-54DE-4C3F-A35F-06EAD058A943}" type="parTrans" cxnId="{A3CE2EAE-ACD3-4397-AF45-0C579AA03382}">
      <dgm:prSet/>
      <dgm:spPr/>
      <dgm:t>
        <a:bodyPr/>
        <a:lstStyle/>
        <a:p>
          <a:endParaRPr lang="en-GB"/>
        </a:p>
      </dgm:t>
    </dgm:pt>
    <dgm:pt modelId="{0D1EE096-0A12-4502-9227-FFD3CDD3DD1C}" type="sibTrans" cxnId="{A3CE2EAE-ACD3-4397-AF45-0C579AA03382}">
      <dgm:prSet/>
      <dgm:spPr/>
      <dgm:t>
        <a:bodyPr/>
        <a:lstStyle/>
        <a:p>
          <a:endParaRPr lang="en-GB"/>
        </a:p>
      </dgm:t>
    </dgm:pt>
    <dgm:pt modelId="{D43FE21D-A335-4D88-84DF-136BEF3E9833}">
      <dgm:prSet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Health &amp; social care rehab &amp; enablement working collaboratively on shared pathways. (Community Rehab Service or Active Recovery Team).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DD64E-8644-4F72-9E8D-BB026B760649}" type="parTrans" cxnId="{BEC4E00A-A865-4E96-A28F-8BC372450BB4}">
      <dgm:prSet/>
      <dgm:spPr/>
      <dgm:t>
        <a:bodyPr/>
        <a:lstStyle/>
        <a:p>
          <a:endParaRPr lang="en-GB"/>
        </a:p>
      </dgm:t>
    </dgm:pt>
    <dgm:pt modelId="{1A7D67EB-3862-4AC8-BD99-8F82B040C3F8}" type="sibTrans" cxnId="{BEC4E00A-A865-4E96-A28F-8BC372450BB4}">
      <dgm:prSet/>
      <dgm:spPr/>
      <dgm:t>
        <a:bodyPr/>
        <a:lstStyle/>
        <a:p>
          <a:endParaRPr lang="en-GB"/>
        </a:p>
      </dgm:t>
    </dgm:pt>
    <dgm:pt modelId="{37FD149C-AAF6-4DDB-877D-9B221EB733C1}">
      <dgm:prSet/>
      <dgm:spPr/>
      <dgm:t>
        <a:bodyPr/>
        <a:lstStyle/>
        <a:p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Improved outcomes for people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8065-4071-4798-A328-3670DDCA0CB5}" type="parTrans" cxnId="{4450C2A8-D486-49E9-9D4E-10D68D6F760C}">
      <dgm:prSet/>
      <dgm:spPr/>
      <dgm:t>
        <a:bodyPr/>
        <a:lstStyle/>
        <a:p>
          <a:endParaRPr lang="en-GB"/>
        </a:p>
      </dgm:t>
    </dgm:pt>
    <dgm:pt modelId="{BDA675B0-7A1F-4877-AE93-BD97100936A4}" type="sibTrans" cxnId="{4450C2A8-D486-49E9-9D4E-10D68D6F760C}">
      <dgm:prSet/>
      <dgm:spPr/>
      <dgm:t>
        <a:bodyPr/>
        <a:lstStyle/>
        <a:p>
          <a:endParaRPr lang="en-GB"/>
        </a:p>
      </dgm:t>
    </dgm:pt>
    <dgm:pt modelId="{51496147-AAA8-465B-8746-A54F6037AECC}">
      <dgm:prSet/>
      <dgm:spPr/>
      <dgm:t>
        <a:bodyPr/>
        <a:lstStyle/>
        <a:p>
          <a:r>
            <a:rPr lang="en-GB" smtClean="0">
              <a:latin typeface="Arial" panose="020B0604020202020204" pitchFamily="34" charset="0"/>
              <a:cs typeface="Arial" panose="020B0604020202020204" pitchFamily="34" charset="0"/>
            </a:rPr>
            <a:t>One contact number, clearly defined pathways</a:t>
          </a:r>
          <a:endParaRPr lang="en-GB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20E51-4A16-4FE5-A9E6-DCC1A4796B45}" type="parTrans" cxnId="{6B11038C-67CF-4E1E-BCB1-186AD76E1F0C}">
      <dgm:prSet/>
      <dgm:spPr/>
      <dgm:t>
        <a:bodyPr/>
        <a:lstStyle/>
        <a:p>
          <a:endParaRPr lang="en-GB"/>
        </a:p>
      </dgm:t>
    </dgm:pt>
    <dgm:pt modelId="{A0150331-F89D-4640-B6CE-C54B916F6819}" type="sibTrans" cxnId="{6B11038C-67CF-4E1E-BCB1-186AD76E1F0C}">
      <dgm:prSet/>
      <dgm:spPr/>
      <dgm:t>
        <a:bodyPr/>
        <a:lstStyle/>
        <a:p>
          <a:endParaRPr lang="en-GB"/>
        </a:p>
      </dgm:t>
    </dgm:pt>
    <dgm:pt modelId="{AEA67DA7-5338-4794-A0A6-825B16F22D5B}">
      <dgm:prSet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Promote &amp; support self management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10E83-54AE-46F7-98B7-5A9689A07198}" type="sibTrans" cxnId="{E2FB99C9-4934-4CF2-AE39-9AA097835977}">
      <dgm:prSet/>
      <dgm:spPr/>
      <dgm:t>
        <a:bodyPr/>
        <a:lstStyle/>
        <a:p>
          <a:endParaRPr lang="en-GB"/>
        </a:p>
      </dgm:t>
    </dgm:pt>
    <dgm:pt modelId="{04B58585-40FB-4A20-8883-04C7EA5ACBBC}" type="parTrans" cxnId="{E2FB99C9-4934-4CF2-AE39-9AA097835977}">
      <dgm:prSet/>
      <dgm:spPr/>
      <dgm:t>
        <a:bodyPr/>
        <a:lstStyle/>
        <a:p>
          <a:endParaRPr lang="en-GB"/>
        </a:p>
      </dgm:t>
    </dgm:pt>
    <dgm:pt modelId="{66A3F5EE-13FE-4751-94DF-BF8C7F0CC078}" type="pres">
      <dgm:prSet presAssocID="{1EF2F066-2EF2-4250-991F-2796AC1827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A22F4C-E222-4083-93A8-0141C7200290}" type="pres">
      <dgm:prSet presAssocID="{1D42FC2E-8603-4A68-8001-F45CA434559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A78877-A99C-4F34-AF70-5BF0DABED862}" type="pres">
      <dgm:prSet presAssocID="{F555CFF3-A353-4A1B-91CD-A174D91B9A5C}" presName="sibTrans" presStyleCnt="0"/>
      <dgm:spPr/>
    </dgm:pt>
    <dgm:pt modelId="{9BD7C373-4D5B-43D0-ABD5-46CD91E8FC70}" type="pres">
      <dgm:prSet presAssocID="{DAA63505-F774-4D4C-8BCB-B66FAC6C2789}" presName="node" presStyleLbl="node1" presStyleIdx="1" presStyleCnt="9" custLinFactX="-9145" custLinFactY="1346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3508BC-07D3-45F0-817A-54C0740F044E}" type="pres">
      <dgm:prSet presAssocID="{115E4D7A-BD60-4C19-8743-AC8633EF42AF}" presName="sibTrans" presStyleCnt="0"/>
      <dgm:spPr/>
    </dgm:pt>
    <dgm:pt modelId="{9339C2FA-5BF3-4358-B1D8-D28CD8105EB2}" type="pres">
      <dgm:prSet presAssocID="{AEA67DA7-5338-4794-A0A6-825B16F22D5B}" presName="node" presStyleLbl="node1" presStyleIdx="2" presStyleCnt="9" custLinFactX="-10443" custLinFactNeighborX="-100000" custLinFactNeighborY="47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1936FA-4689-4564-A156-A2C9D3D94376}" type="pres">
      <dgm:prSet presAssocID="{1AE10E83-54AE-46F7-98B7-5A9689A07198}" presName="sibTrans" presStyleCnt="0"/>
      <dgm:spPr/>
    </dgm:pt>
    <dgm:pt modelId="{46D4A8AE-DB6D-4CEE-B6AE-E345A1F89FC6}" type="pres">
      <dgm:prSet presAssocID="{855BD96D-013C-4F9B-ACD4-FFA1191E5DC9}" presName="node" presStyleLbl="node1" presStyleIdx="3" presStyleCnt="9" custLinFactX="-97640" custLinFactY="120653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F8483-B583-42F7-BAA7-D4E39CAD8C96}" type="pres">
      <dgm:prSet presAssocID="{122540E9-0DC7-46E3-B87E-7D6DE60D4266}" presName="sibTrans" presStyleCnt="0"/>
      <dgm:spPr/>
    </dgm:pt>
    <dgm:pt modelId="{776A177A-9713-43CC-A333-EE6DA19E8585}" type="pres">
      <dgm:prSet presAssocID="{9496CB96-E0E6-4C1B-901D-DCBAD503DD5B}" presName="node" presStyleLbl="node1" presStyleIdx="4" presStyleCnt="9" custLinFactX="-10969" custLinFactY="1148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078CBD-3354-4A9E-8755-BC9CB2721188}" type="pres">
      <dgm:prSet presAssocID="{294152AC-CD29-474B-831E-16CA358CE031}" presName="sibTrans" presStyleCnt="0"/>
      <dgm:spPr/>
    </dgm:pt>
    <dgm:pt modelId="{4FB85979-DB15-44CC-9CBB-BCCCE62DA3F4}" type="pres">
      <dgm:prSet presAssocID="{37FD149C-AAF6-4DDB-877D-9B221EB733C1}" presName="node" presStyleLbl="node1" presStyleIdx="5" presStyleCnt="9" custLinFactX="-14046" custLinFactY="1631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B5A340-EC9A-4707-A245-3D9EB5012D33}" type="pres">
      <dgm:prSet presAssocID="{BDA675B0-7A1F-4877-AE93-BD97100936A4}" presName="sibTrans" presStyleCnt="0"/>
      <dgm:spPr/>
    </dgm:pt>
    <dgm:pt modelId="{2448C113-1813-4A6C-B196-E81786447560}" type="pres">
      <dgm:prSet presAssocID="{60E9B580-0025-43DF-8633-6067135A0DA0}" presName="node" presStyleLbl="node1" presStyleIdx="6" presStyleCnt="9" custLinFactX="-9896" custLinFactY="-1254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0AF92F-37D1-4EAB-A712-8D8E5F5E94F0}" type="pres">
      <dgm:prSet presAssocID="{0D1EE096-0A12-4502-9227-FFD3CDD3DD1C}" presName="sibTrans" presStyleCnt="0"/>
      <dgm:spPr/>
    </dgm:pt>
    <dgm:pt modelId="{BF4906A3-81EB-4630-BDB5-70C0B53C56C4}" type="pres">
      <dgm:prSet presAssocID="{51496147-AAA8-465B-8746-A54F6037AECC}" presName="node" presStyleLbl="node1" presStyleIdx="7" presStyleCnt="9" custLinFactX="-100000" custLinFactY="12660" custLinFactNeighborX="-119896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256D89-C173-476B-A72D-3D3284F2ADA9}" type="pres">
      <dgm:prSet presAssocID="{A0150331-F89D-4640-B6CE-C54B916F6819}" presName="sibTrans" presStyleCnt="0"/>
      <dgm:spPr/>
    </dgm:pt>
    <dgm:pt modelId="{C6EF9F36-211E-41C7-A6C3-330D5621EAE2}" type="pres">
      <dgm:prSet presAssocID="{D43FE21D-A335-4D88-84DF-136BEF3E9833}" presName="node" presStyleLbl="node1" presStyleIdx="8" presStyleCnt="9" custLinFactX="-10443" custLinFactY="-1444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7977A5-F16A-4A38-ACF2-3EAC4E81FE73}" type="presOf" srcId="{D43FE21D-A335-4D88-84DF-136BEF3E9833}" destId="{C6EF9F36-211E-41C7-A6C3-330D5621EAE2}" srcOrd="0" destOrd="0" presId="urn:microsoft.com/office/officeart/2005/8/layout/default"/>
    <dgm:cxn modelId="{4450C2A8-D486-49E9-9D4E-10D68D6F760C}" srcId="{1EF2F066-2EF2-4250-991F-2796AC182798}" destId="{37FD149C-AAF6-4DDB-877D-9B221EB733C1}" srcOrd="5" destOrd="0" parTransId="{C21C8065-4071-4798-A328-3670DDCA0CB5}" sibTransId="{BDA675B0-7A1F-4877-AE93-BD97100936A4}"/>
    <dgm:cxn modelId="{B5E20CEC-11B5-48E0-89F6-3C619AE8AAB6}" type="presOf" srcId="{855BD96D-013C-4F9B-ACD4-FFA1191E5DC9}" destId="{46D4A8AE-DB6D-4CEE-B6AE-E345A1F89FC6}" srcOrd="0" destOrd="0" presId="urn:microsoft.com/office/officeart/2005/8/layout/default"/>
    <dgm:cxn modelId="{AF1D31E4-567E-45BA-9D1E-0916F5C44377}" type="presOf" srcId="{60E9B580-0025-43DF-8633-6067135A0DA0}" destId="{2448C113-1813-4A6C-B196-E81786447560}" srcOrd="0" destOrd="0" presId="urn:microsoft.com/office/officeart/2005/8/layout/default"/>
    <dgm:cxn modelId="{F07F9341-5B2B-4100-8396-376231ED7037}" type="presOf" srcId="{1D42FC2E-8603-4A68-8001-F45CA4345595}" destId="{14A22F4C-E222-4083-93A8-0141C7200290}" srcOrd="0" destOrd="0" presId="urn:microsoft.com/office/officeart/2005/8/layout/default"/>
    <dgm:cxn modelId="{A3CE2EAE-ACD3-4397-AF45-0C579AA03382}" srcId="{1EF2F066-2EF2-4250-991F-2796AC182798}" destId="{60E9B580-0025-43DF-8633-6067135A0DA0}" srcOrd="6" destOrd="0" parTransId="{FB6B523E-54DE-4C3F-A35F-06EAD058A943}" sibTransId="{0D1EE096-0A12-4502-9227-FFD3CDD3DD1C}"/>
    <dgm:cxn modelId="{BEC4E00A-A865-4E96-A28F-8BC372450BB4}" srcId="{1EF2F066-2EF2-4250-991F-2796AC182798}" destId="{D43FE21D-A335-4D88-84DF-136BEF3E9833}" srcOrd="8" destOrd="0" parTransId="{B89DD64E-8644-4F72-9E8D-BB026B760649}" sibTransId="{1A7D67EB-3862-4AC8-BD99-8F82B040C3F8}"/>
    <dgm:cxn modelId="{D0CF8839-7D00-4CF2-852D-ABBA14D02623}" type="presOf" srcId="{1EF2F066-2EF2-4250-991F-2796AC182798}" destId="{66A3F5EE-13FE-4751-94DF-BF8C7F0CC078}" srcOrd="0" destOrd="0" presId="urn:microsoft.com/office/officeart/2005/8/layout/default"/>
    <dgm:cxn modelId="{6B11038C-67CF-4E1E-BCB1-186AD76E1F0C}" srcId="{1EF2F066-2EF2-4250-991F-2796AC182798}" destId="{51496147-AAA8-465B-8746-A54F6037AECC}" srcOrd="7" destOrd="0" parTransId="{0F320E51-4A16-4FE5-A9E6-DCC1A4796B45}" sibTransId="{A0150331-F89D-4640-B6CE-C54B916F6819}"/>
    <dgm:cxn modelId="{873B123D-8DB1-443C-B1E1-68875FDBE12F}" type="presOf" srcId="{DAA63505-F774-4D4C-8BCB-B66FAC6C2789}" destId="{9BD7C373-4D5B-43D0-ABD5-46CD91E8FC70}" srcOrd="0" destOrd="0" presId="urn:microsoft.com/office/officeart/2005/8/layout/default"/>
    <dgm:cxn modelId="{437CE86A-FAE5-4630-A494-29791ABC961B}" srcId="{1EF2F066-2EF2-4250-991F-2796AC182798}" destId="{DAA63505-F774-4D4C-8BCB-B66FAC6C2789}" srcOrd="1" destOrd="0" parTransId="{32713209-CC03-40DF-A082-DFF00D8FA90D}" sibTransId="{115E4D7A-BD60-4C19-8743-AC8633EF42AF}"/>
    <dgm:cxn modelId="{5165732E-7641-4D76-AE9A-F784BD258B5D}" type="presOf" srcId="{9496CB96-E0E6-4C1B-901D-DCBAD503DD5B}" destId="{776A177A-9713-43CC-A333-EE6DA19E8585}" srcOrd="0" destOrd="0" presId="urn:microsoft.com/office/officeart/2005/8/layout/default"/>
    <dgm:cxn modelId="{3BD851C6-15A5-4F47-AC48-93A2B1D88F39}" type="presOf" srcId="{AEA67DA7-5338-4794-A0A6-825B16F22D5B}" destId="{9339C2FA-5BF3-4358-B1D8-D28CD8105EB2}" srcOrd="0" destOrd="0" presId="urn:microsoft.com/office/officeart/2005/8/layout/default"/>
    <dgm:cxn modelId="{E2E3AD8A-B067-4DD0-A0EF-14FFCDCBFF5B}" type="presOf" srcId="{37FD149C-AAF6-4DDB-877D-9B221EB733C1}" destId="{4FB85979-DB15-44CC-9CBB-BCCCE62DA3F4}" srcOrd="0" destOrd="0" presId="urn:microsoft.com/office/officeart/2005/8/layout/default"/>
    <dgm:cxn modelId="{79D486FD-17C7-427F-9F30-0C0DAEE95551}" srcId="{1EF2F066-2EF2-4250-991F-2796AC182798}" destId="{1D42FC2E-8603-4A68-8001-F45CA4345595}" srcOrd="0" destOrd="0" parTransId="{07983F4B-0DCE-4F47-A0A8-26BC82372168}" sibTransId="{F555CFF3-A353-4A1B-91CD-A174D91B9A5C}"/>
    <dgm:cxn modelId="{9EF8CC8E-EA7B-454E-83EB-72348F96177F}" srcId="{1EF2F066-2EF2-4250-991F-2796AC182798}" destId="{9496CB96-E0E6-4C1B-901D-DCBAD503DD5B}" srcOrd="4" destOrd="0" parTransId="{0EB3B92F-4A0E-49D1-82D6-371B569BDCB7}" sibTransId="{294152AC-CD29-474B-831E-16CA358CE031}"/>
    <dgm:cxn modelId="{E2FB99C9-4934-4CF2-AE39-9AA097835977}" srcId="{1EF2F066-2EF2-4250-991F-2796AC182798}" destId="{AEA67DA7-5338-4794-A0A6-825B16F22D5B}" srcOrd="2" destOrd="0" parTransId="{04B58585-40FB-4A20-8883-04C7EA5ACBBC}" sibTransId="{1AE10E83-54AE-46F7-98B7-5A9689A07198}"/>
    <dgm:cxn modelId="{6B08817B-0524-42A9-8782-DAAD946F9ACA}" type="presOf" srcId="{51496147-AAA8-465B-8746-A54F6037AECC}" destId="{BF4906A3-81EB-4630-BDB5-70C0B53C56C4}" srcOrd="0" destOrd="0" presId="urn:microsoft.com/office/officeart/2005/8/layout/default"/>
    <dgm:cxn modelId="{0C4E6004-6861-4DEE-AD92-D07F78DF9455}" srcId="{1EF2F066-2EF2-4250-991F-2796AC182798}" destId="{855BD96D-013C-4F9B-ACD4-FFA1191E5DC9}" srcOrd="3" destOrd="0" parTransId="{89ACC908-3622-46F4-9966-E7F6D716EDBE}" sibTransId="{122540E9-0DC7-46E3-B87E-7D6DE60D4266}"/>
    <dgm:cxn modelId="{03ABC021-C583-418A-B5D2-948B28387B63}" type="presParOf" srcId="{66A3F5EE-13FE-4751-94DF-BF8C7F0CC078}" destId="{14A22F4C-E222-4083-93A8-0141C7200290}" srcOrd="0" destOrd="0" presId="urn:microsoft.com/office/officeart/2005/8/layout/default"/>
    <dgm:cxn modelId="{80D06EF7-2C0B-4961-A3A4-255BB1C08622}" type="presParOf" srcId="{66A3F5EE-13FE-4751-94DF-BF8C7F0CC078}" destId="{F0A78877-A99C-4F34-AF70-5BF0DABED862}" srcOrd="1" destOrd="0" presId="urn:microsoft.com/office/officeart/2005/8/layout/default"/>
    <dgm:cxn modelId="{106B612C-062B-4C09-B8E7-3FAD161477A3}" type="presParOf" srcId="{66A3F5EE-13FE-4751-94DF-BF8C7F0CC078}" destId="{9BD7C373-4D5B-43D0-ABD5-46CD91E8FC70}" srcOrd="2" destOrd="0" presId="urn:microsoft.com/office/officeart/2005/8/layout/default"/>
    <dgm:cxn modelId="{B6963EC0-9BB1-4C81-8716-F79A9BCC8F20}" type="presParOf" srcId="{66A3F5EE-13FE-4751-94DF-BF8C7F0CC078}" destId="{B93508BC-07D3-45F0-817A-54C0740F044E}" srcOrd="3" destOrd="0" presId="urn:microsoft.com/office/officeart/2005/8/layout/default"/>
    <dgm:cxn modelId="{38F30FFD-0FAA-4AA0-86C2-DDCBEC15BF45}" type="presParOf" srcId="{66A3F5EE-13FE-4751-94DF-BF8C7F0CC078}" destId="{9339C2FA-5BF3-4358-B1D8-D28CD8105EB2}" srcOrd="4" destOrd="0" presId="urn:microsoft.com/office/officeart/2005/8/layout/default"/>
    <dgm:cxn modelId="{2F366B84-18FD-4996-9576-39006EBAFFD5}" type="presParOf" srcId="{66A3F5EE-13FE-4751-94DF-BF8C7F0CC078}" destId="{B11936FA-4689-4564-A156-A2C9D3D94376}" srcOrd="5" destOrd="0" presId="urn:microsoft.com/office/officeart/2005/8/layout/default"/>
    <dgm:cxn modelId="{F6C6D34C-C32A-4162-954C-D3910AB010DB}" type="presParOf" srcId="{66A3F5EE-13FE-4751-94DF-BF8C7F0CC078}" destId="{46D4A8AE-DB6D-4CEE-B6AE-E345A1F89FC6}" srcOrd="6" destOrd="0" presId="urn:microsoft.com/office/officeart/2005/8/layout/default"/>
    <dgm:cxn modelId="{B22D8620-21EF-4F32-9400-1F0BA5A6AFD3}" type="presParOf" srcId="{66A3F5EE-13FE-4751-94DF-BF8C7F0CC078}" destId="{257F8483-B583-42F7-BAA7-D4E39CAD8C96}" srcOrd="7" destOrd="0" presId="urn:microsoft.com/office/officeart/2005/8/layout/default"/>
    <dgm:cxn modelId="{A27239E3-EB8E-4142-A52B-AB45B0B288D7}" type="presParOf" srcId="{66A3F5EE-13FE-4751-94DF-BF8C7F0CC078}" destId="{776A177A-9713-43CC-A333-EE6DA19E8585}" srcOrd="8" destOrd="0" presId="urn:microsoft.com/office/officeart/2005/8/layout/default"/>
    <dgm:cxn modelId="{4F8E673E-858B-47DD-AAB6-121574D2314E}" type="presParOf" srcId="{66A3F5EE-13FE-4751-94DF-BF8C7F0CC078}" destId="{49078CBD-3354-4A9E-8755-BC9CB2721188}" srcOrd="9" destOrd="0" presId="urn:microsoft.com/office/officeart/2005/8/layout/default"/>
    <dgm:cxn modelId="{31F7E5BD-F24F-4B1A-923A-B98B1BB205E3}" type="presParOf" srcId="{66A3F5EE-13FE-4751-94DF-BF8C7F0CC078}" destId="{4FB85979-DB15-44CC-9CBB-BCCCE62DA3F4}" srcOrd="10" destOrd="0" presId="urn:microsoft.com/office/officeart/2005/8/layout/default"/>
    <dgm:cxn modelId="{25D5EB25-4AA1-4F9D-AAA8-4FD2A00669FE}" type="presParOf" srcId="{66A3F5EE-13FE-4751-94DF-BF8C7F0CC078}" destId="{7FB5A340-EC9A-4707-A245-3D9EB5012D33}" srcOrd="11" destOrd="0" presId="urn:microsoft.com/office/officeart/2005/8/layout/default"/>
    <dgm:cxn modelId="{2E65B6E0-1F7F-473D-B02A-392719480E1B}" type="presParOf" srcId="{66A3F5EE-13FE-4751-94DF-BF8C7F0CC078}" destId="{2448C113-1813-4A6C-B196-E81786447560}" srcOrd="12" destOrd="0" presId="urn:microsoft.com/office/officeart/2005/8/layout/default"/>
    <dgm:cxn modelId="{BBA0B520-D34B-4FAC-ABCA-42196CDA6DCF}" type="presParOf" srcId="{66A3F5EE-13FE-4751-94DF-BF8C7F0CC078}" destId="{EC0AF92F-37D1-4EAB-A712-8D8E5F5E94F0}" srcOrd="13" destOrd="0" presId="urn:microsoft.com/office/officeart/2005/8/layout/default"/>
    <dgm:cxn modelId="{980F8FD1-15EA-4198-BF08-071F5FC5B407}" type="presParOf" srcId="{66A3F5EE-13FE-4751-94DF-BF8C7F0CC078}" destId="{BF4906A3-81EB-4630-BDB5-70C0B53C56C4}" srcOrd="14" destOrd="0" presId="urn:microsoft.com/office/officeart/2005/8/layout/default"/>
    <dgm:cxn modelId="{2F804BDA-46AB-4E89-8B1E-06B27A112615}" type="presParOf" srcId="{66A3F5EE-13FE-4751-94DF-BF8C7F0CC078}" destId="{0F256D89-C173-476B-A72D-3D3284F2ADA9}" srcOrd="15" destOrd="0" presId="urn:microsoft.com/office/officeart/2005/8/layout/default"/>
    <dgm:cxn modelId="{AA45F468-4A9C-4343-AB24-B8168CAAB005}" type="presParOf" srcId="{66A3F5EE-13FE-4751-94DF-BF8C7F0CC078}" destId="{C6EF9F36-211E-41C7-A6C3-330D5621EAE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F679C-9D79-4A3C-8CE6-50D0F4A9FB9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1824FD-CB0F-4790-A1CD-DA34B7EF7535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GP’s  (multi disciplinary clusters around GP practices), links to </a:t>
          </a:r>
          <a:r>
            <a:rPr lang="en-GB" dirty="0" err="1" smtClean="0">
              <a:latin typeface="Arial" panose="020B0604020202020204" pitchFamily="34" charset="0"/>
              <a:cs typeface="Arial" panose="020B0604020202020204" pitchFamily="34" charset="0"/>
            </a:rPr>
            <a:t>iPCT’s</a:t>
          </a:r>
          <a:endParaRPr lang="en-GB" dirty="0"/>
        </a:p>
      </dgm:t>
    </dgm:pt>
    <dgm:pt modelId="{C3CE328C-A1A3-4E73-A923-415B46E18DF4}" type="parTrans" cxnId="{67646F31-02A9-4EC5-959E-CE79F614B33A}">
      <dgm:prSet/>
      <dgm:spPr/>
      <dgm:t>
        <a:bodyPr/>
        <a:lstStyle/>
        <a:p>
          <a:endParaRPr lang="en-GB"/>
        </a:p>
      </dgm:t>
    </dgm:pt>
    <dgm:pt modelId="{01F5FD1A-0337-48C4-A1FF-6FF533454231}" type="sibTrans" cxnId="{67646F31-02A9-4EC5-959E-CE79F614B33A}">
      <dgm:prSet/>
      <dgm:spPr/>
      <dgm:t>
        <a:bodyPr/>
        <a:lstStyle/>
        <a:p>
          <a:endParaRPr lang="en-GB"/>
        </a:p>
      </dgm:t>
    </dgm:pt>
    <dgm:pt modelId="{01F60816-E2B1-4254-A2C0-70F3CDFCC8B2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Voluntary organisations/carers groups</a:t>
          </a:r>
          <a:endParaRPr lang="en-GB" dirty="0"/>
        </a:p>
      </dgm:t>
    </dgm:pt>
    <dgm:pt modelId="{1FC7BF21-7AAE-45F4-B2AF-4C434BFCEBF4}" type="parTrans" cxnId="{D79AE22E-2B48-44E7-A207-C648A2E68B70}">
      <dgm:prSet/>
      <dgm:spPr/>
      <dgm:t>
        <a:bodyPr/>
        <a:lstStyle/>
        <a:p>
          <a:endParaRPr lang="en-GB"/>
        </a:p>
      </dgm:t>
    </dgm:pt>
    <dgm:pt modelId="{0BDD4621-6E2D-4E52-AD4B-E291B47D883C}" type="sibTrans" cxnId="{D79AE22E-2B48-44E7-A207-C648A2E68B70}">
      <dgm:prSet/>
      <dgm:spPr/>
      <dgm:t>
        <a:bodyPr/>
        <a:lstStyle/>
        <a:p>
          <a:endParaRPr lang="en-GB"/>
        </a:p>
      </dgm:t>
    </dgm:pt>
    <dgm:pt modelId="{D6E9AAC3-D437-4A1F-BB34-01E05F89FA9E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Care Navigators</a:t>
          </a:r>
          <a:endParaRPr lang="en-GB" dirty="0"/>
        </a:p>
      </dgm:t>
    </dgm:pt>
    <dgm:pt modelId="{DF9B4B49-CA8B-411D-AC4A-77AEA52BDB16}" type="parTrans" cxnId="{BC4BAF8C-2640-413A-8F25-45AE622C15C2}">
      <dgm:prSet/>
      <dgm:spPr/>
      <dgm:t>
        <a:bodyPr/>
        <a:lstStyle/>
        <a:p>
          <a:endParaRPr lang="en-GB"/>
        </a:p>
      </dgm:t>
    </dgm:pt>
    <dgm:pt modelId="{87714953-74AB-4ADD-B4A8-B568AFAB03A5}" type="sibTrans" cxnId="{BC4BAF8C-2640-413A-8F25-45AE622C15C2}">
      <dgm:prSet/>
      <dgm:spPr/>
      <dgm:t>
        <a:bodyPr/>
        <a:lstStyle/>
        <a:p>
          <a:endParaRPr lang="en-GB"/>
        </a:p>
      </dgm:t>
    </dgm:pt>
    <dgm:pt modelId="{EF10AD26-7C81-4803-BF89-19E3F0D610C2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Home improvement agencies, (H&amp;S checks, adaptations, man with a van etc..)</a:t>
          </a:r>
          <a:endParaRPr lang="en-GB" dirty="0"/>
        </a:p>
      </dgm:t>
    </dgm:pt>
    <dgm:pt modelId="{81E07F67-EEDE-4464-BE14-903B401EE975}" type="parTrans" cxnId="{70F92EE1-59FA-440D-A298-353CB1E545D4}">
      <dgm:prSet/>
      <dgm:spPr/>
      <dgm:t>
        <a:bodyPr/>
        <a:lstStyle/>
        <a:p>
          <a:endParaRPr lang="en-GB"/>
        </a:p>
      </dgm:t>
    </dgm:pt>
    <dgm:pt modelId="{89CE3050-D30B-439D-AC9F-48AC9CA483B7}" type="sibTrans" cxnId="{70F92EE1-59FA-440D-A298-353CB1E545D4}">
      <dgm:prSet/>
      <dgm:spPr/>
      <dgm:t>
        <a:bodyPr/>
        <a:lstStyle/>
        <a:p>
          <a:endParaRPr lang="en-GB"/>
        </a:p>
      </dgm:t>
    </dgm:pt>
    <dgm:pt modelId="{E0AAD99C-48D0-4C63-AA8F-30FE1DB7BEAD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Equipment delivery, transport, pharmacy….</a:t>
          </a:r>
          <a:endParaRPr lang="en-GB" dirty="0"/>
        </a:p>
      </dgm:t>
    </dgm:pt>
    <dgm:pt modelId="{42882A2E-E3ED-434D-B797-B18892D4B7C7}" type="parTrans" cxnId="{100E69ED-155F-439D-959A-607464AB037C}">
      <dgm:prSet/>
      <dgm:spPr/>
      <dgm:t>
        <a:bodyPr/>
        <a:lstStyle/>
        <a:p>
          <a:endParaRPr lang="en-GB"/>
        </a:p>
      </dgm:t>
    </dgm:pt>
    <dgm:pt modelId="{F84B74E0-87A9-4623-8B26-C08BA49FE9AD}" type="sibTrans" cxnId="{100E69ED-155F-439D-959A-607464AB037C}">
      <dgm:prSet/>
      <dgm:spPr/>
      <dgm:t>
        <a:bodyPr/>
        <a:lstStyle/>
        <a:p>
          <a:endParaRPr lang="en-GB"/>
        </a:p>
      </dgm:t>
    </dgm:pt>
    <dgm:pt modelId="{04E96B34-1EAE-4102-92B1-3EFF1540FA6A}">
      <dgm:prSet phldrT="[Text]"/>
      <dgm:spPr/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Community resources/social integration/helping to reduce social isolation</a:t>
          </a:r>
          <a:endParaRPr lang="en-GB" dirty="0"/>
        </a:p>
      </dgm:t>
    </dgm:pt>
    <dgm:pt modelId="{DDFA6FCB-5C9E-4000-BFD3-7F76C93E2A49}" type="parTrans" cxnId="{65DA6AAC-17CA-4BB6-9308-8CE37FBF3E3D}">
      <dgm:prSet/>
      <dgm:spPr/>
      <dgm:t>
        <a:bodyPr/>
        <a:lstStyle/>
        <a:p>
          <a:endParaRPr lang="en-GB"/>
        </a:p>
      </dgm:t>
    </dgm:pt>
    <dgm:pt modelId="{25D1E743-6A3E-4E59-B3B8-CF7AB74D7B5A}" type="sibTrans" cxnId="{65DA6AAC-17CA-4BB6-9308-8CE37FBF3E3D}">
      <dgm:prSet/>
      <dgm:spPr/>
      <dgm:t>
        <a:bodyPr/>
        <a:lstStyle/>
        <a:p>
          <a:endParaRPr lang="en-GB"/>
        </a:p>
      </dgm:t>
    </dgm:pt>
    <dgm:pt modelId="{95F975E1-A6CC-41F2-9687-A2C50B486C3A}" type="pres">
      <dgm:prSet presAssocID="{A75F679C-9D79-4A3C-8CE6-50D0F4A9FB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461CD6-B157-48E7-9EE4-B0ADF6DE41C0}" type="pres">
      <dgm:prSet presAssocID="{A75F679C-9D79-4A3C-8CE6-50D0F4A9FB9B}" presName="cycle" presStyleCnt="0"/>
      <dgm:spPr/>
    </dgm:pt>
    <dgm:pt modelId="{3AC03E3B-6CBF-485E-BEEC-F9C04D97FAF2}" type="pres">
      <dgm:prSet presAssocID="{3D1824FD-CB0F-4790-A1CD-DA34B7EF7535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6DB975-A480-40E7-83B6-4E332A988569}" type="pres">
      <dgm:prSet presAssocID="{01F5FD1A-0337-48C4-A1FF-6FF533454231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EC8A775F-0469-4B19-B3F8-B56351909B17}" type="pres">
      <dgm:prSet presAssocID="{01F60816-E2B1-4254-A2C0-70F3CDFCC8B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3FD72C-191B-40DB-8F1A-26BFAE2C1825}" type="pres">
      <dgm:prSet presAssocID="{D6E9AAC3-D437-4A1F-BB34-01E05F89FA9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626E03-946D-414A-ABA6-1FC67D854D9F}" type="pres">
      <dgm:prSet presAssocID="{EF10AD26-7C81-4803-BF89-19E3F0D610C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303EF6-6BC7-493A-9C15-2ED369309167}" type="pres">
      <dgm:prSet presAssocID="{E0AAD99C-48D0-4C63-AA8F-30FE1DB7BEA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3238D6-5FEC-4E41-9990-0209D0432D2D}" type="pres">
      <dgm:prSet presAssocID="{04E96B34-1EAE-4102-92B1-3EFF1540FA6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646F31-02A9-4EC5-959E-CE79F614B33A}" srcId="{A75F679C-9D79-4A3C-8CE6-50D0F4A9FB9B}" destId="{3D1824FD-CB0F-4790-A1CD-DA34B7EF7535}" srcOrd="0" destOrd="0" parTransId="{C3CE328C-A1A3-4E73-A923-415B46E18DF4}" sibTransId="{01F5FD1A-0337-48C4-A1FF-6FF533454231}"/>
    <dgm:cxn modelId="{BC4BAF8C-2640-413A-8F25-45AE622C15C2}" srcId="{A75F679C-9D79-4A3C-8CE6-50D0F4A9FB9B}" destId="{D6E9AAC3-D437-4A1F-BB34-01E05F89FA9E}" srcOrd="2" destOrd="0" parTransId="{DF9B4B49-CA8B-411D-AC4A-77AEA52BDB16}" sibTransId="{87714953-74AB-4ADD-B4A8-B568AFAB03A5}"/>
    <dgm:cxn modelId="{8A096DE1-3614-4DA9-AC1E-37A1604C3596}" type="presOf" srcId="{EF10AD26-7C81-4803-BF89-19E3F0D610C2}" destId="{03626E03-946D-414A-ABA6-1FC67D854D9F}" srcOrd="0" destOrd="0" presId="urn:microsoft.com/office/officeart/2005/8/layout/cycle3"/>
    <dgm:cxn modelId="{70F92EE1-59FA-440D-A298-353CB1E545D4}" srcId="{A75F679C-9D79-4A3C-8CE6-50D0F4A9FB9B}" destId="{EF10AD26-7C81-4803-BF89-19E3F0D610C2}" srcOrd="3" destOrd="0" parTransId="{81E07F67-EEDE-4464-BE14-903B401EE975}" sibTransId="{89CE3050-D30B-439D-AC9F-48AC9CA483B7}"/>
    <dgm:cxn modelId="{D7A56C88-2DC9-41DB-8E67-69C8BC0E4C6E}" type="presOf" srcId="{3D1824FD-CB0F-4790-A1CD-DA34B7EF7535}" destId="{3AC03E3B-6CBF-485E-BEEC-F9C04D97FAF2}" srcOrd="0" destOrd="0" presId="urn:microsoft.com/office/officeart/2005/8/layout/cycle3"/>
    <dgm:cxn modelId="{65DA6AAC-17CA-4BB6-9308-8CE37FBF3E3D}" srcId="{A75F679C-9D79-4A3C-8CE6-50D0F4A9FB9B}" destId="{04E96B34-1EAE-4102-92B1-3EFF1540FA6A}" srcOrd="5" destOrd="0" parTransId="{DDFA6FCB-5C9E-4000-BFD3-7F76C93E2A49}" sibTransId="{25D1E743-6A3E-4E59-B3B8-CF7AB74D7B5A}"/>
    <dgm:cxn modelId="{B61AA722-4CDB-433A-87B2-37AF9F3E09BF}" type="presOf" srcId="{E0AAD99C-48D0-4C63-AA8F-30FE1DB7BEAD}" destId="{24303EF6-6BC7-493A-9C15-2ED369309167}" srcOrd="0" destOrd="0" presId="urn:microsoft.com/office/officeart/2005/8/layout/cycle3"/>
    <dgm:cxn modelId="{CC7F5F88-864E-4E5A-970D-34A7340221A9}" type="presOf" srcId="{01F5FD1A-0337-48C4-A1FF-6FF533454231}" destId="{A96DB975-A480-40E7-83B6-4E332A988569}" srcOrd="0" destOrd="0" presId="urn:microsoft.com/office/officeart/2005/8/layout/cycle3"/>
    <dgm:cxn modelId="{38A77EE6-C8C8-4D16-AFEA-6E05C8A737CB}" type="presOf" srcId="{04E96B34-1EAE-4102-92B1-3EFF1540FA6A}" destId="{AA3238D6-5FEC-4E41-9990-0209D0432D2D}" srcOrd="0" destOrd="0" presId="urn:microsoft.com/office/officeart/2005/8/layout/cycle3"/>
    <dgm:cxn modelId="{31EEBC39-B56A-4509-B5B6-567CEF51267C}" type="presOf" srcId="{D6E9AAC3-D437-4A1F-BB34-01E05F89FA9E}" destId="{5F3FD72C-191B-40DB-8F1A-26BFAE2C1825}" srcOrd="0" destOrd="0" presId="urn:microsoft.com/office/officeart/2005/8/layout/cycle3"/>
    <dgm:cxn modelId="{F10D252E-E178-45FF-8B78-7DE27B5365D4}" type="presOf" srcId="{A75F679C-9D79-4A3C-8CE6-50D0F4A9FB9B}" destId="{95F975E1-A6CC-41F2-9687-A2C50B486C3A}" srcOrd="0" destOrd="0" presId="urn:microsoft.com/office/officeart/2005/8/layout/cycle3"/>
    <dgm:cxn modelId="{3C312A65-67CC-43AB-9286-33A28592525A}" type="presOf" srcId="{01F60816-E2B1-4254-A2C0-70F3CDFCC8B2}" destId="{EC8A775F-0469-4B19-B3F8-B56351909B17}" srcOrd="0" destOrd="0" presId="urn:microsoft.com/office/officeart/2005/8/layout/cycle3"/>
    <dgm:cxn modelId="{D79AE22E-2B48-44E7-A207-C648A2E68B70}" srcId="{A75F679C-9D79-4A3C-8CE6-50D0F4A9FB9B}" destId="{01F60816-E2B1-4254-A2C0-70F3CDFCC8B2}" srcOrd="1" destOrd="0" parTransId="{1FC7BF21-7AAE-45F4-B2AF-4C434BFCEBF4}" sibTransId="{0BDD4621-6E2D-4E52-AD4B-E291B47D883C}"/>
    <dgm:cxn modelId="{100E69ED-155F-439D-959A-607464AB037C}" srcId="{A75F679C-9D79-4A3C-8CE6-50D0F4A9FB9B}" destId="{E0AAD99C-48D0-4C63-AA8F-30FE1DB7BEAD}" srcOrd="4" destOrd="0" parTransId="{42882A2E-E3ED-434D-B797-B18892D4B7C7}" sibTransId="{F84B74E0-87A9-4623-8B26-C08BA49FE9AD}"/>
    <dgm:cxn modelId="{0E5EEE7F-42B6-4ABD-A9A2-1D88C93C04CB}" type="presParOf" srcId="{95F975E1-A6CC-41F2-9687-A2C50B486C3A}" destId="{44461CD6-B157-48E7-9EE4-B0ADF6DE41C0}" srcOrd="0" destOrd="0" presId="urn:microsoft.com/office/officeart/2005/8/layout/cycle3"/>
    <dgm:cxn modelId="{B760381E-76E2-430A-8327-A8D81A85F2A2}" type="presParOf" srcId="{44461CD6-B157-48E7-9EE4-B0ADF6DE41C0}" destId="{3AC03E3B-6CBF-485E-BEEC-F9C04D97FAF2}" srcOrd="0" destOrd="0" presId="urn:microsoft.com/office/officeart/2005/8/layout/cycle3"/>
    <dgm:cxn modelId="{C566CA94-6103-4310-AC78-EC6E3CCCB64B}" type="presParOf" srcId="{44461CD6-B157-48E7-9EE4-B0ADF6DE41C0}" destId="{A96DB975-A480-40E7-83B6-4E332A988569}" srcOrd="1" destOrd="0" presId="urn:microsoft.com/office/officeart/2005/8/layout/cycle3"/>
    <dgm:cxn modelId="{0080DCD2-46AA-4CC4-8B6C-D1F1B41EACC6}" type="presParOf" srcId="{44461CD6-B157-48E7-9EE4-B0ADF6DE41C0}" destId="{EC8A775F-0469-4B19-B3F8-B56351909B17}" srcOrd="2" destOrd="0" presId="urn:microsoft.com/office/officeart/2005/8/layout/cycle3"/>
    <dgm:cxn modelId="{075C31B5-D38A-4E81-B78B-C6A55F0D3432}" type="presParOf" srcId="{44461CD6-B157-48E7-9EE4-B0ADF6DE41C0}" destId="{5F3FD72C-191B-40DB-8F1A-26BFAE2C1825}" srcOrd="3" destOrd="0" presId="urn:microsoft.com/office/officeart/2005/8/layout/cycle3"/>
    <dgm:cxn modelId="{BF294A22-FF01-4B72-9D47-35FADD41AC09}" type="presParOf" srcId="{44461CD6-B157-48E7-9EE4-B0ADF6DE41C0}" destId="{03626E03-946D-414A-ABA6-1FC67D854D9F}" srcOrd="4" destOrd="0" presId="urn:microsoft.com/office/officeart/2005/8/layout/cycle3"/>
    <dgm:cxn modelId="{07D8CA1B-5D41-493D-89B7-E13B54DF2583}" type="presParOf" srcId="{44461CD6-B157-48E7-9EE4-B0ADF6DE41C0}" destId="{24303EF6-6BC7-493A-9C15-2ED369309167}" srcOrd="5" destOrd="0" presId="urn:microsoft.com/office/officeart/2005/8/layout/cycle3"/>
    <dgm:cxn modelId="{E25092B9-04E4-4004-8701-781BE3CD0A42}" type="presParOf" srcId="{44461CD6-B157-48E7-9EE4-B0ADF6DE41C0}" destId="{AA3238D6-5FEC-4E41-9990-0209D0432D2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2F4C-E222-4083-93A8-0141C7200290}">
      <dsp:nvSpPr>
        <dsp:cNvPr id="0" name=""/>
        <dsp:cNvSpPr/>
      </dsp:nvSpPr>
      <dsp:spPr>
        <a:xfrm>
          <a:off x="638508" y="3375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‘O</a:t>
          </a:r>
          <a:r>
            <a:rPr lang="en-GB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wn bed is best’               as default position</a:t>
          </a:r>
          <a:endParaRPr lang="en-GB" sz="1000" kern="1200" dirty="0"/>
        </a:p>
      </dsp:txBody>
      <dsp:txXfrm>
        <a:off x="638508" y="3375"/>
        <a:ext cx="1586426" cy="951855"/>
      </dsp:txXfrm>
    </dsp:sp>
    <dsp:sp modelId="{9BD7C373-4D5B-43D0-ABD5-46CD91E8FC70}">
      <dsp:nvSpPr>
        <dsp:cNvPr id="0" name=""/>
        <dsp:cNvSpPr/>
      </dsp:nvSpPr>
      <dsp:spPr>
        <a:xfrm>
          <a:off x="652072" y="1083360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Empowerment to make life decisions; access to a range of options</a:t>
          </a:r>
          <a:endParaRPr lang="en-GB" sz="1000" kern="1200" dirty="0"/>
        </a:p>
      </dsp:txBody>
      <dsp:txXfrm>
        <a:off x="652072" y="1083360"/>
        <a:ext cx="1586426" cy="951855"/>
      </dsp:txXfrm>
    </dsp:sp>
    <dsp:sp modelId="{9339C2FA-5BF3-4358-B1D8-D28CD8105EB2}">
      <dsp:nvSpPr>
        <dsp:cNvPr id="0" name=""/>
        <dsp:cNvSpPr/>
      </dsp:nvSpPr>
      <dsp:spPr>
        <a:xfrm>
          <a:off x="0" y="1159458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Promote &amp; support self management </a:t>
          </a:r>
          <a:endParaRPr lang="en-GB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59458"/>
        <a:ext cx="1586426" cy="951855"/>
      </dsp:txXfrm>
    </dsp:sp>
    <dsp:sp modelId="{46D4A8AE-DB6D-4CEE-B6AE-E345A1F89FC6}">
      <dsp:nvSpPr>
        <dsp:cNvPr id="0" name=""/>
        <dsp:cNvSpPr/>
      </dsp:nvSpPr>
      <dsp:spPr>
        <a:xfrm>
          <a:off x="0" y="4166027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Regain optimum function as quickly as possible, and as near to home as possible</a:t>
          </a:r>
          <a:endParaRPr lang="en-GB" sz="1000" kern="1200" dirty="0"/>
        </a:p>
      </dsp:txBody>
      <dsp:txXfrm>
        <a:off x="0" y="4166027"/>
        <a:ext cx="1586426" cy="951855"/>
      </dsp:txXfrm>
    </dsp:sp>
    <dsp:sp modelId="{776A177A-9713-43CC-A333-EE6DA19E8585}">
      <dsp:nvSpPr>
        <dsp:cNvPr id="0" name=""/>
        <dsp:cNvSpPr/>
      </dsp:nvSpPr>
      <dsp:spPr>
        <a:xfrm>
          <a:off x="0" y="3285529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Improvements of efficiency and patient flow from hospitals</a:t>
          </a:r>
          <a:endParaRPr lang="en-GB" sz="1000" kern="1200" dirty="0"/>
        </a:p>
      </dsp:txBody>
      <dsp:txXfrm>
        <a:off x="0" y="3285529"/>
        <a:ext cx="1586426" cy="951855"/>
      </dsp:txXfrm>
    </dsp:sp>
    <dsp:sp modelId="{4FB85979-DB15-44CC-9CBB-BCCCE62DA3F4}">
      <dsp:nvSpPr>
        <dsp:cNvPr id="0" name=""/>
        <dsp:cNvSpPr/>
      </dsp:nvSpPr>
      <dsp:spPr>
        <a:xfrm>
          <a:off x="574321" y="3331551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>
              <a:latin typeface="Arial" panose="020B0604020202020204" pitchFamily="34" charset="0"/>
              <a:cs typeface="Arial" panose="020B0604020202020204" pitchFamily="34" charset="0"/>
            </a:rPr>
            <a:t>Improved outcomes for people </a:t>
          </a:r>
          <a:endParaRPr lang="en-GB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321" y="3331551"/>
        <a:ext cx="1586426" cy="951855"/>
      </dsp:txXfrm>
    </dsp:sp>
    <dsp:sp modelId="{2448C113-1813-4A6C-B196-E81786447560}">
      <dsp:nvSpPr>
        <dsp:cNvPr id="0" name=""/>
        <dsp:cNvSpPr/>
      </dsp:nvSpPr>
      <dsp:spPr>
        <a:xfrm>
          <a:off x="0" y="2263652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>
              <a:latin typeface="Arial" panose="020B0604020202020204" pitchFamily="34" charset="0"/>
              <a:cs typeface="Arial" panose="020B0604020202020204" pitchFamily="34" charset="0"/>
            </a:rPr>
            <a:t>Increase resources to support community based ‘wrap around’ services, assessment &amp; therapies</a:t>
          </a:r>
          <a:endParaRPr lang="en-GB" sz="1000" kern="1200"/>
        </a:p>
      </dsp:txBody>
      <dsp:txXfrm>
        <a:off x="0" y="2263652"/>
        <a:ext cx="1586426" cy="951855"/>
      </dsp:txXfrm>
    </dsp:sp>
    <dsp:sp modelId="{BF4906A3-81EB-4630-BDB5-70C0B53C56C4}">
      <dsp:nvSpPr>
        <dsp:cNvPr id="0" name=""/>
        <dsp:cNvSpPr/>
      </dsp:nvSpPr>
      <dsp:spPr>
        <a:xfrm>
          <a:off x="0" y="4407231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smtClean="0">
              <a:latin typeface="Arial" panose="020B0604020202020204" pitchFamily="34" charset="0"/>
              <a:cs typeface="Arial" panose="020B0604020202020204" pitchFamily="34" charset="0"/>
            </a:rPr>
            <a:t>One contact number, clearly defined pathways</a:t>
          </a:r>
          <a:endParaRPr lang="en-GB" sz="1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407231"/>
        <a:ext cx="1586426" cy="951855"/>
      </dsp:txXfrm>
    </dsp:sp>
    <dsp:sp modelId="{C6EF9F36-211E-41C7-A6C3-330D5621EAE2}">
      <dsp:nvSpPr>
        <dsp:cNvPr id="0" name=""/>
        <dsp:cNvSpPr/>
      </dsp:nvSpPr>
      <dsp:spPr>
        <a:xfrm>
          <a:off x="0" y="3355998"/>
          <a:ext cx="1586426" cy="951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Health &amp; social care rehab &amp; enablement working collaboratively on shared pathways. (Community Rehab Service or Active Recovery Team).</a:t>
          </a:r>
          <a:endParaRPr lang="en-GB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55998"/>
        <a:ext cx="1586426" cy="951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DB975-A480-40E7-83B6-4E332A988569}">
      <dsp:nvSpPr>
        <dsp:cNvPr id="0" name=""/>
        <dsp:cNvSpPr/>
      </dsp:nvSpPr>
      <dsp:spPr>
        <a:xfrm>
          <a:off x="1588483" y="-5778"/>
          <a:ext cx="5859529" cy="5859529"/>
        </a:xfrm>
        <a:prstGeom prst="circularArrow">
          <a:avLst>
            <a:gd name="adj1" fmla="val 5274"/>
            <a:gd name="adj2" fmla="val 312630"/>
            <a:gd name="adj3" fmla="val 14217249"/>
            <a:gd name="adj4" fmla="val 17133389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03E3B-6CBF-485E-BEEC-F9C04D97FAF2}">
      <dsp:nvSpPr>
        <dsp:cNvPr id="0" name=""/>
        <dsp:cNvSpPr/>
      </dsp:nvSpPr>
      <dsp:spPr>
        <a:xfrm>
          <a:off x="3397510" y="1176"/>
          <a:ext cx="2241474" cy="11207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GP’s  (multi disciplinary clusters around GP practices), links to </a:t>
          </a:r>
          <a:r>
            <a:rPr lang="en-GB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iPCT’s</a:t>
          </a:r>
          <a:endParaRPr lang="en-GB" sz="1600" kern="1200" dirty="0"/>
        </a:p>
      </dsp:txBody>
      <dsp:txXfrm>
        <a:off x="3452220" y="55886"/>
        <a:ext cx="2132054" cy="1011317"/>
      </dsp:txXfrm>
    </dsp:sp>
    <dsp:sp modelId="{EC8A775F-0469-4B19-B3F8-B56351909B17}">
      <dsp:nvSpPr>
        <dsp:cNvPr id="0" name=""/>
        <dsp:cNvSpPr/>
      </dsp:nvSpPr>
      <dsp:spPr>
        <a:xfrm>
          <a:off x="5456132" y="1189721"/>
          <a:ext cx="2241474" cy="11207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Voluntary organisations/carers groups</a:t>
          </a:r>
          <a:endParaRPr lang="en-GB" sz="1600" kern="1200" dirty="0"/>
        </a:p>
      </dsp:txBody>
      <dsp:txXfrm>
        <a:off x="5510842" y="1244431"/>
        <a:ext cx="2132054" cy="1011317"/>
      </dsp:txXfrm>
    </dsp:sp>
    <dsp:sp modelId="{5F3FD72C-191B-40DB-8F1A-26BFAE2C1825}">
      <dsp:nvSpPr>
        <dsp:cNvPr id="0" name=""/>
        <dsp:cNvSpPr/>
      </dsp:nvSpPr>
      <dsp:spPr>
        <a:xfrm>
          <a:off x="5456132" y="3566812"/>
          <a:ext cx="2241474" cy="11207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Care Navigators</a:t>
          </a:r>
          <a:endParaRPr lang="en-GB" sz="1600" kern="1200" dirty="0"/>
        </a:p>
      </dsp:txBody>
      <dsp:txXfrm>
        <a:off x="5510842" y="3621522"/>
        <a:ext cx="2132054" cy="1011317"/>
      </dsp:txXfrm>
    </dsp:sp>
    <dsp:sp modelId="{03626E03-946D-414A-ABA6-1FC67D854D9F}">
      <dsp:nvSpPr>
        <dsp:cNvPr id="0" name=""/>
        <dsp:cNvSpPr/>
      </dsp:nvSpPr>
      <dsp:spPr>
        <a:xfrm>
          <a:off x="3397510" y="4755358"/>
          <a:ext cx="2241474" cy="11207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Home improvement agencies, (H&amp;S checks, adaptations, man with a van etc..)</a:t>
          </a:r>
          <a:endParaRPr lang="en-GB" sz="1600" kern="1200" dirty="0"/>
        </a:p>
      </dsp:txBody>
      <dsp:txXfrm>
        <a:off x="3452220" y="4810068"/>
        <a:ext cx="2132054" cy="1011317"/>
      </dsp:txXfrm>
    </dsp:sp>
    <dsp:sp modelId="{24303EF6-6BC7-493A-9C15-2ED369309167}">
      <dsp:nvSpPr>
        <dsp:cNvPr id="0" name=""/>
        <dsp:cNvSpPr/>
      </dsp:nvSpPr>
      <dsp:spPr>
        <a:xfrm>
          <a:off x="1338889" y="3566812"/>
          <a:ext cx="2241474" cy="11207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Equipment delivery, transport, pharmacy….</a:t>
          </a:r>
          <a:endParaRPr lang="en-GB" sz="1600" kern="1200" dirty="0"/>
        </a:p>
      </dsp:txBody>
      <dsp:txXfrm>
        <a:off x="1393599" y="3621522"/>
        <a:ext cx="2132054" cy="1011317"/>
      </dsp:txXfrm>
    </dsp:sp>
    <dsp:sp modelId="{AA3238D6-5FEC-4E41-9990-0209D0432D2D}">
      <dsp:nvSpPr>
        <dsp:cNvPr id="0" name=""/>
        <dsp:cNvSpPr/>
      </dsp:nvSpPr>
      <dsp:spPr>
        <a:xfrm>
          <a:off x="1338889" y="1189721"/>
          <a:ext cx="2241474" cy="11207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resources/social integration/helping to reduce social isolation</a:t>
          </a:r>
          <a:endParaRPr lang="en-GB" sz="1600" kern="1200" dirty="0"/>
        </a:p>
      </dsp:txBody>
      <dsp:txXfrm>
        <a:off x="1393599" y="1244431"/>
        <a:ext cx="2132054" cy="1011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478A-71AB-4BC6-8AF3-64434AC0D64E}" type="datetimeFigureOut">
              <a:rPr lang="en-GB" smtClean="0"/>
              <a:t>25/07/2016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9ED3E-34C5-4B0A-8205-317C58D9A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3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6147" y="8686434"/>
            <a:ext cx="2971853" cy="45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EED2661-EA8F-4E18-ACEA-163471AD47B8}" type="slidenum">
              <a:rPr lang="en-GB" altLang="en-US" sz="1200"/>
              <a:pPr algn="r"/>
              <a:t>5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079" y="6237114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107504" y="6199187"/>
            <a:ext cx="8964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E1B8421-BC9B-42B6-9A37-5715A9FFC128}" type="datetimeFigureOut">
              <a:rPr lang="en-GB" smtClean="0"/>
              <a:pPr/>
              <a:t>25/07/2016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C06B74C9-1984-4309-B629-64A9E26805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8421-BC9B-42B6-9A37-5715A9FFC128}" type="datetimeFigureOut">
              <a:rPr lang="en-GB" smtClean="0"/>
              <a:t>25/07/2016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B74C9-1984-4309-B629-64A9E268053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24936" cy="1470025"/>
          </a:xfrm>
        </p:spPr>
        <p:txBody>
          <a:bodyPr>
            <a:noAutofit/>
          </a:bodyPr>
          <a:lstStyle/>
          <a:p>
            <a:r>
              <a:rPr lang="en-GB" sz="54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54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54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First -Swale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30216"/>
            <a:ext cx="7920880" cy="98296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prstClr val="black"/>
                </a:solidFill>
              </a:rPr>
              <a:t>A</a:t>
            </a:r>
            <a:r>
              <a:rPr lang="en-GB" sz="3600" dirty="0" smtClean="0">
                <a:solidFill>
                  <a:prstClr val="black"/>
                </a:solidFill>
              </a:rPr>
              <a:t> </a:t>
            </a:r>
            <a:r>
              <a:rPr lang="en-GB" sz="3600" dirty="0">
                <a:solidFill>
                  <a:prstClr val="black"/>
                </a:solidFill>
              </a:rPr>
              <a:t>sustainable long term model of </a:t>
            </a:r>
            <a:r>
              <a:rPr lang="en-GB" sz="3600" dirty="0" smtClean="0">
                <a:solidFill>
                  <a:prstClr val="black"/>
                </a:solidFill>
              </a:rPr>
              <a:t>care in Swale……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94928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Kim Hellyer Service Manager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6/7/16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" y="-15705"/>
            <a:ext cx="2543823" cy="180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65648" cy="181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Key Principles</a:t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b="0" dirty="0" smtClean="0">
                <a:solidFill>
                  <a:schemeClr val="bg1"/>
                </a:solidFill>
              </a:rPr>
              <a:t>‘Own Bed is Best’</a:t>
            </a:r>
            <a:endParaRPr lang="en-GB" sz="4400" b="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906542"/>
              </p:ext>
            </p:extLst>
          </p:nvPr>
        </p:nvGraphicFramePr>
        <p:xfrm>
          <a:off x="-4789040" y="992994"/>
          <a:ext cx="46085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664296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81388"/>
            <a:ext cx="2664296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381388"/>
            <a:ext cx="2664296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664296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664296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26" y="4844628"/>
            <a:ext cx="2642781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44628"/>
            <a:ext cx="2808311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9" y="3140968"/>
            <a:ext cx="282516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" y="1376768"/>
            <a:ext cx="2808311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28184" y="1844824"/>
            <a:ext cx="2520281" cy="98488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&amp; support </a:t>
            </a:r>
            <a:endParaRPr lang="en-GB" sz="20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</a:t>
            </a:r>
            <a:r>
              <a:rPr lang="en-GB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</a:p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228184" y="4797152"/>
            <a:ext cx="2520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engagement with </a:t>
            </a:r>
            <a:r>
              <a:rPr lang="en-GB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and </a:t>
            </a:r>
            <a:r>
              <a:rPr lang="en-GB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 </a:t>
            </a:r>
            <a:r>
              <a:rPr lang="en-GB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</a:t>
            </a:r>
            <a:r>
              <a:rPr lang="en-GB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ensure agreement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7526" y="5005625"/>
            <a:ext cx="2568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200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number, clearly defined pathways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6652" y="5005625"/>
            <a:ext cx="2574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2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in efficiency and patient flow from hospitals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358521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200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outcomes for people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9852" y="1413064"/>
            <a:ext cx="2664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2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H&amp;SC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lvl="0" algn="ctr" fontAlgn="t">
              <a:spcBef>
                <a:spcPct val="2000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nablement working </a:t>
            </a:r>
          </a:p>
          <a:p>
            <a:pPr lvl="0" algn="ctr" fontAlgn="t">
              <a:spcBef>
                <a:spcPct val="2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collaboratively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t">
              <a:spcBef>
                <a:spcPct val="2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pathways</a:t>
            </a: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9852" y="3175808"/>
            <a:ext cx="2556284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esources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support community based ‘wrap around’ services, assessment and therapies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0192" y="3257689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2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life decisions; access to a range of options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1412776"/>
            <a:ext cx="2691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Regain optimum function quickly 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as near to home as possible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77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4283C4"/>
          </a:solidFill>
        </p:spPr>
        <p:txBody>
          <a:bodyPr>
            <a:normAutofit/>
          </a:bodyPr>
          <a:lstStyle/>
          <a:p>
            <a:r>
              <a:rPr lang="en-GB" sz="4400" b="0" dirty="0">
                <a:solidFill>
                  <a:schemeClr val="bg1"/>
                </a:solidFill>
              </a:rPr>
              <a:t>Who are our key </a:t>
            </a:r>
            <a:r>
              <a:rPr lang="en-GB" sz="4400" b="0" dirty="0" smtClean="0">
                <a:solidFill>
                  <a:schemeClr val="bg1"/>
                </a:solidFill>
              </a:rPr>
              <a:t>partners?</a:t>
            </a:r>
            <a:endParaRPr lang="en-GB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2471838"/>
              </p:ext>
            </p:extLst>
          </p:nvPr>
        </p:nvGraphicFramePr>
        <p:xfrm>
          <a:off x="107504" y="980728"/>
          <a:ext cx="903649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3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Shocking facts on the effect of immobility for older </a:t>
            </a:r>
            <a:r>
              <a:rPr lang="en-GB" dirty="0" smtClean="0"/>
              <a:t>people.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10 days of bed rest leads to a 14% reduction in leg and hip muscle strength and a 12% reduction in aerobic capacity: the equivalent of 10 years of life.</a:t>
            </a:r>
          </a:p>
          <a:p>
            <a:r>
              <a:rPr lang="en-GB" dirty="0"/>
              <a:t>Studies have found a faster reduction in muscle strength; as much as 5% per day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/>
              <a:t>Older people’s ability to perform everyday activities can reduce while in hospital. One study found that 12% of patients aged 70 and over saw a decline in their ability to undertake key daily activities (bathing, dressing, eating, moving around and toileting) between admission and discharge from hospital, and the extent of decline increased with </a:t>
            </a:r>
            <a:r>
              <a:rPr lang="en-GB" dirty="0" smtClean="0"/>
              <a:t>age</a:t>
            </a:r>
            <a:r>
              <a:rPr lang="en-GB" dirty="0"/>
              <a:t>.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50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07950" y="1196975"/>
            <a:ext cx="889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529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GB" altLang="en-US" sz="2000"/>
          </a:p>
          <a:p>
            <a:endParaRPr lang="en-GB" altLang="en-US" sz="2000"/>
          </a:p>
          <a:p>
            <a:pPr algn="ctr"/>
            <a:endParaRPr lang="en-GB" altLang="en-US" sz="3200" b="1">
              <a:solidFill>
                <a:srgbClr val="000099"/>
              </a:solidFill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323850" y="1341438"/>
            <a:ext cx="84248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b="1" dirty="0"/>
              <a:t>Home First</a:t>
            </a:r>
            <a:r>
              <a:rPr lang="en-GB" altLang="en-US" dirty="0"/>
              <a:t> is a multi-agency partnership initiative working across the whole health and social care system to reduce unnecessarily prolonged lengths of stay in an acute hospital.</a:t>
            </a:r>
          </a:p>
          <a:p>
            <a:r>
              <a:rPr lang="en-GB" altLang="en-US" dirty="0"/>
              <a:t> </a:t>
            </a:r>
          </a:p>
          <a:p>
            <a:r>
              <a:rPr lang="en-GB" altLang="en-US" b="1" dirty="0"/>
              <a:t>Home First</a:t>
            </a:r>
            <a:r>
              <a:rPr lang="en-GB" altLang="en-US" dirty="0"/>
              <a:t> initiative will facilitate more timely and effective hospital discharges, achieved by the community providing holistic assessment, equipment and on-going enablement and support in the patient’s own home or intermediate care facility.</a:t>
            </a:r>
          </a:p>
          <a:p>
            <a:r>
              <a:rPr lang="en-GB" altLang="en-US" dirty="0"/>
              <a:t> 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74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720840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/>
              <a:t>National Audit Office Report 26 May 2016. Discharging Older Patients From Hospital:</a:t>
            </a:r>
          </a:p>
          <a:p>
            <a:pPr algn="ctr"/>
            <a:endParaRPr lang="en-GB" b="1" u="sng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Hospitals </a:t>
            </a:r>
            <a:r>
              <a:rPr lang="en-GB" sz="2000" dirty="0"/>
              <a:t>should identify the needs of older patients as quickly as possible to decide whether they are best met in </a:t>
            </a:r>
            <a:r>
              <a:rPr lang="en-GB" sz="2000" dirty="0" smtClean="0"/>
              <a:t>hospital.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where </a:t>
            </a:r>
            <a:r>
              <a:rPr lang="en-GB" sz="2000" dirty="0"/>
              <a:t>an older patient needs to be admitted, health and social care staff should work together to maintain the momentum of treatment and discharge </a:t>
            </a:r>
            <a:r>
              <a:rPr lang="en-GB" sz="2000" dirty="0" smtClean="0"/>
              <a:t>planning.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Health </a:t>
            </a:r>
            <a:r>
              <a:rPr lang="en-GB" sz="2000" dirty="0"/>
              <a:t>and social care staff should start the assessment and rehabilitation of patients as soon after admission as possible and in the home wherever possible.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2029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First in Swale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Swale is working closely with Medway Council &amp; CCG and Medway Hospital to get consistency in the discharge process prior to discharge.</a:t>
            </a:r>
          </a:p>
          <a:p>
            <a:r>
              <a:rPr lang="en-GB" dirty="0" smtClean="0"/>
              <a:t>Swale is working with the University of Kent &amp; as part of a four year European project –SUSTAIN.</a:t>
            </a:r>
          </a:p>
          <a:p>
            <a:r>
              <a:rPr lang="en-GB" dirty="0" smtClean="0"/>
              <a:t>KCC already have in place a very successful Enablement service, and we work closely with health colleagues.</a:t>
            </a:r>
          </a:p>
          <a:p>
            <a:r>
              <a:rPr lang="en-GB" dirty="0" smtClean="0"/>
              <a:t>Swale is extremely fortunate to have Staying Put as a key partner in the Home First work stream, which is not the case in other areas, but makes a significant difference to achieving quick &amp; safe discharges.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8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07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ays_x0020_of_x0020_working xmlns="d3c5681a-6188-4afd-8047-4b7024f49c9f">true</Ways_x0020_of_x0020_working>
    <Category xmlns="d3c5681a-6188-4afd-8047-4b7024f49c9f">
      <Value>Communication</Value>
    </Category>
    <PublishingStartDate xmlns="http://schemas.microsoft.com/sharepoint/v3" xsi:nil="true"/>
    <PublishingExpirationDate xmlns="http://schemas.microsoft.com/sharepoint/v3" xsi:nil="true"/>
    <Environmental_x0020_performance_x0020_grouping xmlns="d3c5681a-6188-4afd-8047-4b7024f49c9f">Not applicable</Environmental_x0020_performance_x0020_grouping>
    <_dlc_DocId xmlns="b607a442-3a8b-46cb-8183-2bec4a9e324b">HDA2S5J67HAM-54-389</_dlc_DocId>
    <Directorate xmlns="d3c5681a-6188-4afd-8047-4b7024f49c9f">All</Directorate>
    <_dlc_DocIdUrl xmlns="b607a442-3a8b-46cb-8183-2bec4a9e324b">
      <Url>http://knet/ourcouncil/_layouts/DocIdRedir.aspx?ID=HDA2S5J67HAM-54-389</Url>
      <Description>HDA2S5J67HAM-54-389</Description>
    </_dlc_DocIdUrl>
    <ContentOwner xmlns="b607a442-3a8b-46cb-8183-2bec4a9e324b">
      <UserInfo>
        <DisplayName>Hallett, Tessa - CC CE</DisplayName>
        <AccountId>6198</AccountId>
        <AccountType/>
      </UserInfo>
    </ContentOwner>
    <Sub_x0020_category xmlns="d3c5681a-6188-4afd-8047-4b7024f49c9f">User Group Documents</Sub_x0020_category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229A364E9FC4EBDE1546DFF3D65AD" ma:contentTypeVersion="13" ma:contentTypeDescription="Create a new document." ma:contentTypeScope="" ma:versionID="285c32ea8a62d996842338594d7a8da5">
  <xsd:schema xmlns:xsd="http://www.w3.org/2001/XMLSchema" xmlns:xs="http://www.w3.org/2001/XMLSchema" xmlns:p="http://schemas.microsoft.com/office/2006/metadata/properties" xmlns:ns1="http://schemas.microsoft.com/sharepoint/v3" xmlns:ns2="d3c5681a-6188-4afd-8047-4b7024f49c9f" xmlns:ns3="b607a442-3a8b-46cb-8183-2bec4a9e324b" targetNamespace="http://schemas.microsoft.com/office/2006/metadata/properties" ma:root="true" ma:fieldsID="e43f7273e858160a0a98e2b0d166b5d7" ns1:_="" ns2:_="" ns3:_="">
    <xsd:import namespace="http://schemas.microsoft.com/sharepoint/v3"/>
    <xsd:import namespace="d3c5681a-6188-4afd-8047-4b7024f49c9f"/>
    <xsd:import namespace="b607a442-3a8b-46cb-8183-2bec4a9e324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irectorate"/>
                <xsd:element ref="ns2:Ways_x0020_of_x0020_working" minOccurs="0"/>
                <xsd:element ref="ns2:Category" minOccurs="0"/>
                <xsd:element ref="ns3:_dlc_DocId" minOccurs="0"/>
                <xsd:element ref="ns3:_dlc_DocIdUrl" minOccurs="0"/>
                <xsd:element ref="ns3:_dlc_DocIdPersistId" minOccurs="0"/>
                <xsd:element ref="ns2:Environmental_x0020_performance_x0020_grouping" minOccurs="0"/>
                <xsd:element ref="ns3:ContentOwner"/>
                <xsd:element ref="ns2:Sub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5681a-6188-4afd-8047-4b7024f49c9f" elementFormDefault="qualified">
    <xsd:import namespace="http://schemas.microsoft.com/office/2006/documentManagement/types"/>
    <xsd:import namespace="http://schemas.microsoft.com/office/infopath/2007/PartnerControls"/>
    <xsd:element name="Directorate" ma:index="10" ma:displayName="New directorate" ma:default="All" ma:format="Dropdown" ma:internalName="Directorate">
      <xsd:simpleType>
        <xsd:restriction base="dms:Choice">
          <xsd:enumeration value="All"/>
          <xsd:enumeration value="Social Care Health and Wellbeing"/>
          <xsd:enumeration value="Education and Young People Services"/>
          <xsd:enumeration value="Growth Environment and Transport"/>
          <xsd:enumeration value="Strategic and Corporate Services"/>
        </xsd:restriction>
      </xsd:simpleType>
    </xsd:element>
    <xsd:element name="Ways_x0020_of_x0020_working" ma:index="11" nillable="true" ma:displayName="Ways of working" ma:default="1" ma:internalName="Ways_x0020_of_x0020_working">
      <xsd:simpleType>
        <xsd:restriction base="dms:Boolean"/>
      </xsd:simpleType>
    </xsd:element>
    <xsd:element name="Category" ma:index="12" nillable="true" ma:displayName="Category" ma:default="Not applicable" ma:format="Dropdown" ma:internalName="Category">
      <xsd:simpleType>
        <xsd:restriction base="dms:Choice">
          <xsd:enumeration value="Not applicable"/>
          <xsd:enumeration value="Procurement"/>
          <xsd:enumeration value="iProcurement"/>
          <xsd:enumeration value="DTD"/>
          <xsd:enumeration value="Environmental performance"/>
          <xsd:enumeration value="Communication"/>
          <xsd:enumeration value="ICT"/>
          <xsd:enumeration value="Legal"/>
          <xsd:enumeration value="Customer service"/>
          <xsd:enumeration value="Finance"/>
          <xsd:enumeration value="Finance year end closedown"/>
          <xsd:enumeration value="Data protection"/>
          <xsd:enumeration value="Access to information"/>
          <xsd:enumeration value="Doing things differently"/>
          <xsd:enumeration value="Equality and diversity"/>
          <xsd:enumeration value="Facilities management"/>
          <xsd:enumeration value="Because of You"/>
          <xsd:enumeration value="Health and safety"/>
          <xsd:enumeration value="Internal audit/fraud"/>
          <xsd:enumeration value="Business continuity/emergency planning"/>
          <xsd:enumeration value="Property"/>
          <xsd:enumeration value="Public health"/>
          <xsd:enumeration value="Training framework docs"/>
          <xsd:enumeration value="Facing the Challenge"/>
          <xsd:enumeration value="Commissioning"/>
        </xsd:restriction>
      </xsd:simpleType>
    </xsd:element>
    <xsd:element name="Environmental_x0020_performance_x0020_grouping" ma:index="16" nillable="true" ma:displayName="Environmental performance grouping" ma:default="Not applicable" ma:format="Dropdown" ma:internalName="Environmental_x0020_performance_x0020_grouping">
      <xsd:simpleType>
        <xsd:restriction base="dms:Choice">
          <xsd:enumeration value="Not applicable"/>
          <xsd:enumeration value="Registers"/>
          <xsd:enumeration value="Systems procedures"/>
          <xsd:enumeration value="Operational procedures"/>
          <xsd:enumeration value="How to guides"/>
          <xsd:enumeration value="Project opportunities"/>
          <xsd:enumeration value="Energy management guidance"/>
          <xsd:enumeration value="Guidance for managing energy"/>
          <xsd:enumeration value="Energy Efficiency Loan Fund"/>
          <xsd:enumeration value="ISO 14001 Compliance"/>
        </xsd:restriction>
      </xsd:simpleType>
    </xsd:element>
    <xsd:element name="Sub_x0020_category" ma:index="19" nillable="true" ma:displayName="Sub category" ma:default="Not applicable" ma:description="Add the sub category so that the document can be added to the create group" ma:format="Dropdown" ma:internalName="Sub_x0020_category">
      <xsd:simpleType>
        <xsd:restriction base="dms:Choice">
          <xsd:enumeration value="Not applicable"/>
          <xsd:enumeration value="User Group Documents"/>
          <xsd:enumeration value="Process Documents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a442-3a8b-46cb-8183-2bec4a9e324b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ontentOwner" ma:index="18" ma:displayName="Content Owner" ma:list="UserInfo" ma:SharePointGroup="0" ma:internalName="Cont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ca912827-bae3-40cb-8146-7920e969c222" ContentTypeId="0x0101" PreviousValue="false"/>
</file>

<file path=customXml/itemProps1.xml><?xml version="1.0" encoding="utf-8"?>
<ds:datastoreItem xmlns:ds="http://schemas.openxmlformats.org/officeDocument/2006/customXml" ds:itemID="{717BE75F-9CB0-4911-974C-87294FF261EC}">
  <ds:schemaRefs>
    <ds:schemaRef ds:uri="http://schemas.microsoft.com/office/2006/metadata/properties"/>
    <ds:schemaRef ds:uri="http://schemas.microsoft.com/office/infopath/2007/PartnerControls"/>
    <ds:schemaRef ds:uri="d3c5681a-6188-4afd-8047-4b7024f49c9f"/>
    <ds:schemaRef ds:uri="http://schemas.microsoft.com/sharepoint/v3"/>
    <ds:schemaRef ds:uri="b607a442-3a8b-46cb-8183-2bec4a9e324b"/>
  </ds:schemaRefs>
</ds:datastoreItem>
</file>

<file path=customXml/itemProps2.xml><?xml version="1.0" encoding="utf-8"?>
<ds:datastoreItem xmlns:ds="http://schemas.openxmlformats.org/officeDocument/2006/customXml" ds:itemID="{31CA79B8-2782-4563-B143-04BDEE9748D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6A221AD-22C9-4FF9-8E1B-94BC624F394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27DB52-2EC0-4549-9BFE-8F7A73A9C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c5681a-6188-4afd-8047-4b7024f49c9f"/>
    <ds:schemaRef ds:uri="b607a442-3a8b-46cb-8183-2bec4a9e3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3486BF3-C40C-41D8-8A68-D1DF30164F8A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2007 PowerPoint template</Template>
  <TotalTime>280</TotalTime>
  <Words>601</Words>
  <Application>Microsoft Office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2007 PowerPoint template</vt:lpstr>
      <vt:lpstr>  Home First -Swale</vt:lpstr>
      <vt:lpstr>Key Principles ‘Own Bed is Best’</vt:lpstr>
      <vt:lpstr>Who are our key partners?</vt:lpstr>
      <vt:lpstr>Shocking facts on the effect of immobility for older people.</vt:lpstr>
      <vt:lpstr>PowerPoint Presentation</vt:lpstr>
      <vt:lpstr>PowerPoint Presentation</vt:lpstr>
      <vt:lpstr>Home First in Swale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Barnes, Jane - SC OPPD</dc:creator>
  <cp:lastModifiedBy>Lesley Clay</cp:lastModifiedBy>
  <cp:revision>34</cp:revision>
  <dcterms:created xsi:type="dcterms:W3CDTF">2016-01-27T20:52:00Z</dcterms:created>
  <dcterms:modified xsi:type="dcterms:W3CDTF">2016-07-25T09:21:51Z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5e328715-89ef-4d66-9f66-cdc39c758dae</vt:lpwstr>
  </property>
  <property fmtid="{D5CDD505-2E9C-101B-9397-08002B2CF9AE}" pid="3" name="ContentTypeId">
    <vt:lpwstr>0x010100D42229A364E9FC4EBDE1546DFF3D65AD</vt:lpwstr>
  </property>
  <property fmtid="{D5CDD505-2E9C-101B-9397-08002B2CF9AE}" pid="4" name="Structure chart">
    <vt:bool>false</vt:bool>
  </property>
</Properties>
</file>