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1"/>
  </p:notesMasterIdLst>
  <p:handoutMasterIdLst>
    <p:handoutMasterId r:id="rId12"/>
  </p:handoutMasterIdLst>
  <p:sldIdLst>
    <p:sldId id="264" r:id="rId2"/>
    <p:sldId id="273" r:id="rId3"/>
    <p:sldId id="266" r:id="rId4"/>
    <p:sldId id="274" r:id="rId5"/>
    <p:sldId id="275" r:id="rId6"/>
    <p:sldId id="276" r:id="rId7"/>
    <p:sldId id="271" r:id="rId8"/>
    <p:sldId id="277" r:id="rId9"/>
    <p:sldId id="272" r:id="rId10"/>
  </p:sldIdLst>
  <p:sldSz cx="9144000" cy="6858000" type="screen4x3"/>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1D82F"/>
    <a:srgbClr val="F1584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8" d="100"/>
          <a:sy n="118" d="100"/>
        </p:scale>
        <p:origin x="-1350" y="-72"/>
      </p:cViewPr>
      <p:guideLst>
        <p:guide orient="horz" pos="2160"/>
        <p:guide pos="2880"/>
      </p:guideLst>
    </p:cSldViewPr>
  </p:slideViewPr>
  <p:notesTextViewPr>
    <p:cViewPr>
      <p:scale>
        <a:sx n="1" d="1"/>
        <a:sy n="1" d="1"/>
      </p:scale>
      <p:origin x="0" y="0"/>
    </p:cViewPr>
  </p:notesTextViewPr>
  <p:notesViewPr>
    <p:cSldViewPr>
      <p:cViewPr varScale="1">
        <p:scale>
          <a:sx n="82" d="100"/>
          <a:sy n="82" d="100"/>
        </p:scale>
        <p:origin x="-3954" y="-84"/>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6C70BB0-3D39-47CA-8231-F5502797BFDC}" type="doc">
      <dgm:prSet loTypeId="urn:microsoft.com/office/officeart/2005/8/layout/pyramid2" loCatId="pyramid" qsTypeId="urn:microsoft.com/office/officeart/2005/8/quickstyle/simple3" qsCatId="simple" csTypeId="urn:microsoft.com/office/officeart/2005/8/colors/accent1_2" csCatId="accent1" phldr="1"/>
      <dgm:spPr/>
      <dgm:t>
        <a:bodyPr/>
        <a:lstStyle/>
        <a:p>
          <a:endParaRPr lang="en-GB"/>
        </a:p>
      </dgm:t>
    </dgm:pt>
    <dgm:pt modelId="{C5A5FE37-A6DD-4C45-9597-BA959708C764}">
      <dgm:prSet phldrT="[Text]" custT="1"/>
      <dgm:spPr/>
      <dgm:t>
        <a:bodyPr/>
        <a:lstStyle/>
        <a:p>
          <a:r>
            <a:rPr lang="en-GB" sz="1400" dirty="0" smtClean="0">
              <a:latin typeface="Century Gothic" pitchFamily="34" charset="0"/>
            </a:rPr>
            <a:t>FCA regulated </a:t>
          </a:r>
          <a:r>
            <a:rPr lang="en-GB" sz="1400" dirty="0" err="1" smtClean="0">
              <a:latin typeface="Century Gothic" pitchFamily="34" charset="0"/>
            </a:rPr>
            <a:t>heylo</a:t>
          </a:r>
          <a:r>
            <a:rPr lang="en-GB" sz="1400" dirty="0" smtClean="0">
              <a:latin typeface="Century Gothic" pitchFamily="34" charset="0"/>
            </a:rPr>
            <a:t> supervisor and security trustee</a:t>
          </a:r>
        </a:p>
        <a:p>
          <a:r>
            <a:rPr lang="en-GB" sz="1050" i="1" dirty="0" err="1" smtClean="0">
              <a:latin typeface="Century Gothic" pitchFamily="34" charset="0"/>
            </a:rPr>
            <a:t>Internos</a:t>
          </a:r>
          <a:r>
            <a:rPr lang="en-GB" sz="1050" i="1" dirty="0" smtClean="0">
              <a:latin typeface="Century Gothic" pitchFamily="34" charset="0"/>
            </a:rPr>
            <a:t> Global Investors Ltd and Prudential Trustee Company Ltd</a:t>
          </a:r>
          <a:endParaRPr lang="en-GB" sz="1050" i="1" dirty="0">
            <a:latin typeface="Century Gothic" pitchFamily="34" charset="0"/>
          </a:endParaRPr>
        </a:p>
      </dgm:t>
    </dgm:pt>
    <dgm:pt modelId="{18C3B5CD-6533-448E-9810-AE0B1C98C475}" type="parTrans" cxnId="{3D162061-A4F0-4856-8371-69A7A84419E8}">
      <dgm:prSet/>
      <dgm:spPr/>
      <dgm:t>
        <a:bodyPr/>
        <a:lstStyle/>
        <a:p>
          <a:endParaRPr lang="en-GB" sz="1600">
            <a:latin typeface="Century Gothic" pitchFamily="34" charset="0"/>
          </a:endParaRPr>
        </a:p>
      </dgm:t>
    </dgm:pt>
    <dgm:pt modelId="{868C4C03-E178-4BEF-965A-46EBB1A12FB6}" type="sibTrans" cxnId="{3D162061-A4F0-4856-8371-69A7A84419E8}">
      <dgm:prSet/>
      <dgm:spPr/>
      <dgm:t>
        <a:bodyPr/>
        <a:lstStyle/>
        <a:p>
          <a:endParaRPr lang="en-GB" sz="1600">
            <a:latin typeface="Century Gothic" pitchFamily="34" charset="0"/>
          </a:endParaRPr>
        </a:p>
      </dgm:t>
    </dgm:pt>
    <dgm:pt modelId="{B9AFA53A-1FAD-4B35-B068-CAA45E36FE87}">
      <dgm:prSet phldrT="[Text]" custT="1"/>
      <dgm:spPr/>
      <dgm:t>
        <a:bodyPr/>
        <a:lstStyle/>
        <a:p>
          <a:r>
            <a:rPr lang="en-GB" sz="1400" dirty="0" smtClean="0">
              <a:latin typeface="Century Gothic" pitchFamily="34" charset="0"/>
            </a:rPr>
            <a:t>HCA Registered Provider customer and property manager</a:t>
          </a:r>
        </a:p>
        <a:p>
          <a:r>
            <a:rPr lang="en-GB" sz="1050" i="1" dirty="0" smtClean="0">
              <a:latin typeface="Century Gothic" pitchFamily="34" charset="0"/>
            </a:rPr>
            <a:t>The Guinness Partnership</a:t>
          </a:r>
          <a:endParaRPr lang="en-GB" sz="1050" i="1" dirty="0">
            <a:latin typeface="Century Gothic" pitchFamily="34" charset="0"/>
          </a:endParaRPr>
        </a:p>
      </dgm:t>
    </dgm:pt>
    <dgm:pt modelId="{D9BDE588-FDCD-481D-84B9-62DB3DF7A270}" type="parTrans" cxnId="{E7514F16-E54A-463C-96FB-E733CFD388B2}">
      <dgm:prSet/>
      <dgm:spPr/>
      <dgm:t>
        <a:bodyPr/>
        <a:lstStyle/>
        <a:p>
          <a:endParaRPr lang="en-GB" sz="1600">
            <a:latin typeface="Century Gothic" pitchFamily="34" charset="0"/>
          </a:endParaRPr>
        </a:p>
      </dgm:t>
    </dgm:pt>
    <dgm:pt modelId="{69F0B459-46BF-4A3C-B8B4-F45A7CFDCA7A}" type="sibTrans" cxnId="{E7514F16-E54A-463C-96FB-E733CFD388B2}">
      <dgm:prSet/>
      <dgm:spPr/>
      <dgm:t>
        <a:bodyPr/>
        <a:lstStyle/>
        <a:p>
          <a:endParaRPr lang="en-GB" sz="1600">
            <a:latin typeface="Century Gothic" pitchFamily="34" charset="0"/>
          </a:endParaRPr>
        </a:p>
      </dgm:t>
    </dgm:pt>
    <dgm:pt modelId="{349F5174-62C4-430D-858D-8026F54A0A5A}">
      <dgm:prSet phldrT="[Text]" custT="1"/>
      <dgm:spPr/>
      <dgm:t>
        <a:bodyPr/>
        <a:lstStyle/>
        <a:p>
          <a:r>
            <a:rPr lang="en-GB" sz="1400" dirty="0" smtClean="0">
              <a:latin typeface="Century Gothic" pitchFamily="34" charset="0"/>
            </a:rPr>
            <a:t>Shared Ownership Leases and Leasehold Law</a:t>
          </a:r>
          <a:endParaRPr lang="en-GB" sz="1400" dirty="0">
            <a:latin typeface="Century Gothic" pitchFamily="34" charset="0"/>
          </a:endParaRPr>
        </a:p>
      </dgm:t>
    </dgm:pt>
    <dgm:pt modelId="{3345627B-3DAC-4B16-A392-8F949EDA1960}" type="parTrans" cxnId="{7E959092-BB8C-405E-8B4F-3A735BE74940}">
      <dgm:prSet/>
      <dgm:spPr/>
      <dgm:t>
        <a:bodyPr/>
        <a:lstStyle/>
        <a:p>
          <a:endParaRPr lang="en-GB" sz="1600">
            <a:latin typeface="Century Gothic" pitchFamily="34" charset="0"/>
          </a:endParaRPr>
        </a:p>
      </dgm:t>
    </dgm:pt>
    <dgm:pt modelId="{6787C5A0-687F-4609-812F-46E1D9AFCA85}" type="sibTrans" cxnId="{7E959092-BB8C-405E-8B4F-3A735BE74940}">
      <dgm:prSet/>
      <dgm:spPr/>
      <dgm:t>
        <a:bodyPr/>
        <a:lstStyle/>
        <a:p>
          <a:endParaRPr lang="en-GB" sz="1600">
            <a:latin typeface="Century Gothic" pitchFamily="34" charset="0"/>
          </a:endParaRPr>
        </a:p>
      </dgm:t>
    </dgm:pt>
    <dgm:pt modelId="{CFFFBD4B-A3F6-4C60-99B5-B5023DD83AAF}">
      <dgm:prSet phldrT="[Text]" custT="1"/>
      <dgm:spPr/>
      <dgm:t>
        <a:bodyPr/>
        <a:lstStyle/>
        <a:p>
          <a:r>
            <a:rPr lang="en-GB" sz="1400" dirty="0" smtClean="0">
              <a:latin typeface="Century Gothic" pitchFamily="34" charset="0"/>
            </a:rPr>
            <a:t>Local Authority and FCA regulated shareholders</a:t>
          </a:r>
        </a:p>
        <a:p>
          <a:r>
            <a:rPr lang="en-GB" sz="1050" i="1" dirty="0" smtClean="0">
              <a:latin typeface="Century Gothic" pitchFamily="34" charset="0"/>
            </a:rPr>
            <a:t>Lancashire County Council and </a:t>
          </a:r>
          <a:r>
            <a:rPr lang="en-GB" sz="1050" i="1" dirty="0" err="1" smtClean="0">
              <a:latin typeface="Century Gothic" pitchFamily="34" charset="0"/>
            </a:rPr>
            <a:t>Internos</a:t>
          </a:r>
          <a:r>
            <a:rPr lang="en-GB" sz="1050" i="1" dirty="0" smtClean="0">
              <a:latin typeface="Century Gothic" pitchFamily="34" charset="0"/>
            </a:rPr>
            <a:t> Global Investors Ltd</a:t>
          </a:r>
          <a:endParaRPr lang="en-GB" sz="1050" i="1" dirty="0">
            <a:latin typeface="Century Gothic" pitchFamily="34" charset="0"/>
          </a:endParaRPr>
        </a:p>
      </dgm:t>
    </dgm:pt>
    <dgm:pt modelId="{E040318D-B2CA-46B3-A14D-8A25B0733A1E}" type="parTrans" cxnId="{ABB195A1-89DA-497D-893D-F195377EBE17}">
      <dgm:prSet/>
      <dgm:spPr/>
      <dgm:t>
        <a:bodyPr/>
        <a:lstStyle/>
        <a:p>
          <a:endParaRPr lang="en-GB"/>
        </a:p>
      </dgm:t>
    </dgm:pt>
    <dgm:pt modelId="{A5B91A82-C8A2-41EA-A753-71DB212316F0}" type="sibTrans" cxnId="{ABB195A1-89DA-497D-893D-F195377EBE17}">
      <dgm:prSet/>
      <dgm:spPr/>
      <dgm:t>
        <a:bodyPr/>
        <a:lstStyle/>
        <a:p>
          <a:endParaRPr lang="en-GB"/>
        </a:p>
      </dgm:t>
    </dgm:pt>
    <dgm:pt modelId="{5FDF75AC-6BC3-47B0-9351-ABD848078C71}">
      <dgm:prSet phldrT="[Text]" custT="1"/>
      <dgm:spPr/>
      <dgm:t>
        <a:bodyPr/>
        <a:lstStyle/>
        <a:p>
          <a:r>
            <a:rPr lang="en-GB" sz="1400" dirty="0" smtClean="0">
              <a:latin typeface="Century Gothic" pitchFamily="34" charset="0"/>
            </a:rPr>
            <a:t>Local Authority pension fund investor</a:t>
          </a:r>
        </a:p>
        <a:p>
          <a:r>
            <a:rPr lang="en-GB" sz="1050" i="1" dirty="0" smtClean="0">
              <a:latin typeface="Century Gothic" pitchFamily="34" charset="0"/>
            </a:rPr>
            <a:t>Lancashire County Pension Fund</a:t>
          </a:r>
          <a:endParaRPr lang="en-GB" sz="1050" i="1" dirty="0">
            <a:latin typeface="Century Gothic" pitchFamily="34" charset="0"/>
          </a:endParaRPr>
        </a:p>
      </dgm:t>
    </dgm:pt>
    <dgm:pt modelId="{D2F29E23-4C99-4261-926C-B0E2DBA4B70C}" type="sibTrans" cxnId="{596B7F53-1A1F-48AF-9702-DF3B4800C177}">
      <dgm:prSet/>
      <dgm:spPr/>
      <dgm:t>
        <a:bodyPr/>
        <a:lstStyle/>
        <a:p>
          <a:endParaRPr lang="en-GB" sz="1600">
            <a:latin typeface="Century Gothic" pitchFamily="34" charset="0"/>
          </a:endParaRPr>
        </a:p>
      </dgm:t>
    </dgm:pt>
    <dgm:pt modelId="{442FC8ED-086D-4F6B-9C18-47426A7D9E96}" type="parTrans" cxnId="{596B7F53-1A1F-48AF-9702-DF3B4800C177}">
      <dgm:prSet/>
      <dgm:spPr/>
      <dgm:t>
        <a:bodyPr/>
        <a:lstStyle/>
        <a:p>
          <a:endParaRPr lang="en-GB" sz="1600">
            <a:latin typeface="Century Gothic" pitchFamily="34" charset="0"/>
          </a:endParaRPr>
        </a:p>
      </dgm:t>
    </dgm:pt>
    <dgm:pt modelId="{060CFBD8-CE57-415C-8189-4FC59A9627A4}" type="pres">
      <dgm:prSet presAssocID="{36C70BB0-3D39-47CA-8231-F5502797BFDC}" presName="compositeShape" presStyleCnt="0">
        <dgm:presLayoutVars>
          <dgm:dir/>
          <dgm:resizeHandles/>
        </dgm:presLayoutVars>
      </dgm:prSet>
      <dgm:spPr/>
      <dgm:t>
        <a:bodyPr/>
        <a:lstStyle/>
        <a:p>
          <a:endParaRPr lang="en-GB"/>
        </a:p>
      </dgm:t>
    </dgm:pt>
    <dgm:pt modelId="{CC0204C1-E81F-4CAE-95E2-6D2DCE2AEA05}" type="pres">
      <dgm:prSet presAssocID="{36C70BB0-3D39-47CA-8231-F5502797BFDC}" presName="pyramid" presStyleLbl="node1" presStyleIdx="0" presStyleCnt="1"/>
      <dgm:spPr>
        <a:solidFill>
          <a:schemeClr val="accent2"/>
        </a:solidFill>
      </dgm:spPr>
    </dgm:pt>
    <dgm:pt modelId="{3B0849C6-B4D1-4CEB-A688-6CD02308E588}" type="pres">
      <dgm:prSet presAssocID="{36C70BB0-3D39-47CA-8231-F5502797BFDC}" presName="theList" presStyleCnt="0"/>
      <dgm:spPr/>
    </dgm:pt>
    <dgm:pt modelId="{2052AD32-42B6-4584-8ED5-CBD66C7182EB}" type="pres">
      <dgm:prSet presAssocID="{CFFFBD4B-A3F6-4C60-99B5-B5023DD83AAF}" presName="aNode" presStyleLbl="fgAcc1" presStyleIdx="0" presStyleCnt="5" custScaleX="204835" custLinFactNeighborX="84" custLinFactNeighborY="-73969">
        <dgm:presLayoutVars>
          <dgm:bulletEnabled val="1"/>
        </dgm:presLayoutVars>
      </dgm:prSet>
      <dgm:spPr/>
      <dgm:t>
        <a:bodyPr/>
        <a:lstStyle/>
        <a:p>
          <a:endParaRPr lang="en-GB"/>
        </a:p>
      </dgm:t>
    </dgm:pt>
    <dgm:pt modelId="{36875C13-D923-41BB-99F1-2BEBCF33FB88}" type="pres">
      <dgm:prSet presAssocID="{CFFFBD4B-A3F6-4C60-99B5-B5023DD83AAF}" presName="aSpace" presStyleCnt="0"/>
      <dgm:spPr/>
    </dgm:pt>
    <dgm:pt modelId="{4EE5D793-12F5-452B-958D-7FA8D0E70AFD}" type="pres">
      <dgm:prSet presAssocID="{5FDF75AC-6BC3-47B0-9351-ABD848078C71}" presName="aNode" presStyleLbl="fgAcc1" presStyleIdx="1" presStyleCnt="5" custScaleX="204835" custLinFactNeighborX="84" custLinFactNeighborY="19832">
        <dgm:presLayoutVars>
          <dgm:bulletEnabled val="1"/>
        </dgm:presLayoutVars>
      </dgm:prSet>
      <dgm:spPr/>
      <dgm:t>
        <a:bodyPr/>
        <a:lstStyle/>
        <a:p>
          <a:endParaRPr lang="en-GB"/>
        </a:p>
      </dgm:t>
    </dgm:pt>
    <dgm:pt modelId="{01874892-1C56-4F58-A1A9-71C2FECD7920}" type="pres">
      <dgm:prSet presAssocID="{5FDF75AC-6BC3-47B0-9351-ABD848078C71}" presName="aSpace" presStyleCnt="0"/>
      <dgm:spPr/>
    </dgm:pt>
    <dgm:pt modelId="{60F6CE2E-1F81-4957-8621-27946812910F}" type="pres">
      <dgm:prSet presAssocID="{C5A5FE37-A6DD-4C45-9597-BA959708C764}" presName="aNode" presStyleLbl="fgAcc1" presStyleIdx="2" presStyleCnt="5" custScaleX="205693" custLinFactNeighborX="513" custLinFactNeighborY="98268">
        <dgm:presLayoutVars>
          <dgm:bulletEnabled val="1"/>
        </dgm:presLayoutVars>
      </dgm:prSet>
      <dgm:spPr/>
      <dgm:t>
        <a:bodyPr/>
        <a:lstStyle/>
        <a:p>
          <a:endParaRPr lang="en-GB"/>
        </a:p>
      </dgm:t>
    </dgm:pt>
    <dgm:pt modelId="{DADBDD9C-E53B-4246-A479-1E27BB8D1D28}" type="pres">
      <dgm:prSet presAssocID="{C5A5FE37-A6DD-4C45-9597-BA959708C764}" presName="aSpace" presStyleCnt="0"/>
      <dgm:spPr/>
    </dgm:pt>
    <dgm:pt modelId="{67D79534-7C29-4DBC-AA6F-B69A62329115}" type="pres">
      <dgm:prSet presAssocID="{B9AFA53A-1FAD-4B35-B068-CAA45E36FE87}" presName="aNode" presStyleLbl="fgAcc1" presStyleIdx="3" presStyleCnt="5" custScaleX="205693" custLinFactY="9588" custLinFactNeighborX="513" custLinFactNeighborY="100000">
        <dgm:presLayoutVars>
          <dgm:bulletEnabled val="1"/>
        </dgm:presLayoutVars>
      </dgm:prSet>
      <dgm:spPr/>
      <dgm:t>
        <a:bodyPr/>
        <a:lstStyle/>
        <a:p>
          <a:endParaRPr lang="en-GB"/>
        </a:p>
      </dgm:t>
    </dgm:pt>
    <dgm:pt modelId="{CBBCE0B1-8C98-4FB2-AB3B-62E1279B8154}" type="pres">
      <dgm:prSet presAssocID="{B9AFA53A-1FAD-4B35-B068-CAA45E36FE87}" presName="aSpace" presStyleCnt="0"/>
      <dgm:spPr/>
    </dgm:pt>
    <dgm:pt modelId="{5665536F-D2EE-43D4-9038-2DE6C16B4EAE}" type="pres">
      <dgm:prSet presAssocID="{349F5174-62C4-430D-858D-8026F54A0A5A}" presName="aNode" presStyleLbl="fgAcc1" presStyleIdx="4" presStyleCnt="5" custScaleX="205693" custLinFactY="19393" custLinFactNeighborX="513" custLinFactNeighborY="100000">
        <dgm:presLayoutVars>
          <dgm:bulletEnabled val="1"/>
        </dgm:presLayoutVars>
      </dgm:prSet>
      <dgm:spPr/>
      <dgm:t>
        <a:bodyPr/>
        <a:lstStyle/>
        <a:p>
          <a:endParaRPr lang="en-GB"/>
        </a:p>
      </dgm:t>
    </dgm:pt>
    <dgm:pt modelId="{6998AC7B-B7BD-47E2-987E-39E042B1D9A6}" type="pres">
      <dgm:prSet presAssocID="{349F5174-62C4-430D-858D-8026F54A0A5A}" presName="aSpace" presStyleCnt="0"/>
      <dgm:spPr/>
    </dgm:pt>
  </dgm:ptLst>
  <dgm:cxnLst>
    <dgm:cxn modelId="{7E959092-BB8C-405E-8B4F-3A735BE74940}" srcId="{36C70BB0-3D39-47CA-8231-F5502797BFDC}" destId="{349F5174-62C4-430D-858D-8026F54A0A5A}" srcOrd="4" destOrd="0" parTransId="{3345627B-3DAC-4B16-A392-8F949EDA1960}" sibTransId="{6787C5A0-687F-4609-812F-46E1D9AFCA85}"/>
    <dgm:cxn modelId="{2AA61168-E6E0-4208-ACCF-E03ACE30A0F8}" type="presOf" srcId="{C5A5FE37-A6DD-4C45-9597-BA959708C764}" destId="{60F6CE2E-1F81-4957-8621-27946812910F}" srcOrd="0" destOrd="0" presId="urn:microsoft.com/office/officeart/2005/8/layout/pyramid2"/>
    <dgm:cxn modelId="{893DE09A-B23F-4DAD-9688-888B466517D6}" type="presOf" srcId="{CFFFBD4B-A3F6-4C60-99B5-B5023DD83AAF}" destId="{2052AD32-42B6-4584-8ED5-CBD66C7182EB}" srcOrd="0" destOrd="0" presId="urn:microsoft.com/office/officeart/2005/8/layout/pyramid2"/>
    <dgm:cxn modelId="{02A40851-B4B8-4986-A34F-880623B7C443}" type="presOf" srcId="{36C70BB0-3D39-47CA-8231-F5502797BFDC}" destId="{060CFBD8-CE57-415C-8189-4FC59A9627A4}" srcOrd="0" destOrd="0" presId="urn:microsoft.com/office/officeart/2005/8/layout/pyramid2"/>
    <dgm:cxn modelId="{E7514F16-E54A-463C-96FB-E733CFD388B2}" srcId="{36C70BB0-3D39-47CA-8231-F5502797BFDC}" destId="{B9AFA53A-1FAD-4B35-B068-CAA45E36FE87}" srcOrd="3" destOrd="0" parTransId="{D9BDE588-FDCD-481D-84B9-62DB3DF7A270}" sibTransId="{69F0B459-46BF-4A3C-B8B4-F45A7CFDCA7A}"/>
    <dgm:cxn modelId="{596B7F53-1A1F-48AF-9702-DF3B4800C177}" srcId="{36C70BB0-3D39-47CA-8231-F5502797BFDC}" destId="{5FDF75AC-6BC3-47B0-9351-ABD848078C71}" srcOrd="1" destOrd="0" parTransId="{442FC8ED-086D-4F6B-9C18-47426A7D9E96}" sibTransId="{D2F29E23-4C99-4261-926C-B0E2DBA4B70C}"/>
    <dgm:cxn modelId="{ABB195A1-89DA-497D-893D-F195377EBE17}" srcId="{36C70BB0-3D39-47CA-8231-F5502797BFDC}" destId="{CFFFBD4B-A3F6-4C60-99B5-B5023DD83AAF}" srcOrd="0" destOrd="0" parTransId="{E040318D-B2CA-46B3-A14D-8A25B0733A1E}" sibTransId="{A5B91A82-C8A2-41EA-A753-71DB212316F0}"/>
    <dgm:cxn modelId="{3D162061-A4F0-4856-8371-69A7A84419E8}" srcId="{36C70BB0-3D39-47CA-8231-F5502797BFDC}" destId="{C5A5FE37-A6DD-4C45-9597-BA959708C764}" srcOrd="2" destOrd="0" parTransId="{18C3B5CD-6533-448E-9810-AE0B1C98C475}" sibTransId="{868C4C03-E178-4BEF-965A-46EBB1A12FB6}"/>
    <dgm:cxn modelId="{143A58AA-1200-4379-ACD6-0642BDE37FFA}" type="presOf" srcId="{349F5174-62C4-430D-858D-8026F54A0A5A}" destId="{5665536F-D2EE-43D4-9038-2DE6C16B4EAE}" srcOrd="0" destOrd="0" presId="urn:microsoft.com/office/officeart/2005/8/layout/pyramid2"/>
    <dgm:cxn modelId="{DBDF5AF7-12CB-4EE4-88A3-ABACAF5E54F9}" type="presOf" srcId="{B9AFA53A-1FAD-4B35-B068-CAA45E36FE87}" destId="{67D79534-7C29-4DBC-AA6F-B69A62329115}" srcOrd="0" destOrd="0" presId="urn:microsoft.com/office/officeart/2005/8/layout/pyramid2"/>
    <dgm:cxn modelId="{2FEAC9AD-4673-4730-ABDE-9582BDB5730D}" type="presOf" srcId="{5FDF75AC-6BC3-47B0-9351-ABD848078C71}" destId="{4EE5D793-12F5-452B-958D-7FA8D0E70AFD}" srcOrd="0" destOrd="0" presId="urn:microsoft.com/office/officeart/2005/8/layout/pyramid2"/>
    <dgm:cxn modelId="{B472CB70-99A0-47A0-9757-ACFB98E9DCBD}" type="presParOf" srcId="{060CFBD8-CE57-415C-8189-4FC59A9627A4}" destId="{CC0204C1-E81F-4CAE-95E2-6D2DCE2AEA05}" srcOrd="0" destOrd="0" presId="urn:microsoft.com/office/officeart/2005/8/layout/pyramid2"/>
    <dgm:cxn modelId="{C66C27C8-2AA8-43B0-ABDE-97A580096471}" type="presParOf" srcId="{060CFBD8-CE57-415C-8189-4FC59A9627A4}" destId="{3B0849C6-B4D1-4CEB-A688-6CD02308E588}" srcOrd="1" destOrd="0" presId="urn:microsoft.com/office/officeart/2005/8/layout/pyramid2"/>
    <dgm:cxn modelId="{AAA83D9F-850D-489F-B8C5-85EA86E4893F}" type="presParOf" srcId="{3B0849C6-B4D1-4CEB-A688-6CD02308E588}" destId="{2052AD32-42B6-4584-8ED5-CBD66C7182EB}" srcOrd="0" destOrd="0" presId="urn:microsoft.com/office/officeart/2005/8/layout/pyramid2"/>
    <dgm:cxn modelId="{0C59403B-48E0-4EF7-BC7C-D589ABB407D4}" type="presParOf" srcId="{3B0849C6-B4D1-4CEB-A688-6CD02308E588}" destId="{36875C13-D923-41BB-99F1-2BEBCF33FB88}" srcOrd="1" destOrd="0" presId="urn:microsoft.com/office/officeart/2005/8/layout/pyramid2"/>
    <dgm:cxn modelId="{0D91794F-C9A7-4464-8E47-2EC2E889ABB5}" type="presParOf" srcId="{3B0849C6-B4D1-4CEB-A688-6CD02308E588}" destId="{4EE5D793-12F5-452B-958D-7FA8D0E70AFD}" srcOrd="2" destOrd="0" presId="urn:microsoft.com/office/officeart/2005/8/layout/pyramid2"/>
    <dgm:cxn modelId="{056B11DE-A5C7-4412-9339-4CF5DEA6511A}" type="presParOf" srcId="{3B0849C6-B4D1-4CEB-A688-6CD02308E588}" destId="{01874892-1C56-4F58-A1A9-71C2FECD7920}" srcOrd="3" destOrd="0" presId="urn:microsoft.com/office/officeart/2005/8/layout/pyramid2"/>
    <dgm:cxn modelId="{E8EC482D-2999-4255-8ABC-D220C355610F}" type="presParOf" srcId="{3B0849C6-B4D1-4CEB-A688-6CD02308E588}" destId="{60F6CE2E-1F81-4957-8621-27946812910F}" srcOrd="4" destOrd="0" presId="urn:microsoft.com/office/officeart/2005/8/layout/pyramid2"/>
    <dgm:cxn modelId="{005F4E9A-6E08-4CAC-9CEB-8EE308E27BDD}" type="presParOf" srcId="{3B0849C6-B4D1-4CEB-A688-6CD02308E588}" destId="{DADBDD9C-E53B-4246-A479-1E27BB8D1D28}" srcOrd="5" destOrd="0" presId="urn:microsoft.com/office/officeart/2005/8/layout/pyramid2"/>
    <dgm:cxn modelId="{6C1A5D50-1D98-4A68-A3A0-C67727CD6BF1}" type="presParOf" srcId="{3B0849C6-B4D1-4CEB-A688-6CD02308E588}" destId="{67D79534-7C29-4DBC-AA6F-B69A62329115}" srcOrd="6" destOrd="0" presId="urn:microsoft.com/office/officeart/2005/8/layout/pyramid2"/>
    <dgm:cxn modelId="{99CBEA82-6F0F-4362-A552-F0A8C6A5A952}" type="presParOf" srcId="{3B0849C6-B4D1-4CEB-A688-6CD02308E588}" destId="{CBBCE0B1-8C98-4FB2-AB3B-62E1279B8154}" srcOrd="7" destOrd="0" presId="urn:microsoft.com/office/officeart/2005/8/layout/pyramid2"/>
    <dgm:cxn modelId="{5BAE30DC-201D-4C82-950D-BCEA5E8AFCA1}" type="presParOf" srcId="{3B0849C6-B4D1-4CEB-A688-6CD02308E588}" destId="{5665536F-D2EE-43D4-9038-2DE6C16B4EAE}" srcOrd="8" destOrd="0" presId="urn:microsoft.com/office/officeart/2005/8/layout/pyramid2"/>
    <dgm:cxn modelId="{B293B607-C75C-4EB9-BBFF-7083AC566250}" type="presParOf" srcId="{3B0849C6-B4D1-4CEB-A688-6CD02308E588}" destId="{6998AC7B-B7BD-47E2-987E-39E042B1D9A6}" srcOrd="9"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0204C1-E81F-4CAE-95E2-6D2DCE2AEA05}">
      <dsp:nvSpPr>
        <dsp:cNvPr id="0" name=""/>
        <dsp:cNvSpPr/>
      </dsp:nvSpPr>
      <dsp:spPr>
        <a:xfrm>
          <a:off x="357939" y="0"/>
          <a:ext cx="4968874" cy="4968874"/>
        </a:xfrm>
        <a:prstGeom prst="triangle">
          <a:avLst/>
        </a:prstGeom>
        <a:solidFill>
          <a:schemeClr val="accent2"/>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2052AD32-42B6-4584-8ED5-CBD66C7182EB}">
      <dsp:nvSpPr>
        <dsp:cNvPr id="0" name=""/>
        <dsp:cNvSpPr/>
      </dsp:nvSpPr>
      <dsp:spPr>
        <a:xfrm>
          <a:off x="1152125" y="432047"/>
          <a:ext cx="6615696" cy="706511"/>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dirty="0" smtClean="0">
              <a:latin typeface="Century Gothic" pitchFamily="34" charset="0"/>
            </a:rPr>
            <a:t>Local Authority and FCA regulated shareholders</a:t>
          </a:r>
        </a:p>
        <a:p>
          <a:pPr lvl="0" algn="ctr" defTabSz="622300">
            <a:lnSpc>
              <a:spcPct val="90000"/>
            </a:lnSpc>
            <a:spcBef>
              <a:spcPct val="0"/>
            </a:spcBef>
            <a:spcAft>
              <a:spcPct val="35000"/>
            </a:spcAft>
          </a:pPr>
          <a:r>
            <a:rPr lang="en-GB" sz="1050" i="1" kern="1200" dirty="0" smtClean="0">
              <a:latin typeface="Century Gothic" pitchFamily="34" charset="0"/>
            </a:rPr>
            <a:t>Lancashire County Council and </a:t>
          </a:r>
          <a:r>
            <a:rPr lang="en-GB" sz="1050" i="1" kern="1200" dirty="0" err="1" smtClean="0">
              <a:latin typeface="Century Gothic" pitchFamily="34" charset="0"/>
            </a:rPr>
            <a:t>Internos</a:t>
          </a:r>
          <a:r>
            <a:rPr lang="en-GB" sz="1050" i="1" kern="1200" dirty="0" smtClean="0">
              <a:latin typeface="Century Gothic" pitchFamily="34" charset="0"/>
            </a:rPr>
            <a:t> Global Investors Ltd</a:t>
          </a:r>
          <a:endParaRPr lang="en-GB" sz="1050" i="1" kern="1200" dirty="0">
            <a:latin typeface="Century Gothic" pitchFamily="34" charset="0"/>
          </a:endParaRPr>
        </a:p>
      </dsp:txBody>
      <dsp:txXfrm>
        <a:off x="1186614" y="466536"/>
        <a:ext cx="6546718" cy="637533"/>
      </dsp:txXfrm>
    </dsp:sp>
    <dsp:sp modelId="{4EE5D793-12F5-452B-958D-7FA8D0E70AFD}">
      <dsp:nvSpPr>
        <dsp:cNvPr id="0" name=""/>
        <dsp:cNvSpPr/>
      </dsp:nvSpPr>
      <dsp:spPr>
        <a:xfrm>
          <a:off x="1152125" y="1309713"/>
          <a:ext cx="6615696" cy="706511"/>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dirty="0" smtClean="0">
              <a:latin typeface="Century Gothic" pitchFamily="34" charset="0"/>
            </a:rPr>
            <a:t>Local Authority pension fund investor</a:t>
          </a:r>
        </a:p>
        <a:p>
          <a:pPr lvl="0" algn="ctr" defTabSz="622300">
            <a:lnSpc>
              <a:spcPct val="90000"/>
            </a:lnSpc>
            <a:spcBef>
              <a:spcPct val="0"/>
            </a:spcBef>
            <a:spcAft>
              <a:spcPct val="35000"/>
            </a:spcAft>
          </a:pPr>
          <a:r>
            <a:rPr lang="en-GB" sz="1050" i="1" kern="1200" dirty="0" smtClean="0">
              <a:latin typeface="Century Gothic" pitchFamily="34" charset="0"/>
            </a:rPr>
            <a:t>Lancashire County Pension Fund</a:t>
          </a:r>
          <a:endParaRPr lang="en-GB" sz="1050" i="1" kern="1200" dirty="0">
            <a:latin typeface="Century Gothic" pitchFamily="34" charset="0"/>
          </a:endParaRPr>
        </a:p>
      </dsp:txBody>
      <dsp:txXfrm>
        <a:off x="1186614" y="1344202"/>
        <a:ext cx="6546718" cy="637533"/>
      </dsp:txXfrm>
    </dsp:sp>
    <dsp:sp modelId="{60F6CE2E-1F81-4957-8621-27946812910F}">
      <dsp:nvSpPr>
        <dsp:cNvPr id="0" name=""/>
        <dsp:cNvSpPr/>
      </dsp:nvSpPr>
      <dsp:spPr>
        <a:xfrm>
          <a:off x="1152125" y="2173808"/>
          <a:ext cx="6643408" cy="706511"/>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dirty="0" smtClean="0">
              <a:latin typeface="Century Gothic" pitchFamily="34" charset="0"/>
            </a:rPr>
            <a:t>FCA regulated </a:t>
          </a:r>
          <a:r>
            <a:rPr lang="en-GB" sz="1400" kern="1200" dirty="0" err="1" smtClean="0">
              <a:latin typeface="Century Gothic" pitchFamily="34" charset="0"/>
            </a:rPr>
            <a:t>heylo</a:t>
          </a:r>
          <a:r>
            <a:rPr lang="en-GB" sz="1400" kern="1200" dirty="0" smtClean="0">
              <a:latin typeface="Century Gothic" pitchFamily="34" charset="0"/>
            </a:rPr>
            <a:t> supervisor and security trustee</a:t>
          </a:r>
        </a:p>
        <a:p>
          <a:pPr lvl="0" algn="ctr" defTabSz="622300">
            <a:lnSpc>
              <a:spcPct val="90000"/>
            </a:lnSpc>
            <a:spcBef>
              <a:spcPct val="0"/>
            </a:spcBef>
            <a:spcAft>
              <a:spcPct val="35000"/>
            </a:spcAft>
          </a:pPr>
          <a:r>
            <a:rPr lang="en-GB" sz="1050" i="1" kern="1200" dirty="0" err="1" smtClean="0">
              <a:latin typeface="Century Gothic" pitchFamily="34" charset="0"/>
            </a:rPr>
            <a:t>Internos</a:t>
          </a:r>
          <a:r>
            <a:rPr lang="en-GB" sz="1050" i="1" kern="1200" dirty="0" smtClean="0">
              <a:latin typeface="Century Gothic" pitchFamily="34" charset="0"/>
            </a:rPr>
            <a:t> Global Investors Ltd and Prudential Trustee Company Ltd</a:t>
          </a:r>
          <a:endParaRPr lang="en-GB" sz="1050" i="1" kern="1200" dirty="0">
            <a:latin typeface="Century Gothic" pitchFamily="34" charset="0"/>
          </a:endParaRPr>
        </a:p>
      </dsp:txBody>
      <dsp:txXfrm>
        <a:off x="1186614" y="2208297"/>
        <a:ext cx="6574430" cy="637533"/>
      </dsp:txXfrm>
    </dsp:sp>
    <dsp:sp modelId="{67D79534-7C29-4DBC-AA6F-B69A62329115}">
      <dsp:nvSpPr>
        <dsp:cNvPr id="0" name=""/>
        <dsp:cNvSpPr/>
      </dsp:nvSpPr>
      <dsp:spPr>
        <a:xfrm>
          <a:off x="1152125" y="3037904"/>
          <a:ext cx="6643408" cy="706511"/>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dirty="0" smtClean="0">
              <a:latin typeface="Century Gothic" pitchFamily="34" charset="0"/>
            </a:rPr>
            <a:t>HCA Registered Provider customer and property manager</a:t>
          </a:r>
        </a:p>
        <a:p>
          <a:pPr lvl="0" algn="ctr" defTabSz="622300">
            <a:lnSpc>
              <a:spcPct val="90000"/>
            </a:lnSpc>
            <a:spcBef>
              <a:spcPct val="0"/>
            </a:spcBef>
            <a:spcAft>
              <a:spcPct val="35000"/>
            </a:spcAft>
          </a:pPr>
          <a:r>
            <a:rPr lang="en-GB" sz="1050" i="1" kern="1200" dirty="0" smtClean="0">
              <a:latin typeface="Century Gothic" pitchFamily="34" charset="0"/>
            </a:rPr>
            <a:t>The Guinness Partnership</a:t>
          </a:r>
          <a:endParaRPr lang="en-GB" sz="1050" i="1" kern="1200" dirty="0">
            <a:latin typeface="Century Gothic" pitchFamily="34" charset="0"/>
          </a:endParaRPr>
        </a:p>
      </dsp:txBody>
      <dsp:txXfrm>
        <a:off x="1186614" y="3072393"/>
        <a:ext cx="6574430" cy="637533"/>
      </dsp:txXfrm>
    </dsp:sp>
    <dsp:sp modelId="{5665536F-D2EE-43D4-9038-2DE6C16B4EAE}">
      <dsp:nvSpPr>
        <dsp:cNvPr id="0" name=""/>
        <dsp:cNvSpPr/>
      </dsp:nvSpPr>
      <dsp:spPr>
        <a:xfrm>
          <a:off x="1152125" y="3902004"/>
          <a:ext cx="6643408" cy="706511"/>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dirty="0" smtClean="0">
              <a:latin typeface="Century Gothic" pitchFamily="34" charset="0"/>
            </a:rPr>
            <a:t>Shared Ownership Leases and Leasehold Law</a:t>
          </a:r>
          <a:endParaRPr lang="en-GB" sz="1400" kern="1200" dirty="0">
            <a:latin typeface="Century Gothic" pitchFamily="34" charset="0"/>
          </a:endParaRPr>
        </a:p>
      </dsp:txBody>
      <dsp:txXfrm>
        <a:off x="1186614" y="3936493"/>
        <a:ext cx="6574430" cy="637533"/>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371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3713"/>
          </a:xfrm>
          <a:prstGeom prst="rect">
            <a:avLst/>
          </a:prstGeom>
        </p:spPr>
        <p:txBody>
          <a:bodyPr vert="horz" lIns="91440" tIns="45720" rIns="91440" bIns="45720" rtlCol="0"/>
          <a:lstStyle>
            <a:lvl1pPr algn="r">
              <a:defRPr sz="1200"/>
            </a:lvl1pPr>
          </a:lstStyle>
          <a:p>
            <a:fld id="{45A0223A-6ADF-4DA1-8419-A2AADF83D3CA}" type="datetimeFigureOut">
              <a:rPr lang="en-GB" smtClean="0"/>
              <a:t>18/01/2016</a:t>
            </a:fld>
            <a:endParaRPr lang="en-GB"/>
          </a:p>
        </p:txBody>
      </p:sp>
      <p:sp>
        <p:nvSpPr>
          <p:cNvPr id="4" name="Footer Placeholder 3"/>
          <p:cNvSpPr>
            <a:spLocks noGrp="1"/>
          </p:cNvSpPr>
          <p:nvPr>
            <p:ph type="ftr" sz="quarter" idx="2"/>
          </p:nvPr>
        </p:nvSpPr>
        <p:spPr>
          <a:xfrm>
            <a:off x="0" y="9378950"/>
            <a:ext cx="2946400" cy="493713"/>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378950"/>
            <a:ext cx="2946400" cy="493713"/>
          </a:xfrm>
          <a:prstGeom prst="rect">
            <a:avLst/>
          </a:prstGeom>
        </p:spPr>
        <p:txBody>
          <a:bodyPr vert="horz" lIns="91440" tIns="45720" rIns="91440" bIns="45720" rtlCol="0" anchor="b"/>
          <a:lstStyle>
            <a:lvl1pPr algn="r">
              <a:defRPr sz="1200"/>
            </a:lvl1pPr>
          </a:lstStyle>
          <a:p>
            <a:fld id="{B358CBF5-81C2-4670-8448-107B5A84B0C7}" type="slidenum">
              <a:rPr lang="en-GB" smtClean="0"/>
              <a:t>‹#›</a:t>
            </a:fld>
            <a:endParaRPr lang="en-GB"/>
          </a:p>
        </p:txBody>
      </p:sp>
    </p:spTree>
    <p:extLst>
      <p:ext uri="{BB962C8B-B14F-4D97-AF65-F5344CB8AC3E}">
        <p14:creationId xmlns:p14="http://schemas.microsoft.com/office/powerpoint/2010/main" val="26191701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3713"/>
          </a:xfrm>
          <a:prstGeom prst="rect">
            <a:avLst/>
          </a:prstGeom>
        </p:spPr>
        <p:txBody>
          <a:bodyPr vert="horz" lIns="91440" tIns="45720" rIns="91440" bIns="45720" rtlCol="0"/>
          <a:lstStyle>
            <a:lvl1pPr algn="r">
              <a:defRPr sz="1200"/>
            </a:lvl1pPr>
          </a:lstStyle>
          <a:p>
            <a:fld id="{D623ED51-9901-48D9-A910-D2CDE9CFE361}" type="datetimeFigureOut">
              <a:rPr lang="en-GB" smtClean="0"/>
              <a:t>18/01/2016</a:t>
            </a:fld>
            <a:endParaRPr lang="en-GB" dirty="0"/>
          </a:p>
        </p:txBody>
      </p:sp>
      <p:sp>
        <p:nvSpPr>
          <p:cNvPr id="4" name="Slide Image Placeholder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690269"/>
            <a:ext cx="5438140" cy="444341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8824"/>
            <a:ext cx="2945659" cy="493713"/>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378824"/>
            <a:ext cx="2945659" cy="493713"/>
          </a:xfrm>
          <a:prstGeom prst="rect">
            <a:avLst/>
          </a:prstGeom>
        </p:spPr>
        <p:txBody>
          <a:bodyPr vert="horz" lIns="91440" tIns="45720" rIns="91440" bIns="45720" rtlCol="0" anchor="b"/>
          <a:lstStyle>
            <a:lvl1pPr algn="r">
              <a:defRPr sz="1200"/>
            </a:lvl1pPr>
          </a:lstStyle>
          <a:p>
            <a:fld id="{40A72881-E7AB-4480-B888-D5163714D110}" type="slidenum">
              <a:rPr lang="en-GB" smtClean="0"/>
              <a:t>‹#›</a:t>
            </a:fld>
            <a:endParaRPr lang="en-GB" dirty="0"/>
          </a:p>
        </p:txBody>
      </p:sp>
    </p:spTree>
    <p:extLst>
      <p:ext uri="{BB962C8B-B14F-4D97-AF65-F5344CB8AC3E}">
        <p14:creationId xmlns:p14="http://schemas.microsoft.com/office/powerpoint/2010/main" val="30624546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67544" y="1628800"/>
            <a:ext cx="8208912" cy="2376265"/>
          </a:xfrm>
        </p:spPr>
        <p:txBody>
          <a:bodyPr anchor="ctr">
            <a:noAutofit/>
          </a:bodyPr>
          <a:lstStyle>
            <a:lvl1pPr algn="ctr">
              <a:lnSpc>
                <a:spcPct val="150000"/>
              </a:lnSpc>
              <a:defRPr sz="3200" spc="-80" baseline="0">
                <a:solidFill>
                  <a:schemeClr val="tx1"/>
                </a:solidFill>
                <a:latin typeface="Century Gothic"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57200" y="4293096"/>
            <a:ext cx="8219256" cy="1421904"/>
          </a:xfrm>
        </p:spPr>
        <p:txBody>
          <a:bodyPr/>
          <a:lstStyle>
            <a:lvl1pPr marL="0" indent="0" algn="ctr">
              <a:spcAft>
                <a:spcPts val="0"/>
              </a:spcAft>
              <a:buNone/>
              <a:defRPr b="0" cap="all" spc="120" baseline="0">
                <a:solidFill>
                  <a:schemeClr val="tx2"/>
                </a:solidFill>
                <a:latin typeface="Century Gothic"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latin typeface="Calibri" pitchFamily="34" charset="0"/>
              </a:defRPr>
            </a:lvl1pPr>
          </a:lstStyle>
          <a:p>
            <a:fld id="{0024D69C-5140-4172-9174-B7A028BB4E44}" type="datetime6">
              <a:rPr lang="en-GB" smtClean="0"/>
              <a:t>January 16</a:t>
            </a:fld>
            <a:endParaRPr lang="en-GB" dirty="0"/>
          </a:p>
        </p:txBody>
      </p:sp>
      <p:sp>
        <p:nvSpPr>
          <p:cNvPr id="5" name="Footer Placeholder 4"/>
          <p:cNvSpPr>
            <a:spLocks noGrp="1"/>
          </p:cNvSpPr>
          <p:nvPr>
            <p:ph type="ftr" sz="quarter" idx="11"/>
          </p:nvPr>
        </p:nvSpPr>
        <p:spPr/>
        <p:txBody>
          <a:bodyPr/>
          <a:lstStyle>
            <a:lvl1pPr>
              <a:defRPr b="1">
                <a:solidFill>
                  <a:schemeClr val="tx2"/>
                </a:solidFill>
                <a:latin typeface="Calibri" pitchFamily="34" charset="0"/>
              </a:defRPr>
            </a:lvl1pPr>
          </a:lstStyle>
          <a:p>
            <a:r>
              <a:rPr lang="en-GB" dirty="0" smtClean="0"/>
              <a:t>Confidential</a:t>
            </a:r>
            <a:endParaRPr lang="en-GB"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40352" y="404664"/>
            <a:ext cx="970992" cy="363104"/>
          </a:xfrm>
          <a:prstGeom prst="rect">
            <a:avLst/>
          </a:prstGeom>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Media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88640"/>
            <a:ext cx="7426504" cy="792088"/>
          </a:xfrm>
        </p:spPr>
        <p:txBody>
          <a:bodyPr/>
          <a:lstStyle>
            <a:lvl1pPr algn="l">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fld id="{78D20A7A-7EBB-452A-AA57-3F7B5DB70155}" type="datetime6">
              <a:rPr lang="en-GB" smtClean="0"/>
              <a:t>January 16</a:t>
            </a:fld>
            <a:endParaRPr lang="en-GB" dirty="0"/>
          </a:p>
        </p:txBody>
      </p:sp>
      <p:sp>
        <p:nvSpPr>
          <p:cNvPr id="5" name="Footer Placeholder 4"/>
          <p:cNvSpPr>
            <a:spLocks noGrp="1"/>
          </p:cNvSpPr>
          <p:nvPr>
            <p:ph type="ftr" sz="quarter" idx="11"/>
          </p:nvPr>
        </p:nvSpPr>
        <p:spPr/>
        <p:txBody>
          <a:bodyPr/>
          <a:lstStyle/>
          <a:p>
            <a:r>
              <a:rPr lang="en-GB" dirty="0" smtClean="0"/>
              <a:t>Confidential</a:t>
            </a:r>
            <a:endParaRPr lang="en-GB" dirty="0"/>
          </a:p>
        </p:txBody>
      </p:sp>
      <p:sp>
        <p:nvSpPr>
          <p:cNvPr id="6" name="Slide Number Placeholder 5"/>
          <p:cNvSpPr>
            <a:spLocks noGrp="1"/>
          </p:cNvSpPr>
          <p:nvPr>
            <p:ph type="sldNum" sz="quarter" idx="12"/>
          </p:nvPr>
        </p:nvSpPr>
        <p:spPr/>
        <p:txBody>
          <a:bodyPr/>
          <a:lstStyle/>
          <a:p>
            <a:fld id="{58D3AA19-8A65-49DF-93A0-8491D6F505C3}" type="slidenum">
              <a:rPr lang="en-GB" smtClean="0"/>
              <a:t>‹#›</a:t>
            </a:fld>
            <a:endParaRPr lang="en-GB" dirty="0"/>
          </a:p>
        </p:txBody>
      </p:sp>
      <p:sp>
        <p:nvSpPr>
          <p:cNvPr id="7" name="Text Placeholder 6"/>
          <p:cNvSpPr>
            <a:spLocks noGrp="1"/>
          </p:cNvSpPr>
          <p:nvPr>
            <p:ph type="body" sz="quarter" idx="13"/>
          </p:nvPr>
        </p:nvSpPr>
        <p:spPr>
          <a:xfrm>
            <a:off x="467545" y="1196752"/>
            <a:ext cx="8208144" cy="5040560"/>
          </a:xfrm>
        </p:spPr>
        <p:txBody>
          <a:bodyPr/>
          <a:lstStyle>
            <a:lvl1pPr marL="176213" indent="-176213">
              <a:buClr>
                <a:schemeClr val="accent3"/>
              </a:buClr>
              <a:buFont typeface="Arial" pitchFamily="34" charset="0"/>
              <a:buChar char="•"/>
              <a:defRPr sz="1200"/>
            </a:lvl1pPr>
            <a:lvl2pPr marL="360363" indent="-184150">
              <a:tabLst/>
              <a:defRPr/>
            </a:lvl2pPr>
            <a:lvl3pPr marL="536575" indent="-176213">
              <a:defRPr sz="1050"/>
            </a:lvl3pPr>
            <a:lvl4pPr marL="720725" indent="-184150">
              <a:tabLst/>
              <a:defRPr sz="1000"/>
            </a:lvl4pPr>
            <a:lvl5pPr marL="896938" indent="-176213">
              <a:defRPr sz="9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GB" dirty="0"/>
          </a:p>
        </p:txBody>
      </p:sp>
      <p:sp>
        <p:nvSpPr>
          <p:cNvPr id="3" name="Date Placeholder 2"/>
          <p:cNvSpPr>
            <a:spLocks noGrp="1"/>
          </p:cNvSpPr>
          <p:nvPr>
            <p:ph type="dt" sz="half" idx="10"/>
          </p:nvPr>
        </p:nvSpPr>
        <p:spPr/>
        <p:txBody>
          <a:bodyPr/>
          <a:lstStyle/>
          <a:p>
            <a:fld id="{394955D1-881C-434A-B288-239743B22432}" type="datetime6">
              <a:rPr lang="en-GB" smtClean="0"/>
              <a:t>January 16</a:t>
            </a:fld>
            <a:endParaRPr lang="en-GB" dirty="0"/>
          </a:p>
        </p:txBody>
      </p:sp>
      <p:sp>
        <p:nvSpPr>
          <p:cNvPr id="4" name="Footer Placeholder 3"/>
          <p:cNvSpPr>
            <a:spLocks noGrp="1"/>
          </p:cNvSpPr>
          <p:nvPr>
            <p:ph type="ftr" sz="quarter" idx="11"/>
          </p:nvPr>
        </p:nvSpPr>
        <p:spPr/>
        <p:txBody>
          <a:bodyPr/>
          <a:lstStyle/>
          <a:p>
            <a:r>
              <a:rPr lang="en-GB" dirty="0" smtClean="0"/>
              <a:t>Confidential</a:t>
            </a:r>
            <a:endParaRPr lang="en-GB" dirty="0"/>
          </a:p>
        </p:txBody>
      </p:sp>
      <p:sp>
        <p:nvSpPr>
          <p:cNvPr id="5" name="Slide Number Placeholder 4"/>
          <p:cNvSpPr>
            <a:spLocks noGrp="1"/>
          </p:cNvSpPr>
          <p:nvPr>
            <p:ph type="sldNum" sz="quarter" idx="12"/>
          </p:nvPr>
        </p:nvSpPr>
        <p:spPr/>
        <p:txBody>
          <a:bodyPr/>
          <a:lstStyle/>
          <a:p>
            <a:fld id="{58D3AA19-8A65-49DF-93A0-8491D6F505C3}" type="slidenum">
              <a:rPr lang="en-GB" smtClean="0"/>
              <a:pPr/>
              <a:t>‹#›</a:t>
            </a:fld>
            <a:endParaRPr lang="en-GB" dirty="0"/>
          </a:p>
        </p:txBody>
      </p:sp>
      <p:sp>
        <p:nvSpPr>
          <p:cNvPr id="6" name="Content Placeholder 2"/>
          <p:cNvSpPr>
            <a:spLocks noGrp="1"/>
          </p:cNvSpPr>
          <p:nvPr>
            <p:ph idx="1"/>
          </p:nvPr>
        </p:nvSpPr>
        <p:spPr>
          <a:xfrm>
            <a:off x="467544" y="1196752"/>
            <a:ext cx="8208912" cy="5040560"/>
          </a:xfrm>
        </p:spPr>
        <p:txBody>
          <a:bodyPr/>
          <a:lstStyle>
            <a:lvl2pPr>
              <a:spcBef>
                <a:spcPts val="0"/>
              </a:spcBef>
              <a:spcAft>
                <a:spcPts val="300"/>
              </a:spcAft>
              <a:defRPr/>
            </a:lvl2pPr>
            <a:lvl3pPr>
              <a:spcBef>
                <a:spcPts val="0"/>
              </a:spcBef>
              <a:spcAft>
                <a:spcPts val="300"/>
              </a:spcAft>
              <a:defRPr/>
            </a:lvl3pPr>
            <a:lvl4pPr>
              <a:spcBef>
                <a:spcPts val="0"/>
              </a:spcBef>
              <a:spcAft>
                <a:spcPts val="300"/>
              </a:spcAft>
              <a:defRPr/>
            </a:lvl4pPr>
            <a:lvl5pPr>
              <a:spcBef>
                <a:spcPts val="0"/>
              </a:spcBef>
              <a:spcAft>
                <a:spcPts val="300"/>
              </a:spcAf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65085693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67544" y="1556792"/>
            <a:ext cx="388843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88024" y="1556792"/>
            <a:ext cx="388843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8C24DB6-44DD-4FE4-8A28-5BB8223FA076}" type="datetime6">
              <a:rPr lang="en-GB" smtClean="0"/>
              <a:t>January 16</a:t>
            </a:fld>
            <a:endParaRPr lang="en-GB" dirty="0"/>
          </a:p>
        </p:txBody>
      </p:sp>
      <p:sp>
        <p:nvSpPr>
          <p:cNvPr id="7" name="Slide Number Placeholder 6"/>
          <p:cNvSpPr>
            <a:spLocks noGrp="1"/>
          </p:cNvSpPr>
          <p:nvPr>
            <p:ph type="sldNum" sz="quarter" idx="12"/>
          </p:nvPr>
        </p:nvSpPr>
        <p:spPr/>
        <p:txBody>
          <a:bodyPr/>
          <a:lstStyle/>
          <a:p>
            <a:fld id="{58D3AA19-8A65-49DF-93A0-8491D6F505C3}" type="slidenum">
              <a:rPr lang="en-GB" smtClean="0"/>
              <a:t>‹#›</a:t>
            </a:fld>
            <a:endParaRPr lang="en-GB" dirty="0"/>
          </a:p>
        </p:txBody>
      </p:sp>
      <p:sp>
        <p:nvSpPr>
          <p:cNvPr id="6" name="Footer Placeholder 5"/>
          <p:cNvSpPr>
            <a:spLocks noGrp="1"/>
          </p:cNvSpPr>
          <p:nvPr>
            <p:ph type="ftr" sz="quarter" idx="11"/>
          </p:nvPr>
        </p:nvSpPr>
        <p:spPr/>
        <p:txBody>
          <a:bodyPr/>
          <a:lstStyle/>
          <a:p>
            <a:r>
              <a:rPr lang="en-GB" dirty="0" smtClean="0"/>
              <a:t>Confidential</a:t>
            </a:r>
            <a:endParaRPr lang="en-GB"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GB" dirty="0"/>
          </a:p>
        </p:txBody>
      </p:sp>
      <p:sp>
        <p:nvSpPr>
          <p:cNvPr id="3" name="Date Placeholder 2"/>
          <p:cNvSpPr>
            <a:spLocks noGrp="1"/>
          </p:cNvSpPr>
          <p:nvPr>
            <p:ph type="dt" sz="half" idx="10"/>
          </p:nvPr>
        </p:nvSpPr>
        <p:spPr/>
        <p:txBody>
          <a:bodyPr/>
          <a:lstStyle/>
          <a:p>
            <a:fld id="{B7049C1F-370C-4B84-9CAE-8F0FBD8834FD}" type="datetime6">
              <a:rPr lang="en-GB" smtClean="0"/>
              <a:t>January 16</a:t>
            </a:fld>
            <a:endParaRPr lang="en-GB" dirty="0"/>
          </a:p>
        </p:txBody>
      </p:sp>
      <p:sp>
        <p:nvSpPr>
          <p:cNvPr id="4" name="Footer Placeholder 3"/>
          <p:cNvSpPr>
            <a:spLocks noGrp="1"/>
          </p:cNvSpPr>
          <p:nvPr>
            <p:ph type="ftr" sz="quarter" idx="11"/>
          </p:nvPr>
        </p:nvSpPr>
        <p:spPr/>
        <p:txBody>
          <a:bodyPr/>
          <a:lstStyle/>
          <a:p>
            <a:r>
              <a:rPr lang="en-GB" dirty="0" smtClean="0"/>
              <a:t>Confidential</a:t>
            </a:r>
            <a:endParaRPr lang="en-GB" dirty="0"/>
          </a:p>
        </p:txBody>
      </p:sp>
      <p:sp>
        <p:nvSpPr>
          <p:cNvPr id="5" name="Slide Number Placeholder 4"/>
          <p:cNvSpPr>
            <a:spLocks noGrp="1"/>
          </p:cNvSpPr>
          <p:nvPr>
            <p:ph type="sldNum" sz="quarter" idx="12"/>
          </p:nvPr>
        </p:nvSpPr>
        <p:spPr/>
        <p:txBody>
          <a:bodyPr/>
          <a:lstStyle/>
          <a:p>
            <a:fld id="{58D3AA19-8A65-49DF-93A0-8491D6F505C3}" type="slidenum">
              <a:rPr lang="en-GB" smtClean="0"/>
              <a:pPr/>
              <a:t>‹#›</a:t>
            </a:fld>
            <a:endParaRPr lang="en-GB" dirty="0"/>
          </a:p>
        </p:txBody>
      </p:sp>
    </p:spTree>
    <p:extLst>
      <p:ext uri="{BB962C8B-B14F-4D97-AF65-F5344CB8AC3E}">
        <p14:creationId xmlns:p14="http://schemas.microsoft.com/office/powerpoint/2010/main" val="68857688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F45A2F-F0D7-4692-8099-C822255745A4}" type="datetime6">
              <a:rPr lang="en-GB" smtClean="0"/>
              <a:t>January 16</a:t>
            </a:fld>
            <a:endParaRPr lang="en-GB" dirty="0"/>
          </a:p>
        </p:txBody>
      </p:sp>
      <p:sp>
        <p:nvSpPr>
          <p:cNvPr id="3" name="Footer Placeholder 2"/>
          <p:cNvSpPr>
            <a:spLocks noGrp="1"/>
          </p:cNvSpPr>
          <p:nvPr>
            <p:ph type="ftr" sz="quarter" idx="11"/>
          </p:nvPr>
        </p:nvSpPr>
        <p:spPr/>
        <p:txBody>
          <a:bodyPr/>
          <a:lstStyle/>
          <a:p>
            <a:r>
              <a:rPr lang="en-GB" dirty="0" smtClean="0"/>
              <a:t>Confidential</a:t>
            </a:r>
            <a:endParaRPr lang="en-GB" dirty="0"/>
          </a:p>
        </p:txBody>
      </p:sp>
      <p:sp>
        <p:nvSpPr>
          <p:cNvPr id="4" name="Slide Number Placeholder 3"/>
          <p:cNvSpPr>
            <a:spLocks noGrp="1"/>
          </p:cNvSpPr>
          <p:nvPr>
            <p:ph type="sldNum" sz="quarter" idx="12"/>
          </p:nvPr>
        </p:nvSpPr>
        <p:spPr/>
        <p:txBody>
          <a:bodyPr/>
          <a:lstStyle/>
          <a:p>
            <a:fld id="{58D3AA19-8A65-49DF-93A0-8491D6F505C3}" type="slidenum">
              <a:rPr lang="en-GB" smtClean="0"/>
              <a:t>‹#›</a:t>
            </a:fld>
            <a:endParaRPr lang="en-GB"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778677-27AB-4A4D-A191-6263575292EA}" type="datetime6">
              <a:rPr lang="en-GB" smtClean="0"/>
              <a:t>January 16</a:t>
            </a:fld>
            <a:endParaRPr lang="en-GB" dirty="0"/>
          </a:p>
        </p:txBody>
      </p:sp>
      <p:sp>
        <p:nvSpPr>
          <p:cNvPr id="6" name="Footer Placeholder 5"/>
          <p:cNvSpPr>
            <a:spLocks noGrp="1"/>
          </p:cNvSpPr>
          <p:nvPr>
            <p:ph type="ftr" sz="quarter" idx="11"/>
          </p:nvPr>
        </p:nvSpPr>
        <p:spPr/>
        <p:txBody>
          <a:bodyPr/>
          <a:lstStyle/>
          <a:p>
            <a:r>
              <a:rPr lang="en-GB" dirty="0" smtClean="0"/>
              <a:t>Confidential</a:t>
            </a:r>
            <a:endParaRPr lang="en-GB" dirty="0"/>
          </a:p>
        </p:txBody>
      </p:sp>
      <p:sp>
        <p:nvSpPr>
          <p:cNvPr id="7" name="Slide Number Placeholder 6"/>
          <p:cNvSpPr>
            <a:spLocks noGrp="1"/>
          </p:cNvSpPr>
          <p:nvPr>
            <p:ph type="sldNum" sz="quarter" idx="12"/>
          </p:nvPr>
        </p:nvSpPr>
        <p:spPr/>
        <p:txBody>
          <a:bodyPr/>
          <a:lstStyle/>
          <a:p>
            <a:fld id="{58D3AA19-8A65-49DF-93A0-8491D6F505C3}" type="slidenum">
              <a:rPr lang="en-GB" smtClean="0"/>
              <a:t>‹#›</a:t>
            </a:fld>
            <a:endParaRPr lang="en-GB" dirty="0"/>
          </a:p>
        </p:txBody>
      </p:sp>
      <p:sp>
        <p:nvSpPr>
          <p:cNvPr id="8" name="Title 7"/>
          <p:cNvSpPr>
            <a:spLocks noGrp="1"/>
          </p:cNvSpPr>
          <p:nvPr>
            <p:ph type="title" hasCustomPrompt="1"/>
          </p:nvPr>
        </p:nvSpPr>
        <p:spPr/>
        <p:txBody>
          <a:bodyPr/>
          <a:lstStyle/>
          <a:p>
            <a:r>
              <a:rPr lang="en-US" dirty="0"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88640"/>
            <a:ext cx="7426504" cy="792088"/>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67544" y="1196752"/>
            <a:ext cx="8208912" cy="504056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3851920" y="6453336"/>
            <a:ext cx="3356992" cy="288032"/>
          </a:xfrm>
          <a:prstGeom prst="rect">
            <a:avLst/>
          </a:prstGeom>
        </p:spPr>
        <p:txBody>
          <a:bodyPr vert="horz" lIns="91440" tIns="45720" rIns="91440" bIns="0" rtlCol="0" anchor="ctr"/>
          <a:lstStyle>
            <a:lvl1pPr algn="l">
              <a:defRPr sz="800" b="0">
                <a:solidFill>
                  <a:schemeClr val="bg1"/>
                </a:solidFill>
                <a:latin typeface="Calibri" pitchFamily="34" charset="0"/>
              </a:defRPr>
            </a:lvl1pPr>
          </a:lstStyle>
          <a:p>
            <a:fld id="{2CFBE8DE-3980-4270-A7DB-D5252F2660F6}" type="datetime6">
              <a:rPr lang="en-GB" smtClean="0"/>
              <a:t>January 16</a:t>
            </a:fld>
            <a:endParaRPr lang="en-GB" dirty="0"/>
          </a:p>
        </p:txBody>
      </p:sp>
      <p:sp>
        <p:nvSpPr>
          <p:cNvPr id="5" name="Footer Placeholder 4"/>
          <p:cNvSpPr>
            <a:spLocks noGrp="1"/>
          </p:cNvSpPr>
          <p:nvPr>
            <p:ph type="ftr" sz="quarter" idx="3"/>
          </p:nvPr>
        </p:nvSpPr>
        <p:spPr>
          <a:xfrm>
            <a:off x="395536" y="6453336"/>
            <a:ext cx="3429000" cy="288032"/>
          </a:xfrm>
          <a:prstGeom prst="rect">
            <a:avLst/>
          </a:prstGeom>
        </p:spPr>
        <p:txBody>
          <a:bodyPr vert="horz" lIns="91440" tIns="45720" rIns="91440" bIns="45720" rtlCol="0" anchor="ctr"/>
          <a:lstStyle>
            <a:lvl1pPr algn="l">
              <a:defRPr sz="800" b="1">
                <a:solidFill>
                  <a:schemeClr val="tx2"/>
                </a:solidFill>
                <a:latin typeface="Calibri" pitchFamily="34" charset="0"/>
              </a:defRPr>
            </a:lvl1pPr>
          </a:lstStyle>
          <a:p>
            <a:r>
              <a:rPr lang="en-GB" dirty="0" smtClean="0"/>
              <a:t>Confidential</a:t>
            </a:r>
            <a:endParaRPr lang="en-GB" dirty="0"/>
          </a:p>
        </p:txBody>
      </p:sp>
      <p:sp>
        <p:nvSpPr>
          <p:cNvPr id="6" name="Slide Number Placeholder 5"/>
          <p:cNvSpPr>
            <a:spLocks noGrp="1"/>
          </p:cNvSpPr>
          <p:nvPr>
            <p:ph type="sldNum" sz="quarter" idx="4"/>
          </p:nvPr>
        </p:nvSpPr>
        <p:spPr>
          <a:xfrm>
            <a:off x="7380312" y="6453336"/>
            <a:ext cx="1315721" cy="288032"/>
          </a:xfrm>
          <a:prstGeom prst="rect">
            <a:avLst/>
          </a:prstGeom>
        </p:spPr>
        <p:txBody>
          <a:bodyPr vert="horz" lIns="91440" tIns="45720" rIns="91440" bIns="45720" rtlCol="0" anchor="ctr"/>
          <a:lstStyle>
            <a:lvl1pPr algn="r">
              <a:defRPr sz="800" b="0">
                <a:solidFill>
                  <a:schemeClr val="tx2"/>
                </a:solidFill>
                <a:latin typeface="Calibri" pitchFamily="34" charset="0"/>
              </a:defRPr>
            </a:lvl1pPr>
          </a:lstStyle>
          <a:p>
            <a:fld id="{58D3AA19-8A65-49DF-93A0-8491D6F505C3}" type="slidenum">
              <a:rPr lang="en-GB" smtClean="0"/>
              <a:pPr/>
              <a:t>‹#›</a:t>
            </a:fld>
            <a:endParaRPr lang="en-GB" dirty="0"/>
          </a:p>
        </p:txBody>
      </p:sp>
      <p:pic>
        <p:nvPicPr>
          <p:cNvPr id="7" name="Picture 6"/>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7740352" y="404664"/>
            <a:ext cx="970992" cy="363104"/>
          </a:xfrm>
          <a:prstGeom prst="rect">
            <a:avLst/>
          </a:prstGeom>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82" r:id="rId3"/>
    <p:sldLayoutId id="2147483676" r:id="rId4"/>
    <p:sldLayoutId id="2147483681" r:id="rId5"/>
    <p:sldLayoutId id="2147483679" r:id="rId6"/>
    <p:sldLayoutId id="2147483680" r:id="rId7"/>
  </p:sldLayoutIdLst>
  <p:timing>
    <p:tnLst>
      <p:par>
        <p:cTn id="1" dur="indefinite" restart="never" nodeType="tmRoot"/>
      </p:par>
    </p:tnLst>
  </p:timing>
  <p:hf hdr="0"/>
  <p:txStyles>
    <p:titleStyle>
      <a:lvl1pPr algn="l" defTabSz="914400" rtl="0" eaLnBrk="1" latinLnBrk="0" hangingPunct="1">
        <a:spcBef>
          <a:spcPct val="0"/>
        </a:spcBef>
        <a:buNone/>
        <a:defRPr sz="2500" kern="1200" cap="none" spc="-60" baseline="0">
          <a:solidFill>
            <a:schemeClr val="tx2"/>
          </a:solidFill>
          <a:latin typeface="Century Gothic" pitchFamily="34" charset="0"/>
          <a:ea typeface="+mj-ea"/>
          <a:cs typeface="+mj-cs"/>
        </a:defRPr>
      </a:lvl1pPr>
    </p:titleStyle>
    <p:bodyStyle>
      <a:lvl1pPr marL="176213" indent="-176213" algn="l" defTabSz="914400" rtl="0" eaLnBrk="1" latinLnBrk="0" hangingPunct="1">
        <a:spcBef>
          <a:spcPts val="600"/>
        </a:spcBef>
        <a:spcAft>
          <a:spcPts val="300"/>
        </a:spcAft>
        <a:buClr>
          <a:schemeClr val="accent3"/>
        </a:buClr>
        <a:buFont typeface="Arial" pitchFamily="34" charset="0"/>
        <a:buChar char="•"/>
        <a:defRPr sz="1200" b="0" kern="1200">
          <a:solidFill>
            <a:schemeClr val="tx1"/>
          </a:solidFill>
          <a:latin typeface="Century Gothic" pitchFamily="34" charset="0"/>
          <a:ea typeface="+mn-ea"/>
          <a:cs typeface="+mn-cs"/>
        </a:defRPr>
      </a:lvl1pPr>
      <a:lvl2pPr marL="360363" indent="-184150" algn="l" defTabSz="914400" rtl="0" eaLnBrk="1" latinLnBrk="0" hangingPunct="1">
        <a:lnSpc>
          <a:spcPct val="80000"/>
        </a:lnSpc>
        <a:spcBef>
          <a:spcPts val="0"/>
        </a:spcBef>
        <a:spcAft>
          <a:spcPts val="300"/>
        </a:spcAft>
        <a:buClr>
          <a:schemeClr val="tx2"/>
        </a:buClr>
        <a:buFont typeface="Arial" pitchFamily="34" charset="0"/>
        <a:buChar char="•"/>
        <a:defRPr sz="1100" kern="1200">
          <a:solidFill>
            <a:schemeClr val="tx1"/>
          </a:solidFill>
          <a:latin typeface="Century Gothic" pitchFamily="34" charset="0"/>
          <a:ea typeface="+mn-ea"/>
          <a:cs typeface="+mn-cs"/>
        </a:defRPr>
      </a:lvl2pPr>
      <a:lvl3pPr marL="536575" indent="-176213" algn="l" defTabSz="914400" rtl="0" eaLnBrk="1" latinLnBrk="0" hangingPunct="1">
        <a:lnSpc>
          <a:spcPct val="80000"/>
        </a:lnSpc>
        <a:spcBef>
          <a:spcPts val="300"/>
        </a:spcBef>
        <a:spcAft>
          <a:spcPts val="300"/>
        </a:spcAft>
        <a:buClr>
          <a:schemeClr val="tx2"/>
        </a:buClr>
        <a:buFont typeface="Arial" pitchFamily="34" charset="0"/>
        <a:buChar char="•"/>
        <a:defRPr sz="1050" i="1" kern="1200">
          <a:solidFill>
            <a:schemeClr val="tx1"/>
          </a:solidFill>
          <a:latin typeface="Century Gothic" pitchFamily="34" charset="0"/>
          <a:ea typeface="+mn-ea"/>
          <a:cs typeface="+mn-cs"/>
        </a:defRPr>
      </a:lvl3pPr>
      <a:lvl4pPr marL="720725" indent="-184150" algn="l" defTabSz="914400" rtl="0" eaLnBrk="1" latinLnBrk="0" hangingPunct="1">
        <a:lnSpc>
          <a:spcPct val="80000"/>
        </a:lnSpc>
        <a:spcBef>
          <a:spcPts val="300"/>
        </a:spcBef>
        <a:spcAft>
          <a:spcPts val="300"/>
        </a:spcAft>
        <a:buClr>
          <a:schemeClr val="tx2"/>
        </a:buClr>
        <a:buFont typeface="Arial" pitchFamily="34" charset="0"/>
        <a:buChar char="•"/>
        <a:defRPr sz="1000" i="0" kern="1200">
          <a:solidFill>
            <a:schemeClr val="tx1"/>
          </a:solidFill>
          <a:latin typeface="Century Gothic" pitchFamily="34" charset="0"/>
          <a:ea typeface="+mn-ea"/>
          <a:cs typeface="+mn-cs"/>
        </a:defRPr>
      </a:lvl4pPr>
      <a:lvl5pPr marL="896938" indent="-176213" algn="l" defTabSz="914400" rtl="0" eaLnBrk="1" latinLnBrk="0" hangingPunct="1">
        <a:lnSpc>
          <a:spcPct val="80000"/>
        </a:lnSpc>
        <a:spcBef>
          <a:spcPts val="300"/>
        </a:spcBef>
        <a:spcAft>
          <a:spcPts val="300"/>
        </a:spcAft>
        <a:buClr>
          <a:schemeClr val="tx2"/>
        </a:buClr>
        <a:buFont typeface="Arial" pitchFamily="34" charset="0"/>
        <a:buChar char="•"/>
        <a:defRPr sz="900" i="1" kern="1200" baseline="0">
          <a:solidFill>
            <a:schemeClr val="tx1"/>
          </a:solidFill>
          <a:latin typeface="Century Gothic" pitchFamily="34" charset="0"/>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yourfrontdoor.org.uk/" TargetMode="External"/><Relationship Id="rId2" Type="http://schemas.openxmlformats.org/officeDocument/2006/relationships/hyperlink" Target="http://www.letsshare.org.uk/" TargetMode="External"/><Relationship Id="rId1" Type="http://schemas.openxmlformats.org/officeDocument/2006/relationships/slideLayout" Target="../slideLayouts/slideLayout2.xml"/><Relationship Id="rId5" Type="http://schemas.openxmlformats.org/officeDocument/2006/relationships/hyperlink" Target="http://www.yourhome.org.uk/" TargetMode="External"/><Relationship Id="rId4" Type="http://schemas.openxmlformats.org/officeDocument/2006/relationships/hyperlink" Target="http://www.homereach.co.uk/"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gmoran@heylohousing.com" TargetMode="External"/><Relationship Id="rId2" Type="http://schemas.openxmlformats.org/officeDocument/2006/relationships/hyperlink" Target="mailto:alane@heylohousing.com"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3212976"/>
            <a:ext cx="8208912" cy="2376265"/>
          </a:xfrm>
        </p:spPr>
        <p:txBody>
          <a:bodyPr/>
          <a:lstStyle/>
          <a:p>
            <a:r>
              <a:rPr lang="en-GB" sz="2000" dirty="0" smtClean="0"/>
              <a:t>Affordable Housing Solutions </a:t>
            </a:r>
            <a:r>
              <a:rPr lang="en-GB" dirty="0" smtClean="0"/>
              <a:t/>
            </a:r>
            <a:br>
              <a:rPr lang="en-GB" dirty="0" smtClean="0"/>
            </a:br>
            <a:r>
              <a:rPr lang="en-GB" sz="2000" dirty="0" smtClean="0"/>
              <a:t>from</a:t>
            </a:r>
            <a:r>
              <a:rPr lang="en-GB" dirty="0" smtClean="0"/>
              <a:t> </a:t>
            </a:r>
            <a:br>
              <a:rPr lang="en-GB" dirty="0" smtClean="0"/>
            </a:br>
            <a:r>
              <a:rPr lang="en-GB" dirty="0" err="1" smtClean="0"/>
              <a:t>heylo</a:t>
            </a:r>
            <a:r>
              <a:rPr lang="en-GB" dirty="0" smtClean="0"/>
              <a:t> housing</a:t>
            </a:r>
            <a:endParaRPr lang="en-GB" dirty="0"/>
          </a:p>
        </p:txBody>
      </p:sp>
      <p:sp>
        <p:nvSpPr>
          <p:cNvPr id="3" name="Subtitle 2"/>
          <p:cNvSpPr>
            <a:spLocks noGrp="1"/>
          </p:cNvSpPr>
          <p:nvPr>
            <p:ph type="subTitle" idx="1"/>
          </p:nvPr>
        </p:nvSpPr>
        <p:spPr>
          <a:xfrm>
            <a:off x="395536" y="908720"/>
            <a:ext cx="8219256" cy="1709936"/>
          </a:xfrm>
        </p:spPr>
        <p:txBody>
          <a:bodyPr>
            <a:normAutofit fontScale="92500" lnSpcReduction="10000"/>
          </a:bodyPr>
          <a:lstStyle/>
          <a:p>
            <a:r>
              <a:rPr lang="en-GB" b="1" dirty="0" smtClean="0"/>
              <a:t>Presentation to Kent Housing Group</a:t>
            </a:r>
          </a:p>
          <a:p>
            <a:endParaRPr lang="en-GB" b="1" dirty="0"/>
          </a:p>
          <a:p>
            <a:r>
              <a:rPr lang="en-GB" b="1" dirty="0" smtClean="0"/>
              <a:t> 20 January 2016</a:t>
            </a:r>
          </a:p>
          <a:p>
            <a:endParaRPr lang="en-GB" b="1" dirty="0"/>
          </a:p>
          <a:p>
            <a:r>
              <a:rPr lang="en-GB" b="1" dirty="0" smtClean="0"/>
              <a:t>Dr Ashley Lane </a:t>
            </a:r>
          </a:p>
          <a:p>
            <a:endParaRPr lang="en-GB" b="1" dirty="0"/>
          </a:p>
          <a:p>
            <a:r>
              <a:rPr lang="en-GB" b="1" dirty="0" smtClean="0"/>
              <a:t>Graeme Moran</a:t>
            </a:r>
          </a:p>
          <a:p>
            <a:endParaRPr lang="en-GB" b="1" dirty="0" smtClean="0"/>
          </a:p>
        </p:txBody>
      </p:sp>
    </p:spTree>
    <p:extLst>
      <p:ext uri="{BB962C8B-B14F-4D97-AF65-F5344CB8AC3E}">
        <p14:creationId xmlns:p14="http://schemas.microsoft.com/office/powerpoint/2010/main" val="27870381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Who is </a:t>
            </a:r>
            <a:r>
              <a:rPr lang="en-GB" dirty="0" err="1" smtClean="0"/>
              <a:t>heylo</a:t>
            </a:r>
            <a:r>
              <a:rPr lang="en-GB" dirty="0" smtClean="0"/>
              <a:t> housing</a:t>
            </a:r>
            <a:endParaRPr lang="en-GB" dirty="0"/>
          </a:p>
        </p:txBody>
      </p:sp>
      <p:sp>
        <p:nvSpPr>
          <p:cNvPr id="4" name="Date Placeholder 3"/>
          <p:cNvSpPr>
            <a:spLocks noGrp="1"/>
          </p:cNvSpPr>
          <p:nvPr>
            <p:ph type="dt" sz="half" idx="10"/>
          </p:nvPr>
        </p:nvSpPr>
        <p:spPr/>
        <p:txBody>
          <a:bodyPr/>
          <a:lstStyle/>
          <a:p>
            <a:fld id="{82F0C0A6-B32F-4901-B957-6C2692CA048D}" type="datetime6">
              <a:rPr lang="en-GB" smtClean="0"/>
              <a:pPr/>
              <a:t>January 16</a:t>
            </a:fld>
            <a:endParaRPr lang="en-GB"/>
          </a:p>
        </p:txBody>
      </p:sp>
      <p:sp>
        <p:nvSpPr>
          <p:cNvPr id="49" name="Footer Placeholder 48"/>
          <p:cNvSpPr>
            <a:spLocks noGrp="1"/>
          </p:cNvSpPr>
          <p:nvPr>
            <p:ph type="ftr" sz="quarter" idx="11"/>
          </p:nvPr>
        </p:nvSpPr>
        <p:spPr/>
        <p:txBody>
          <a:bodyPr/>
          <a:lstStyle/>
          <a:p>
            <a:r>
              <a:rPr lang="en-GB" smtClean="0"/>
              <a:t>Confidential</a:t>
            </a:r>
            <a:endParaRPr lang="en-GB"/>
          </a:p>
        </p:txBody>
      </p:sp>
      <p:sp>
        <p:nvSpPr>
          <p:cNvPr id="5" name="Slide Number Placeholder 4"/>
          <p:cNvSpPr>
            <a:spLocks noGrp="1"/>
          </p:cNvSpPr>
          <p:nvPr>
            <p:ph type="sldNum" sz="quarter" idx="12"/>
          </p:nvPr>
        </p:nvSpPr>
        <p:spPr/>
        <p:txBody>
          <a:bodyPr/>
          <a:lstStyle/>
          <a:p>
            <a:fld id="{58D3AA19-8A65-49DF-93A0-8491D6F505C3}" type="slidenum">
              <a:rPr lang="en-GB" smtClean="0"/>
              <a:pPr/>
              <a:t>2</a:t>
            </a:fld>
            <a:endParaRPr lang="en-GB"/>
          </a:p>
        </p:txBody>
      </p:sp>
      <p:sp>
        <p:nvSpPr>
          <p:cNvPr id="3" name="Content Placeholder 2"/>
          <p:cNvSpPr>
            <a:spLocks noGrp="1"/>
          </p:cNvSpPr>
          <p:nvPr>
            <p:ph type="body" sz="quarter" idx="13"/>
          </p:nvPr>
        </p:nvSpPr>
        <p:spPr/>
        <p:txBody>
          <a:bodyPr/>
          <a:lstStyle/>
          <a:p>
            <a:r>
              <a:rPr lang="en-US" dirty="0" err="1" smtClean="0"/>
              <a:t>heylo</a:t>
            </a:r>
            <a:r>
              <a:rPr lang="en-US" dirty="0" smtClean="0"/>
              <a:t> housing (</a:t>
            </a:r>
            <a:r>
              <a:rPr lang="en-US" dirty="0" err="1" smtClean="0"/>
              <a:t>heylo</a:t>
            </a:r>
            <a:r>
              <a:rPr lang="en-US" dirty="0" smtClean="0"/>
              <a:t>) is a residential property company with a long term investment strategy to provide affordable housing across the UK.</a:t>
            </a:r>
          </a:p>
          <a:p>
            <a:r>
              <a:rPr lang="en-GB" dirty="0" smtClean="0"/>
              <a:t>A private joint venture company between a leading Local Authority (LA), a Financial Conduct Authority (FCA) regulated investment manager and a team of affordable housing specialists, </a:t>
            </a:r>
            <a:r>
              <a:rPr lang="en-GB" dirty="0" err="1" smtClean="0"/>
              <a:t>heylo</a:t>
            </a:r>
            <a:r>
              <a:rPr lang="en-GB" dirty="0" smtClean="0"/>
              <a:t> was established to acquire affordable housing with a particular focus upon shared ownership.</a:t>
            </a:r>
          </a:p>
          <a:p>
            <a:r>
              <a:rPr lang="en-GB" dirty="0" err="1" smtClean="0"/>
              <a:t>heylo’s</a:t>
            </a:r>
            <a:r>
              <a:rPr lang="en-GB" dirty="0" smtClean="0"/>
              <a:t> Articles state “the provision of affordable housing” as its objects.</a:t>
            </a:r>
          </a:p>
          <a:p>
            <a:r>
              <a:rPr lang="en-GB" dirty="0" err="1" smtClean="0"/>
              <a:t>heylo</a:t>
            </a:r>
            <a:r>
              <a:rPr lang="en-GB" dirty="0" smtClean="0"/>
              <a:t> has secured £180m of long term committed funding from its shareholder and cornerstone investor Lancashire County Council.</a:t>
            </a:r>
          </a:p>
          <a:p>
            <a:r>
              <a:rPr lang="en-GB" dirty="0" err="1" smtClean="0"/>
              <a:t>heylo</a:t>
            </a:r>
            <a:r>
              <a:rPr lang="en-GB" dirty="0" smtClean="0"/>
              <a:t> currently provides over 500 affordable housing properties across 24 LAs in England and Wales.</a:t>
            </a:r>
          </a:p>
          <a:p>
            <a:r>
              <a:rPr lang="en-GB" dirty="0" err="1"/>
              <a:t>h</a:t>
            </a:r>
            <a:r>
              <a:rPr lang="en-GB" dirty="0" err="1" smtClean="0"/>
              <a:t>eylo’s</a:t>
            </a:r>
            <a:r>
              <a:rPr lang="en-GB" dirty="0" smtClean="0"/>
              <a:t> long term affordable housing activities are supervised, under contract, by an FCA regulated investment manager.</a:t>
            </a:r>
          </a:p>
          <a:p>
            <a:r>
              <a:rPr lang="en-GB" dirty="0"/>
              <a:t>Whilst </a:t>
            </a:r>
            <a:r>
              <a:rPr lang="en-GB" dirty="0" err="1"/>
              <a:t>heylo</a:t>
            </a:r>
            <a:r>
              <a:rPr lang="en-GB" dirty="0"/>
              <a:t> is not registered with the Homes and Communities Agency (HCA), </a:t>
            </a:r>
            <a:r>
              <a:rPr lang="en-GB" dirty="0" err="1"/>
              <a:t>heylo</a:t>
            </a:r>
            <a:r>
              <a:rPr lang="en-GB" dirty="0"/>
              <a:t> </a:t>
            </a:r>
            <a:r>
              <a:rPr lang="en-GB" dirty="0" smtClean="0"/>
              <a:t>delivers HCA compliant leaseholder and shared ownership services via a long term agreement with a Registered Provider (RP) – The Guinness Housing Association Ltd a registered provider subsidiary of The Guinness Partnership Ltd.</a:t>
            </a:r>
          </a:p>
          <a:p>
            <a:r>
              <a:rPr lang="en-GB" dirty="0" err="1" smtClean="0"/>
              <a:t>heylo</a:t>
            </a:r>
            <a:r>
              <a:rPr lang="en-GB" dirty="0" smtClean="0"/>
              <a:t> is a member of the National Landlords Association and the Guild of Residential Landlords.</a:t>
            </a:r>
          </a:p>
        </p:txBody>
      </p:sp>
    </p:spTree>
    <p:extLst>
      <p:ext uri="{BB962C8B-B14F-4D97-AF65-F5344CB8AC3E}">
        <p14:creationId xmlns:p14="http://schemas.microsoft.com/office/powerpoint/2010/main" val="27839005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heylo</a:t>
            </a:r>
            <a:r>
              <a:rPr lang="en-GB" dirty="0" smtClean="0"/>
              <a:t> stakeholders and governance structure</a:t>
            </a:r>
            <a:endParaRPr lang="en-GB" dirty="0"/>
          </a:p>
        </p:txBody>
      </p:sp>
      <p:sp>
        <p:nvSpPr>
          <p:cNvPr id="4" name="Date Placeholder 3"/>
          <p:cNvSpPr>
            <a:spLocks noGrp="1"/>
          </p:cNvSpPr>
          <p:nvPr>
            <p:ph type="dt" sz="half" idx="10"/>
          </p:nvPr>
        </p:nvSpPr>
        <p:spPr/>
        <p:txBody>
          <a:bodyPr/>
          <a:lstStyle/>
          <a:p>
            <a:fld id="{82F0C0A6-B32F-4901-B957-6C2692CA048D}" type="datetime6">
              <a:rPr lang="en-GB" smtClean="0"/>
              <a:t>January 16</a:t>
            </a:fld>
            <a:endParaRPr lang="en-GB"/>
          </a:p>
        </p:txBody>
      </p:sp>
      <p:sp>
        <p:nvSpPr>
          <p:cNvPr id="49" name="Footer Placeholder 48"/>
          <p:cNvSpPr>
            <a:spLocks noGrp="1"/>
          </p:cNvSpPr>
          <p:nvPr>
            <p:ph type="ftr" sz="quarter" idx="11"/>
          </p:nvPr>
        </p:nvSpPr>
        <p:spPr/>
        <p:txBody>
          <a:bodyPr/>
          <a:lstStyle/>
          <a:p>
            <a:r>
              <a:rPr lang="en-GB" smtClean="0"/>
              <a:t>Confidential</a:t>
            </a:r>
            <a:endParaRPr lang="en-GB"/>
          </a:p>
        </p:txBody>
      </p:sp>
      <p:sp>
        <p:nvSpPr>
          <p:cNvPr id="5" name="Slide Number Placeholder 4"/>
          <p:cNvSpPr>
            <a:spLocks noGrp="1"/>
          </p:cNvSpPr>
          <p:nvPr>
            <p:ph type="sldNum" sz="quarter" idx="12"/>
          </p:nvPr>
        </p:nvSpPr>
        <p:spPr/>
        <p:txBody>
          <a:bodyPr/>
          <a:lstStyle/>
          <a:p>
            <a:fld id="{58D3AA19-8A65-49DF-93A0-8491D6F505C3}" type="slidenum">
              <a:rPr lang="en-GB" smtClean="0"/>
              <a:pPr/>
              <a:t>3</a:t>
            </a:fld>
            <a:endParaRPr lang="en-GB"/>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791720282"/>
              </p:ext>
            </p:extLst>
          </p:nvPr>
        </p:nvGraphicFramePr>
        <p:xfrm>
          <a:off x="323528" y="1052736"/>
          <a:ext cx="8136904" cy="49688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336126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GB" dirty="0" err="1" smtClean="0"/>
              <a:t>heylo</a:t>
            </a:r>
            <a:r>
              <a:rPr lang="en-GB" dirty="0" smtClean="0"/>
              <a:t> compliance with planning requirements</a:t>
            </a:r>
            <a:endParaRPr lang="en-GB" dirty="0"/>
          </a:p>
        </p:txBody>
      </p:sp>
      <p:sp>
        <p:nvSpPr>
          <p:cNvPr id="4" name="Date Placeholder 3"/>
          <p:cNvSpPr>
            <a:spLocks noGrp="1"/>
          </p:cNvSpPr>
          <p:nvPr>
            <p:ph type="dt" sz="half" idx="10"/>
          </p:nvPr>
        </p:nvSpPr>
        <p:spPr/>
        <p:txBody>
          <a:bodyPr/>
          <a:lstStyle/>
          <a:p>
            <a:fld id="{6C686260-87D1-441F-B4EE-FA9788A0A201}" type="datetime6">
              <a:rPr lang="en-GB" smtClean="0"/>
              <a:pPr/>
              <a:t>January 16</a:t>
            </a:fld>
            <a:endParaRPr lang="en-GB"/>
          </a:p>
        </p:txBody>
      </p:sp>
      <p:sp>
        <p:nvSpPr>
          <p:cNvPr id="8" name="Footer Placeholder 7"/>
          <p:cNvSpPr>
            <a:spLocks noGrp="1"/>
          </p:cNvSpPr>
          <p:nvPr>
            <p:ph type="ftr" sz="quarter" idx="11"/>
          </p:nvPr>
        </p:nvSpPr>
        <p:spPr/>
        <p:txBody>
          <a:bodyPr/>
          <a:lstStyle/>
          <a:p>
            <a:r>
              <a:rPr lang="en-GB" smtClean="0"/>
              <a:t>Confidential</a:t>
            </a:r>
            <a:endParaRPr lang="en-GB"/>
          </a:p>
        </p:txBody>
      </p:sp>
      <p:sp>
        <p:nvSpPr>
          <p:cNvPr id="5" name="Slide Number Placeholder 4"/>
          <p:cNvSpPr>
            <a:spLocks noGrp="1"/>
          </p:cNvSpPr>
          <p:nvPr>
            <p:ph type="sldNum" sz="quarter" idx="12"/>
          </p:nvPr>
        </p:nvSpPr>
        <p:spPr/>
        <p:txBody>
          <a:bodyPr/>
          <a:lstStyle/>
          <a:p>
            <a:fld id="{58D3AA19-8A65-49DF-93A0-8491D6F505C3}" type="slidenum">
              <a:rPr lang="en-GB" smtClean="0"/>
              <a:pPr/>
              <a:t>4</a:t>
            </a:fld>
            <a:endParaRPr lang="en-GB"/>
          </a:p>
        </p:txBody>
      </p:sp>
      <p:sp>
        <p:nvSpPr>
          <p:cNvPr id="7" name="Content Placeholder 6"/>
          <p:cNvSpPr>
            <a:spLocks noGrp="1"/>
          </p:cNvSpPr>
          <p:nvPr>
            <p:ph type="body" sz="quarter" idx="13"/>
          </p:nvPr>
        </p:nvSpPr>
        <p:spPr/>
        <p:txBody>
          <a:bodyPr/>
          <a:lstStyle/>
          <a:p>
            <a:r>
              <a:rPr lang="en-GB" dirty="0" smtClean="0"/>
              <a:t>In addition to the long term management agreements with HCA RPs, </a:t>
            </a:r>
            <a:r>
              <a:rPr lang="en-GB" dirty="0" err="1" smtClean="0"/>
              <a:t>heylo</a:t>
            </a:r>
            <a:r>
              <a:rPr lang="en-GB" dirty="0" smtClean="0"/>
              <a:t>, as landlord, will undertake to comply with all relevant obligations contained in the s106 and nomination agreements.</a:t>
            </a:r>
          </a:p>
          <a:p>
            <a:r>
              <a:rPr lang="en-GB" dirty="0" smtClean="0"/>
              <a:t>Following the initial compliant sale, </a:t>
            </a:r>
            <a:r>
              <a:rPr lang="en-GB" dirty="0" err="1" smtClean="0"/>
              <a:t>staircasing</a:t>
            </a:r>
            <a:r>
              <a:rPr lang="en-GB" dirty="0" smtClean="0"/>
              <a:t> activity is managed in line with HCA regulations under the long term management agreement with Guinness Housing Association – a registered provider subsidiary of The Guinness Partnership (or other RPs).</a:t>
            </a:r>
          </a:p>
          <a:p>
            <a:r>
              <a:rPr lang="en-GB" dirty="0" err="1" smtClean="0"/>
              <a:t>Staircasing</a:t>
            </a:r>
            <a:r>
              <a:rPr lang="en-GB" dirty="0" smtClean="0"/>
              <a:t> reinvestment will therefore be in line with the mechanism in the s106 – perfectly aligned with </a:t>
            </a:r>
            <a:r>
              <a:rPr lang="en-GB" dirty="0" err="1" smtClean="0"/>
              <a:t>heylo’s</a:t>
            </a:r>
            <a:r>
              <a:rPr lang="en-GB" dirty="0" smtClean="0"/>
              <a:t> requirements for long term shared ownership rents across the UK.</a:t>
            </a:r>
          </a:p>
          <a:p>
            <a:r>
              <a:rPr lang="en-GB" dirty="0" smtClean="0"/>
              <a:t>Given the nature of </a:t>
            </a:r>
            <a:r>
              <a:rPr lang="en-GB" dirty="0" err="1" smtClean="0"/>
              <a:t>staircasing</a:t>
            </a:r>
            <a:r>
              <a:rPr lang="en-GB" dirty="0" smtClean="0"/>
              <a:t> receipts </a:t>
            </a:r>
            <a:r>
              <a:rPr lang="en-GB" dirty="0" err="1" smtClean="0"/>
              <a:t>heylo</a:t>
            </a:r>
            <a:r>
              <a:rPr lang="en-GB" dirty="0" smtClean="0"/>
              <a:t> will undertake, as part of the s106, to reinvest the planning gains (identified as 40% of the open market value of the original residual amount) as follows:</a:t>
            </a:r>
          </a:p>
          <a:p>
            <a:pPr lvl="2"/>
            <a:r>
              <a:rPr lang="en-US" dirty="0" smtClean="0"/>
              <a:t>First</a:t>
            </a:r>
            <a:r>
              <a:rPr lang="en-US" dirty="0"/>
              <a:t>, in </a:t>
            </a:r>
            <a:r>
              <a:rPr lang="en-US" dirty="0" smtClean="0"/>
              <a:t>the LA</a:t>
            </a:r>
          </a:p>
          <a:p>
            <a:pPr lvl="2"/>
            <a:r>
              <a:rPr lang="en-US" dirty="0" smtClean="0"/>
              <a:t>Second</a:t>
            </a:r>
            <a:r>
              <a:rPr lang="en-US" dirty="0"/>
              <a:t>, in the </a:t>
            </a:r>
            <a:r>
              <a:rPr lang="en-US" dirty="0" smtClean="0"/>
              <a:t>relevant Sub-regional </a:t>
            </a:r>
            <a:r>
              <a:rPr lang="en-US" dirty="0"/>
              <a:t>Strategic Housing Market </a:t>
            </a:r>
            <a:r>
              <a:rPr lang="en-US" dirty="0" smtClean="0"/>
              <a:t>Area</a:t>
            </a:r>
          </a:p>
          <a:p>
            <a:pPr lvl="2"/>
            <a:r>
              <a:rPr lang="en-US" dirty="0" smtClean="0"/>
              <a:t>Third</a:t>
            </a:r>
            <a:r>
              <a:rPr lang="en-US" dirty="0"/>
              <a:t>, within </a:t>
            </a:r>
            <a:r>
              <a:rPr lang="en-US" dirty="0" smtClean="0"/>
              <a:t>England, Wales and Northern Ireland</a:t>
            </a:r>
          </a:p>
          <a:p>
            <a:r>
              <a:rPr lang="en-US" dirty="0" smtClean="0"/>
              <a:t>If </a:t>
            </a:r>
            <a:r>
              <a:rPr lang="en-US" dirty="0" err="1" smtClean="0"/>
              <a:t>heylo</a:t>
            </a:r>
            <a:r>
              <a:rPr lang="en-US" dirty="0" smtClean="0"/>
              <a:t> has not reinvested such amounts within 5 years then </a:t>
            </a:r>
            <a:r>
              <a:rPr lang="en-US" dirty="0" err="1" smtClean="0"/>
              <a:t>heylo</a:t>
            </a:r>
            <a:r>
              <a:rPr lang="en-US" dirty="0" smtClean="0"/>
              <a:t> will be liable to pay a commuted sum equivalent to the planning gain to the LA.</a:t>
            </a:r>
            <a:endParaRPr lang="en-US" dirty="0"/>
          </a:p>
          <a:p>
            <a:r>
              <a:rPr lang="en-GB" dirty="0" smtClean="0"/>
              <a:t>Post initial tranche sale, </a:t>
            </a:r>
            <a:r>
              <a:rPr lang="en-GB" dirty="0" err="1" smtClean="0"/>
              <a:t>staircasing</a:t>
            </a:r>
            <a:r>
              <a:rPr lang="en-GB" dirty="0" smtClean="0"/>
              <a:t> (and capital transactions) and re-investment in each LA will be reported on a 5 yearly cycle.</a:t>
            </a:r>
          </a:p>
        </p:txBody>
      </p:sp>
    </p:spTree>
    <p:extLst>
      <p:ext uri="{BB962C8B-B14F-4D97-AF65-F5344CB8AC3E}">
        <p14:creationId xmlns:p14="http://schemas.microsoft.com/office/powerpoint/2010/main" val="26363362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smtClean="0"/>
              <a:t>What is Home Reach</a:t>
            </a:r>
            <a:endParaRPr lang="en-GB" dirty="0"/>
          </a:p>
        </p:txBody>
      </p:sp>
      <p:sp>
        <p:nvSpPr>
          <p:cNvPr id="4" name="Date Placeholder 3"/>
          <p:cNvSpPr>
            <a:spLocks noGrp="1"/>
          </p:cNvSpPr>
          <p:nvPr>
            <p:ph type="dt" sz="half" idx="10"/>
          </p:nvPr>
        </p:nvSpPr>
        <p:spPr/>
        <p:txBody>
          <a:bodyPr/>
          <a:lstStyle/>
          <a:p>
            <a:fld id="{6A02473A-37F8-4B89-B47B-A07DBD73D5F5}" type="datetime6">
              <a:rPr lang="en-GB" smtClean="0"/>
              <a:pPr/>
              <a:t>January 16</a:t>
            </a:fld>
            <a:endParaRPr lang="en-GB"/>
          </a:p>
        </p:txBody>
      </p:sp>
      <p:sp>
        <p:nvSpPr>
          <p:cNvPr id="16" name="Footer Placeholder 15"/>
          <p:cNvSpPr>
            <a:spLocks noGrp="1"/>
          </p:cNvSpPr>
          <p:nvPr>
            <p:ph type="ftr" sz="quarter" idx="11"/>
          </p:nvPr>
        </p:nvSpPr>
        <p:spPr/>
        <p:txBody>
          <a:bodyPr/>
          <a:lstStyle/>
          <a:p>
            <a:r>
              <a:rPr lang="en-GB" smtClean="0"/>
              <a:t>Confidential</a:t>
            </a:r>
            <a:endParaRPr lang="en-GB"/>
          </a:p>
        </p:txBody>
      </p:sp>
      <p:sp>
        <p:nvSpPr>
          <p:cNvPr id="5" name="Slide Number Placeholder 4"/>
          <p:cNvSpPr>
            <a:spLocks noGrp="1"/>
          </p:cNvSpPr>
          <p:nvPr>
            <p:ph type="sldNum" sz="quarter" idx="12"/>
          </p:nvPr>
        </p:nvSpPr>
        <p:spPr/>
        <p:txBody>
          <a:bodyPr/>
          <a:lstStyle/>
          <a:p>
            <a:fld id="{58D3AA19-8A65-49DF-93A0-8491D6F505C3}" type="slidenum">
              <a:rPr lang="en-GB" smtClean="0"/>
              <a:pPr/>
              <a:t>5</a:t>
            </a:fld>
            <a:endParaRPr lang="en-GB"/>
          </a:p>
        </p:txBody>
      </p:sp>
      <p:sp>
        <p:nvSpPr>
          <p:cNvPr id="7" name="Content Placeholder 6"/>
          <p:cNvSpPr>
            <a:spLocks noGrp="1"/>
          </p:cNvSpPr>
          <p:nvPr>
            <p:ph idx="13"/>
          </p:nvPr>
        </p:nvSpPr>
        <p:spPr/>
        <p:txBody>
          <a:bodyPr/>
          <a:lstStyle/>
          <a:p>
            <a:r>
              <a:rPr lang="en-GB" dirty="0" smtClean="0"/>
              <a:t>Available from </a:t>
            </a:r>
            <a:r>
              <a:rPr lang="en-GB" dirty="0" err="1" smtClean="0"/>
              <a:t>heylo</a:t>
            </a:r>
            <a:r>
              <a:rPr lang="en-GB" dirty="0" smtClean="0"/>
              <a:t>, Home Reach is a compliant shared ownership affordable housing model for s106 delivery across England and Wales.</a:t>
            </a:r>
          </a:p>
          <a:p>
            <a:r>
              <a:rPr lang="en-GB" dirty="0" smtClean="0"/>
              <a:t>Home Reach operates via legal contracts with national and regional house builders. These contracts ensure compliance with planning obligations and national affordable housing policy without the direct engagement of an RP.</a:t>
            </a:r>
          </a:p>
          <a:p>
            <a:r>
              <a:rPr lang="en-GB" dirty="0" smtClean="0"/>
              <a:t>Home Reach delivers increased value from s106 shared ownership properties – which has the potential to unlock development and or deliver sustained s106 affordable housing delivery in the face of economic challenge.</a:t>
            </a:r>
          </a:p>
          <a:p>
            <a:r>
              <a:rPr lang="en-GB" dirty="0" smtClean="0"/>
              <a:t>Home Reach uses HCA standard form leases with initial rents set below the affordability and infrastructure levy thresholds.</a:t>
            </a:r>
          </a:p>
          <a:p>
            <a:r>
              <a:rPr lang="en-GB" dirty="0" smtClean="0"/>
              <a:t>Home Reach contracts between </a:t>
            </a:r>
            <a:r>
              <a:rPr lang="en-GB" dirty="0" err="1" smtClean="0"/>
              <a:t>heylo</a:t>
            </a:r>
            <a:r>
              <a:rPr lang="en-GB" dirty="0" smtClean="0"/>
              <a:t> and house builders ensure that Home Reach buyers meet the affordability and salary requirements, and limits, as set out by the HCA (using all current and future HCA calculators).</a:t>
            </a:r>
          </a:p>
          <a:p>
            <a:r>
              <a:rPr lang="en-GB" dirty="0" smtClean="0"/>
              <a:t>Home Reach buyers are also independently financially qualified in line with current mortgage lender MMR guidelines to ensure monthly costs are sustainable and deliver long term affordability.</a:t>
            </a:r>
          </a:p>
          <a:p>
            <a:r>
              <a:rPr lang="en-GB" dirty="0" smtClean="0"/>
              <a:t>Home Reach properties are marketed and offered for sale in full compliance with Nomination Agreements and in conjunction with local Zone / </a:t>
            </a:r>
            <a:r>
              <a:rPr lang="en-GB" dirty="0" err="1" smtClean="0"/>
              <a:t>HomeBuy</a:t>
            </a:r>
            <a:r>
              <a:rPr lang="en-GB" dirty="0" smtClean="0"/>
              <a:t> agents.</a:t>
            </a:r>
          </a:p>
          <a:p>
            <a:endParaRPr lang="en-GB" dirty="0"/>
          </a:p>
        </p:txBody>
      </p:sp>
    </p:spTree>
    <p:extLst>
      <p:ext uri="{BB962C8B-B14F-4D97-AF65-F5344CB8AC3E}">
        <p14:creationId xmlns:p14="http://schemas.microsoft.com/office/powerpoint/2010/main" val="6419799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smtClean="0"/>
              <a:t>How does Home Reach work</a:t>
            </a:r>
            <a:endParaRPr lang="en-GB" dirty="0"/>
          </a:p>
        </p:txBody>
      </p:sp>
      <p:sp>
        <p:nvSpPr>
          <p:cNvPr id="4" name="Date Placeholder 3"/>
          <p:cNvSpPr>
            <a:spLocks noGrp="1"/>
          </p:cNvSpPr>
          <p:nvPr>
            <p:ph type="dt" sz="half" idx="10"/>
          </p:nvPr>
        </p:nvSpPr>
        <p:spPr/>
        <p:txBody>
          <a:bodyPr/>
          <a:lstStyle/>
          <a:p>
            <a:fld id="{6C686260-87D1-441F-B4EE-FA9788A0A201}" type="datetime6">
              <a:rPr lang="en-GB" smtClean="0"/>
              <a:pPr/>
              <a:t>January 16</a:t>
            </a:fld>
            <a:endParaRPr lang="en-GB"/>
          </a:p>
        </p:txBody>
      </p:sp>
      <p:sp>
        <p:nvSpPr>
          <p:cNvPr id="8" name="Footer Placeholder 7"/>
          <p:cNvSpPr>
            <a:spLocks noGrp="1"/>
          </p:cNvSpPr>
          <p:nvPr>
            <p:ph type="ftr" sz="quarter" idx="11"/>
          </p:nvPr>
        </p:nvSpPr>
        <p:spPr/>
        <p:txBody>
          <a:bodyPr/>
          <a:lstStyle/>
          <a:p>
            <a:r>
              <a:rPr lang="en-GB" smtClean="0"/>
              <a:t>Confidential</a:t>
            </a:r>
            <a:endParaRPr lang="en-GB"/>
          </a:p>
        </p:txBody>
      </p:sp>
      <p:sp>
        <p:nvSpPr>
          <p:cNvPr id="5" name="Slide Number Placeholder 4"/>
          <p:cNvSpPr>
            <a:spLocks noGrp="1"/>
          </p:cNvSpPr>
          <p:nvPr>
            <p:ph type="sldNum" sz="quarter" idx="12"/>
          </p:nvPr>
        </p:nvSpPr>
        <p:spPr/>
        <p:txBody>
          <a:bodyPr/>
          <a:lstStyle/>
          <a:p>
            <a:fld id="{58D3AA19-8A65-49DF-93A0-8491D6F505C3}" type="slidenum">
              <a:rPr lang="en-GB" smtClean="0"/>
              <a:pPr/>
              <a:t>6</a:t>
            </a:fld>
            <a:endParaRPr lang="en-GB"/>
          </a:p>
        </p:txBody>
      </p:sp>
      <p:sp>
        <p:nvSpPr>
          <p:cNvPr id="7" name="Content Placeholder 6"/>
          <p:cNvSpPr>
            <a:spLocks noGrp="1"/>
          </p:cNvSpPr>
          <p:nvPr>
            <p:ph type="body" sz="quarter" idx="13"/>
          </p:nvPr>
        </p:nvSpPr>
        <p:spPr/>
        <p:txBody>
          <a:bodyPr/>
          <a:lstStyle/>
          <a:p>
            <a:r>
              <a:rPr lang="en-GB" dirty="0" err="1" smtClean="0"/>
              <a:t>heylo</a:t>
            </a:r>
            <a:r>
              <a:rPr lang="en-GB" dirty="0" smtClean="0"/>
              <a:t> and house builder enter into a global contract for delivery of Home Reach shared ownership properties across multiple sites and geographies.</a:t>
            </a:r>
          </a:p>
          <a:p>
            <a:r>
              <a:rPr lang="en-GB" dirty="0" smtClean="0"/>
              <a:t>House builder identifies developments with s106 requirements that it wishes to use Home Reach on. </a:t>
            </a:r>
          </a:p>
          <a:p>
            <a:r>
              <a:rPr lang="en-GB" dirty="0" err="1" smtClean="0"/>
              <a:t>heylo</a:t>
            </a:r>
            <a:r>
              <a:rPr lang="en-GB" dirty="0" smtClean="0"/>
              <a:t> (and the house builder) seeks approval from the relevant LA for </a:t>
            </a:r>
            <a:r>
              <a:rPr lang="en-GB" dirty="0" err="1" smtClean="0"/>
              <a:t>heylo</a:t>
            </a:r>
            <a:r>
              <a:rPr lang="en-GB" dirty="0" smtClean="0"/>
              <a:t> to be recognised as a suitable counterparty for the transfer of the s106 shared ownership properties.</a:t>
            </a:r>
          </a:p>
          <a:p>
            <a:r>
              <a:rPr lang="en-GB" dirty="0" err="1" smtClean="0"/>
              <a:t>heylo</a:t>
            </a:r>
            <a:r>
              <a:rPr lang="en-GB" dirty="0" smtClean="0"/>
              <a:t> enters into contract with the house builder for all shared ownership properties on the scheme giving certainty of transfer and s106 compliance.</a:t>
            </a:r>
          </a:p>
          <a:p>
            <a:r>
              <a:rPr lang="en-GB" dirty="0" smtClean="0"/>
              <a:t>House builder constructs properties in accordance with all planning and any space design standards required by LA.</a:t>
            </a:r>
          </a:p>
          <a:p>
            <a:r>
              <a:rPr lang="en-GB" dirty="0" smtClean="0"/>
              <a:t>House builder markets and sells shared ownership properties in accordance with nominations agreement. Working in conjunction with local Zone / </a:t>
            </a:r>
            <a:r>
              <a:rPr lang="en-GB" dirty="0" err="1" smtClean="0"/>
              <a:t>HomeBuy</a:t>
            </a:r>
            <a:r>
              <a:rPr lang="en-GB" dirty="0" smtClean="0"/>
              <a:t> agent and Independent Financial Advisers (IFAs)the house builders must ensure all buyers are ‘qualifying’ and pass affordability checks. </a:t>
            </a:r>
          </a:p>
          <a:p>
            <a:r>
              <a:rPr lang="en-GB" dirty="0" smtClean="0"/>
              <a:t>House builder and </a:t>
            </a:r>
            <a:r>
              <a:rPr lang="en-GB" dirty="0" err="1" smtClean="0"/>
              <a:t>heylo</a:t>
            </a:r>
            <a:r>
              <a:rPr lang="en-GB" dirty="0" smtClean="0"/>
              <a:t> report regularly to LA with sales progress and an allocation report.</a:t>
            </a:r>
          </a:p>
          <a:p>
            <a:r>
              <a:rPr lang="en-GB" dirty="0" smtClean="0"/>
              <a:t>The Home Reach contract requires the house builder and the IFA involved in the sales process to demonstrate compliance with planning, s106, nominations, affordable housing policy and affordability requirements in order that the property can be transferred to </a:t>
            </a:r>
            <a:r>
              <a:rPr lang="en-GB" dirty="0" err="1" smtClean="0"/>
              <a:t>heylo</a:t>
            </a:r>
            <a:r>
              <a:rPr lang="en-GB" dirty="0" smtClean="0"/>
              <a:t> and the house builder can obtain the improved value Home Reach offers.</a:t>
            </a:r>
            <a:endParaRPr lang="en-GB" dirty="0"/>
          </a:p>
        </p:txBody>
      </p:sp>
    </p:spTree>
    <p:extLst>
      <p:ext uri="{BB962C8B-B14F-4D97-AF65-F5344CB8AC3E}">
        <p14:creationId xmlns:p14="http://schemas.microsoft.com/office/powerpoint/2010/main" val="35860476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full suite of Affordable Housing </a:t>
            </a:r>
            <a:r>
              <a:rPr lang="en-GB" dirty="0"/>
              <a:t>s</a:t>
            </a:r>
            <a:r>
              <a:rPr lang="en-GB" dirty="0" smtClean="0"/>
              <a:t>olutions</a:t>
            </a:r>
            <a:endParaRPr lang="en-GB" dirty="0"/>
          </a:p>
        </p:txBody>
      </p:sp>
      <p:sp>
        <p:nvSpPr>
          <p:cNvPr id="3" name="Date Placeholder 2"/>
          <p:cNvSpPr>
            <a:spLocks noGrp="1"/>
          </p:cNvSpPr>
          <p:nvPr>
            <p:ph type="dt" sz="half" idx="10"/>
          </p:nvPr>
        </p:nvSpPr>
        <p:spPr/>
        <p:txBody>
          <a:bodyPr/>
          <a:lstStyle/>
          <a:p>
            <a:fld id="{78D20A7A-7EBB-452A-AA57-3F7B5DB70155}" type="datetime6">
              <a:rPr lang="en-GB" smtClean="0"/>
              <a:t>January 16</a:t>
            </a:fld>
            <a:endParaRPr lang="en-GB" dirty="0"/>
          </a:p>
        </p:txBody>
      </p:sp>
      <p:sp>
        <p:nvSpPr>
          <p:cNvPr id="4" name="Footer Placeholder 3"/>
          <p:cNvSpPr>
            <a:spLocks noGrp="1"/>
          </p:cNvSpPr>
          <p:nvPr>
            <p:ph type="ftr" sz="quarter" idx="11"/>
          </p:nvPr>
        </p:nvSpPr>
        <p:spPr/>
        <p:txBody>
          <a:bodyPr/>
          <a:lstStyle/>
          <a:p>
            <a:r>
              <a:rPr lang="en-GB" smtClean="0"/>
              <a:t>Confidential</a:t>
            </a:r>
            <a:endParaRPr lang="en-GB" dirty="0"/>
          </a:p>
        </p:txBody>
      </p:sp>
      <p:sp>
        <p:nvSpPr>
          <p:cNvPr id="5" name="Slide Number Placeholder 4"/>
          <p:cNvSpPr>
            <a:spLocks noGrp="1"/>
          </p:cNvSpPr>
          <p:nvPr>
            <p:ph type="sldNum" sz="quarter" idx="12"/>
          </p:nvPr>
        </p:nvSpPr>
        <p:spPr/>
        <p:txBody>
          <a:bodyPr/>
          <a:lstStyle/>
          <a:p>
            <a:fld id="{58D3AA19-8A65-49DF-93A0-8491D6F505C3}" type="slidenum">
              <a:rPr lang="en-GB" smtClean="0"/>
              <a:t>7</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579090143"/>
              </p:ext>
            </p:extLst>
          </p:nvPr>
        </p:nvGraphicFramePr>
        <p:xfrm>
          <a:off x="251520" y="1412776"/>
          <a:ext cx="8640959" cy="3622040"/>
        </p:xfrm>
        <a:graphic>
          <a:graphicData uri="http://schemas.openxmlformats.org/drawingml/2006/table">
            <a:tbl>
              <a:tblPr firstRow="1" bandRow="1">
                <a:tableStyleId>{2D5ABB26-0587-4C30-8999-92F81FD0307C}</a:tableStyleId>
              </a:tblPr>
              <a:tblGrid>
                <a:gridCol w="792088"/>
                <a:gridCol w="720080"/>
                <a:gridCol w="792088"/>
                <a:gridCol w="792088"/>
                <a:gridCol w="900100"/>
                <a:gridCol w="900100"/>
                <a:gridCol w="1080120"/>
                <a:gridCol w="1080120"/>
                <a:gridCol w="1584175"/>
              </a:tblGrid>
              <a:tr h="370840">
                <a:tc>
                  <a:txBody>
                    <a:bodyPr/>
                    <a:lstStyle/>
                    <a:p>
                      <a:endParaRPr lang="en-GB" sz="900" b="0" dirty="0">
                        <a:latin typeface="Century Gothic" panose="020B0502020202020204" pitchFamily="34" charset="0"/>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900" dirty="0" smtClean="0">
                          <a:latin typeface="Century Gothic" panose="020B0502020202020204" pitchFamily="34" charset="0"/>
                        </a:rPr>
                        <a:t>General Needs Rented</a:t>
                      </a:r>
                      <a:endParaRPr lang="en-GB" sz="900" b="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900" dirty="0" smtClean="0">
                          <a:latin typeface="Century Gothic" panose="020B0502020202020204" pitchFamily="34" charset="0"/>
                        </a:rPr>
                        <a:t>Affordable Rented</a:t>
                      </a:r>
                      <a:endParaRPr lang="en-GB" sz="900" b="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900" dirty="0" smtClean="0">
                          <a:latin typeface="Century Gothic" panose="020B0502020202020204" pitchFamily="34" charset="0"/>
                        </a:rPr>
                        <a:t>Private Rented</a:t>
                      </a:r>
                      <a:endParaRPr lang="en-GB" sz="900" b="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900" dirty="0" smtClean="0">
                          <a:latin typeface="Century Gothic" panose="020B0502020202020204" pitchFamily="34" charset="0"/>
                        </a:rPr>
                        <a:t>Discounted Market Sale</a:t>
                      </a:r>
                      <a:endParaRPr lang="en-GB" sz="900" b="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900" dirty="0" smtClean="0">
                          <a:latin typeface="Century Gothic" panose="020B0502020202020204" pitchFamily="34" charset="0"/>
                        </a:rPr>
                        <a:t>Starter</a:t>
                      </a:r>
                      <a:r>
                        <a:rPr lang="en-GB" sz="900" baseline="0" dirty="0" smtClean="0">
                          <a:latin typeface="Century Gothic" panose="020B0502020202020204" pitchFamily="34" charset="0"/>
                        </a:rPr>
                        <a:t> Homes</a:t>
                      </a:r>
                      <a:endParaRPr lang="en-GB" sz="900" b="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900" dirty="0" smtClean="0">
                          <a:latin typeface="Century Gothic" panose="020B0502020202020204" pitchFamily="34" charset="0"/>
                        </a:rPr>
                        <a:t>New Shared Ownership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900" dirty="0" smtClean="0">
                          <a:latin typeface="Century Gothic" panose="020B0502020202020204" pitchFamily="34" charset="0"/>
                        </a:rPr>
                        <a:t>Vacant High Value Property Disposals</a:t>
                      </a:r>
                      <a:endParaRPr lang="en-GB" sz="900" b="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900" b="0" dirty="0" smtClean="0">
                          <a:latin typeface="Century Gothic" panose="020B0502020202020204" pitchFamily="34" charset="0"/>
                        </a:rPr>
                        <a:t>DIYSO</a:t>
                      </a:r>
                    </a:p>
                    <a:p>
                      <a:pPr algn="ctr"/>
                      <a:r>
                        <a:rPr lang="en-GB" sz="900" b="0" dirty="0" smtClean="0">
                          <a:latin typeface="Century Gothic" panose="020B0502020202020204" pitchFamily="34" charset="0"/>
                        </a:rPr>
                        <a:t>(Do It Yourself Shared Ownership)</a:t>
                      </a:r>
                      <a:endParaRPr lang="en-GB" sz="900" b="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GB" sz="900" b="1" dirty="0" err="1" smtClean="0">
                          <a:solidFill>
                            <a:srgbClr val="F15848"/>
                          </a:solidFill>
                          <a:latin typeface="Century Gothic" panose="020B0502020202020204" pitchFamily="34" charset="0"/>
                        </a:rPr>
                        <a:t>heylo</a:t>
                      </a:r>
                      <a:r>
                        <a:rPr lang="en-GB" sz="900" b="1" dirty="0" smtClean="0">
                          <a:solidFill>
                            <a:srgbClr val="F15848"/>
                          </a:solidFill>
                          <a:latin typeface="Century Gothic" panose="020B0502020202020204" pitchFamily="34" charset="0"/>
                        </a:rPr>
                        <a:t> Solution</a:t>
                      </a:r>
                      <a:endParaRPr lang="en-GB" sz="900" b="1" dirty="0">
                        <a:solidFill>
                          <a:srgbClr val="F15848"/>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lang="en-GB" sz="900" b="1" dirty="0" smtClean="0">
                          <a:solidFill>
                            <a:srgbClr val="F15848"/>
                          </a:solidFill>
                          <a:latin typeface="Century Gothic" panose="020B0502020202020204" pitchFamily="34" charset="0"/>
                        </a:rPr>
                        <a:t>Let’s</a:t>
                      </a:r>
                      <a:r>
                        <a:rPr lang="en-GB" sz="900" b="1" baseline="0" dirty="0" smtClean="0">
                          <a:solidFill>
                            <a:srgbClr val="F15848"/>
                          </a:solidFill>
                          <a:latin typeface="Century Gothic" panose="020B0502020202020204" pitchFamily="34" charset="0"/>
                        </a:rPr>
                        <a:t> Share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sz="105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sz="105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900" b="1" dirty="0" smtClean="0">
                          <a:solidFill>
                            <a:srgbClr val="F15848"/>
                          </a:solidFill>
                          <a:latin typeface="Century Gothic" panose="020B0502020202020204" pitchFamily="34" charset="0"/>
                        </a:rPr>
                        <a:t>Your Front Door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sz="105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n-GB" sz="900" b="1" dirty="0" smtClean="0">
                          <a:solidFill>
                            <a:srgbClr val="F15848"/>
                          </a:solidFill>
                          <a:latin typeface="Century Gothic" panose="020B0502020202020204" pitchFamily="34" charset="0"/>
                        </a:rPr>
                        <a:t>Home</a:t>
                      </a:r>
                      <a:r>
                        <a:rPr lang="en-GB" sz="900" b="1" baseline="0" dirty="0" smtClean="0">
                          <a:solidFill>
                            <a:srgbClr val="F15848"/>
                          </a:solidFill>
                          <a:latin typeface="Century Gothic" panose="020B0502020202020204" pitchFamily="34" charset="0"/>
                        </a:rPr>
                        <a:t> Reach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sz="105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900" b="1" dirty="0" smtClean="0">
                          <a:solidFill>
                            <a:srgbClr val="F15848"/>
                          </a:solidFill>
                          <a:latin typeface="Century Gothic" panose="020B0502020202020204" pitchFamily="34" charset="0"/>
                        </a:rPr>
                        <a:t>Your Home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GB" sz="900" i="1" dirty="0" smtClean="0">
                          <a:latin typeface="Century Gothic" panose="020B0502020202020204" pitchFamily="34" charset="0"/>
                        </a:rPr>
                        <a:t>Summary</a:t>
                      </a:r>
                      <a:endParaRPr lang="en-GB" sz="900" i="1"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marL="0" algn="ctr" defTabSz="914400" rtl="0" eaLnBrk="1" latinLnBrk="0" hangingPunct="1"/>
                      <a:r>
                        <a:rPr lang="en-GB" sz="900" i="1" kern="1200" dirty="0" smtClean="0">
                          <a:solidFill>
                            <a:schemeClr val="tx1"/>
                          </a:solidFill>
                          <a:latin typeface="Century Gothic" panose="020B0502020202020204" pitchFamily="34" charset="0"/>
                          <a:ea typeface="+mn-ea"/>
                          <a:cs typeface="+mn-cs"/>
                        </a:rPr>
                        <a:t>Affordability benefits of shared ownership brought to LAs and HAs with freedom to sub-let on</a:t>
                      </a:r>
                      <a:r>
                        <a:rPr lang="en-GB" sz="900" i="1" kern="1200" baseline="0" dirty="0" smtClean="0">
                          <a:solidFill>
                            <a:schemeClr val="tx1"/>
                          </a:solidFill>
                          <a:latin typeface="Century Gothic" panose="020B0502020202020204" pitchFamily="34" charset="0"/>
                          <a:ea typeface="+mn-ea"/>
                          <a:cs typeface="+mn-cs"/>
                        </a:rPr>
                        <a:t> a basis to suit local needs</a:t>
                      </a:r>
                      <a:endParaRPr lang="en-GB" sz="900" i="1" kern="1200" dirty="0" smtClean="0">
                        <a:solidFill>
                          <a:schemeClr val="tx1"/>
                        </a:solidFill>
                        <a:latin typeface="Century Gothic" panose="020B0502020202020204" pitchFamily="34" charset="0"/>
                        <a:ea typeface="+mn-ea"/>
                        <a:cs typeface="+mn-cs"/>
                      </a:endParaRPr>
                    </a:p>
                    <a:p>
                      <a:pPr marL="0" algn="ctr" defTabSz="914400" rtl="0" eaLnBrk="1" latinLnBrk="0" hangingPunct="1"/>
                      <a:endParaRPr lang="en-GB" sz="900" i="1" kern="1200" baseline="0" dirty="0" smtClean="0">
                        <a:solidFill>
                          <a:schemeClr val="tx1"/>
                        </a:solidFill>
                        <a:latin typeface="Century Gothic" panose="020B0502020202020204" pitchFamily="34" charset="0"/>
                        <a:ea typeface="+mn-ea"/>
                        <a:cs typeface="+mn-cs"/>
                      </a:endParaRPr>
                    </a:p>
                    <a:p>
                      <a:pPr marL="0" algn="ctr" defTabSz="914400" rtl="0" eaLnBrk="1" latinLnBrk="0" hangingPunct="1"/>
                      <a:r>
                        <a:rPr lang="en-GB" sz="900" i="1" kern="1200" baseline="0" dirty="0" smtClean="0">
                          <a:solidFill>
                            <a:schemeClr val="tx1"/>
                          </a:solidFill>
                          <a:latin typeface="Century Gothic" panose="020B0502020202020204" pitchFamily="34" charset="0"/>
                          <a:ea typeface="+mn-ea"/>
                          <a:cs typeface="+mn-cs"/>
                        </a:rPr>
                        <a:t>Buying a share makes limited capital go much further to deliver more properties</a:t>
                      </a:r>
                    </a:p>
                    <a:p>
                      <a:pPr marL="0" marR="0" indent="0" algn="ctr" defTabSz="914400" rtl="0" eaLnBrk="1" fontAlgn="auto" latinLnBrk="0" hangingPunct="1">
                        <a:lnSpc>
                          <a:spcPct val="100000"/>
                        </a:lnSpc>
                        <a:spcBef>
                          <a:spcPts val="0"/>
                        </a:spcBef>
                        <a:spcAft>
                          <a:spcPts val="0"/>
                        </a:spcAft>
                        <a:buClrTx/>
                        <a:buSzTx/>
                        <a:buFontTx/>
                        <a:buNone/>
                        <a:tabLst/>
                        <a:defRPr/>
                      </a:pPr>
                      <a:endParaRPr lang="en-GB" sz="900" i="1" kern="1200" dirty="0" smtClean="0">
                        <a:solidFill>
                          <a:schemeClr val="tx1"/>
                        </a:solidFill>
                        <a:latin typeface="Century Gothic" panose="020B0502020202020204" pitchFamily="34" charset="0"/>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GB" sz="900" i="1" kern="1200" dirty="0" smtClean="0">
                          <a:solidFill>
                            <a:schemeClr val="tx1"/>
                          </a:solidFill>
                          <a:latin typeface="Century Gothic" panose="020B0502020202020204" pitchFamily="34" charset="0"/>
                          <a:ea typeface="+mn-ea"/>
                          <a:cs typeface="+mn-cs"/>
                        </a:rPr>
                        <a:t>Unit cost is 15%  to 24% of OMV (depending whether</a:t>
                      </a:r>
                      <a:r>
                        <a:rPr lang="en-GB" sz="900" i="1" kern="1200" baseline="0" dirty="0" smtClean="0">
                          <a:solidFill>
                            <a:schemeClr val="tx1"/>
                          </a:solidFill>
                          <a:latin typeface="Century Gothic" panose="020B0502020202020204" pitchFamily="34" charset="0"/>
                          <a:ea typeface="+mn-ea"/>
                          <a:cs typeface="+mn-cs"/>
                        </a:rPr>
                        <a:t> the LA or HA wants to own 25% or 40% respectively)</a:t>
                      </a:r>
                      <a:endParaRPr lang="en-GB" sz="900" i="1" kern="1200" dirty="0" smtClean="0">
                        <a:solidFill>
                          <a:schemeClr val="tx1"/>
                        </a:solidFill>
                        <a:latin typeface="Century Gothic" panose="020B0502020202020204" pitchFamily="34" charset="0"/>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algn="ctr" defTabSz="914400" rtl="0" eaLnBrk="1" latinLnBrk="0" hangingPunct="1"/>
                      <a:endParaRPr lang="en-GB" sz="1000" kern="1200" dirty="0">
                        <a:solidFill>
                          <a:schemeClr val="tx1"/>
                        </a:solidFill>
                        <a:latin typeface="Century Gothic" panose="020B050202020202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algn="ctr" defTabSz="914400" rtl="0" eaLnBrk="1" latinLnBrk="0" hangingPunct="1"/>
                      <a:endParaRPr lang="en-GB" sz="1000" kern="1200" dirty="0">
                        <a:solidFill>
                          <a:schemeClr val="tx1"/>
                        </a:solidFill>
                        <a:latin typeface="Century Gothic" panose="020B050202020202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algn="ctr" defTabSz="914400" rtl="0" eaLnBrk="1" latinLnBrk="0" hangingPunct="1"/>
                      <a:r>
                        <a:rPr lang="en-GB" sz="900" i="1" kern="1200" dirty="0" smtClean="0">
                          <a:solidFill>
                            <a:schemeClr val="tx1"/>
                          </a:solidFill>
                          <a:latin typeface="Century Gothic" panose="020B0502020202020204" pitchFamily="34" charset="0"/>
                          <a:ea typeface="+mn-ea"/>
                          <a:cs typeface="+mn-cs"/>
                        </a:rPr>
                        <a:t>Affordable, mortgage free shared ownership offer for customers</a:t>
                      </a:r>
                    </a:p>
                    <a:p>
                      <a:pPr marL="0" algn="ctr" defTabSz="914400" rtl="0" eaLnBrk="1" latinLnBrk="0" hangingPunct="1"/>
                      <a:endParaRPr lang="en-GB" sz="900" i="1" kern="1200" dirty="0" smtClean="0">
                        <a:solidFill>
                          <a:schemeClr val="tx1"/>
                        </a:solidFill>
                        <a:latin typeface="Century Gothic" panose="020B0502020202020204" pitchFamily="34" charset="0"/>
                        <a:ea typeface="+mn-ea"/>
                        <a:cs typeface="+mn-cs"/>
                      </a:endParaRPr>
                    </a:p>
                    <a:p>
                      <a:pPr marL="0" algn="ctr" defTabSz="914400" rtl="0" eaLnBrk="1" latinLnBrk="0" hangingPunct="1"/>
                      <a:r>
                        <a:rPr lang="en-GB" sz="900" i="1" kern="1200" dirty="0" smtClean="0">
                          <a:solidFill>
                            <a:schemeClr val="tx1"/>
                          </a:solidFill>
                          <a:latin typeface="Century Gothic" panose="020B0502020202020204" pitchFamily="34" charset="0"/>
                          <a:ea typeface="+mn-ea"/>
                          <a:cs typeface="+mn-cs"/>
                        </a:rPr>
                        <a:t>No lender constraints impacting delivery</a:t>
                      </a:r>
                      <a:endParaRPr lang="en-GB" sz="900" i="1" kern="1200" dirty="0">
                        <a:solidFill>
                          <a:schemeClr val="tx1"/>
                        </a:solidFill>
                        <a:latin typeface="Century Gothic" panose="020B0502020202020204" pitchFamily="34" charset="0"/>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algn="ctr" defTabSz="914400" rtl="0" eaLnBrk="1" latinLnBrk="0" hangingPunct="1"/>
                      <a:endParaRPr lang="en-GB" sz="1000" kern="1200" dirty="0">
                        <a:solidFill>
                          <a:schemeClr val="tx1"/>
                        </a:solidFill>
                        <a:latin typeface="Century Gothic" panose="020B050202020202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algn="ctr" defTabSz="914400" rtl="0" eaLnBrk="1" latinLnBrk="0" hangingPunct="1"/>
                      <a:endParaRPr lang="en-GB" sz="900" i="1" kern="1200" dirty="0" smtClean="0">
                        <a:solidFill>
                          <a:schemeClr val="tx1"/>
                        </a:solidFill>
                        <a:latin typeface="Century Gothic" panose="020B0502020202020204" pitchFamily="34" charset="0"/>
                        <a:ea typeface="+mn-ea"/>
                        <a:cs typeface="+mn-cs"/>
                      </a:endParaRPr>
                    </a:p>
                    <a:p>
                      <a:pPr marL="0" algn="ctr" defTabSz="914400" rtl="0" eaLnBrk="1" latinLnBrk="0" hangingPunct="1"/>
                      <a:r>
                        <a:rPr lang="en-GB" sz="900" i="1" kern="1200" dirty="0" smtClean="0">
                          <a:solidFill>
                            <a:schemeClr val="tx1"/>
                          </a:solidFill>
                          <a:latin typeface="Century Gothic" panose="020B0502020202020204" pitchFamily="34" charset="0"/>
                          <a:ea typeface="+mn-ea"/>
                          <a:cs typeface="+mn-cs"/>
                        </a:rPr>
                        <a:t>Price</a:t>
                      </a:r>
                      <a:r>
                        <a:rPr lang="en-GB" sz="900" i="1" kern="1200" baseline="0" dirty="0" smtClean="0">
                          <a:solidFill>
                            <a:schemeClr val="tx1"/>
                          </a:solidFill>
                          <a:latin typeface="Century Gothic" panose="020B0502020202020204" pitchFamily="34" charset="0"/>
                          <a:ea typeface="+mn-ea"/>
                          <a:cs typeface="+mn-cs"/>
                        </a:rPr>
                        <a:t> certain contract for S106 shared ownership properties created by developers or LAs</a:t>
                      </a:r>
                    </a:p>
                    <a:p>
                      <a:pPr marL="0" algn="ctr" defTabSz="914400" rtl="0" eaLnBrk="1" latinLnBrk="0" hangingPunct="1"/>
                      <a:endParaRPr lang="en-GB" sz="900" i="1" kern="1200" baseline="0" dirty="0" smtClean="0">
                        <a:solidFill>
                          <a:schemeClr val="tx1"/>
                        </a:solidFill>
                        <a:latin typeface="Century Gothic" panose="020B0502020202020204" pitchFamily="34" charset="0"/>
                        <a:ea typeface="+mn-ea"/>
                        <a:cs typeface="+mn-cs"/>
                      </a:endParaRPr>
                    </a:p>
                    <a:p>
                      <a:pPr marL="0" algn="ctr" defTabSz="914400" rtl="0" eaLnBrk="1" latinLnBrk="0" hangingPunct="1"/>
                      <a:r>
                        <a:rPr lang="en-GB" sz="900" i="1" kern="1200" baseline="0" dirty="0" smtClean="0">
                          <a:solidFill>
                            <a:schemeClr val="tx1"/>
                          </a:solidFill>
                          <a:latin typeface="Century Gothic" panose="020B0502020202020204" pitchFamily="34" charset="0"/>
                          <a:ea typeface="+mn-ea"/>
                          <a:cs typeface="+mn-cs"/>
                        </a:rPr>
                        <a:t>Build new or convert rented properties. Sell shares to customers using a standard form lease</a:t>
                      </a:r>
                    </a:p>
                    <a:p>
                      <a:pPr marL="0" algn="ctr" defTabSz="914400" rtl="0" eaLnBrk="1" latinLnBrk="0" hangingPunct="1"/>
                      <a:endParaRPr lang="en-GB" sz="900" i="1" kern="1200" baseline="0" dirty="0" smtClean="0">
                        <a:solidFill>
                          <a:schemeClr val="tx1"/>
                        </a:solidFill>
                        <a:latin typeface="Century Gothic" panose="020B0502020202020204" pitchFamily="34" charset="0"/>
                        <a:ea typeface="+mn-ea"/>
                        <a:cs typeface="+mn-cs"/>
                      </a:endParaRPr>
                    </a:p>
                    <a:p>
                      <a:pPr marL="0" algn="ctr" defTabSz="914400" rtl="0" eaLnBrk="1" latinLnBrk="0" hangingPunct="1"/>
                      <a:r>
                        <a:rPr lang="en-GB" sz="900" i="1" kern="1200" baseline="0" dirty="0" smtClean="0">
                          <a:solidFill>
                            <a:schemeClr val="tx1"/>
                          </a:solidFill>
                          <a:latin typeface="Century Gothic" panose="020B0502020202020204" pitchFamily="34" charset="0"/>
                          <a:ea typeface="+mn-ea"/>
                          <a:cs typeface="+mn-cs"/>
                        </a:rPr>
                        <a:t>Developer / LA receives:</a:t>
                      </a:r>
                    </a:p>
                    <a:p>
                      <a:pPr marL="171450" indent="-171450" algn="ctr" defTabSz="914400" rtl="0" eaLnBrk="1" latinLnBrk="0" hangingPunct="1">
                        <a:buFontTx/>
                        <a:buChar char="-"/>
                      </a:pPr>
                      <a:r>
                        <a:rPr lang="en-GB" sz="900" i="1" kern="1200" baseline="0" dirty="0" smtClean="0">
                          <a:solidFill>
                            <a:schemeClr val="tx1"/>
                          </a:solidFill>
                          <a:latin typeface="Century Gothic" panose="020B0502020202020204" pitchFamily="34" charset="0"/>
                          <a:ea typeface="+mn-ea"/>
                          <a:cs typeface="+mn-cs"/>
                        </a:rPr>
                        <a:t>80% of OMV (on 50% shares) or </a:t>
                      </a:r>
                    </a:p>
                    <a:p>
                      <a:pPr marL="171450" indent="-171450" algn="ctr" defTabSz="914400" rtl="0" eaLnBrk="1" latinLnBrk="0" hangingPunct="1">
                        <a:buFontTx/>
                        <a:buChar char="-"/>
                      </a:pPr>
                      <a:r>
                        <a:rPr lang="en-GB" sz="900" i="1" kern="1200" baseline="0" dirty="0" smtClean="0">
                          <a:solidFill>
                            <a:schemeClr val="tx1"/>
                          </a:solidFill>
                          <a:latin typeface="Century Gothic" panose="020B0502020202020204" pitchFamily="34" charset="0"/>
                          <a:ea typeface="+mn-ea"/>
                          <a:cs typeface="+mn-cs"/>
                        </a:rPr>
                        <a:t>70% of OMV (on 25% shares)</a:t>
                      </a:r>
                    </a:p>
                    <a:p>
                      <a:pPr marL="171450" indent="-171450" algn="ctr" defTabSz="914400" rtl="0" eaLnBrk="1" latinLnBrk="0" hangingPunct="1">
                        <a:buFontTx/>
                        <a:buChar char="-"/>
                      </a:pPr>
                      <a:endParaRPr lang="en-GB" sz="900" i="1" kern="1200" baseline="0" dirty="0" smtClean="0">
                        <a:solidFill>
                          <a:schemeClr val="tx1"/>
                        </a:solidFill>
                        <a:latin typeface="Century Gothic" panose="020B0502020202020204" pitchFamily="34" charset="0"/>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algn="ctr" defTabSz="914400" rtl="0" eaLnBrk="1" latinLnBrk="0" hangingPunct="1"/>
                      <a:endParaRPr lang="en-GB" sz="1000" kern="1200" dirty="0">
                        <a:solidFill>
                          <a:schemeClr val="tx1"/>
                        </a:solidFill>
                        <a:latin typeface="Century Gothic" panose="020B050202020202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GB" sz="900" i="1" kern="1200" dirty="0" smtClean="0">
                          <a:solidFill>
                            <a:schemeClr val="tx1"/>
                          </a:solidFill>
                          <a:latin typeface="Century Gothic" panose="020B0502020202020204" pitchFamily="34" charset="0"/>
                          <a:ea typeface="+mn-ea"/>
                          <a:cs typeface="+mn-cs"/>
                        </a:rPr>
                        <a:t>Affordable, mortgage free shared ownership offer to convert any street property into a shared ownership property</a:t>
                      </a:r>
                    </a:p>
                    <a:p>
                      <a:pPr marL="0" algn="ctr" defTabSz="914400" rtl="0" eaLnBrk="1" latinLnBrk="0" hangingPunct="1"/>
                      <a:endParaRPr lang="en-GB" sz="900" i="1" kern="1200" dirty="0" smtClean="0">
                        <a:solidFill>
                          <a:schemeClr val="tx1"/>
                        </a:solidFill>
                        <a:latin typeface="Century Gothic" panose="020B0502020202020204" pitchFamily="34" charset="0"/>
                        <a:ea typeface="+mn-ea"/>
                        <a:cs typeface="+mn-cs"/>
                      </a:endParaRPr>
                    </a:p>
                    <a:p>
                      <a:pPr marL="0" algn="ctr" defTabSz="914400" rtl="0" eaLnBrk="1" latinLnBrk="0" hangingPunct="1"/>
                      <a:r>
                        <a:rPr lang="en-GB" sz="900" i="1" kern="1200" dirty="0" smtClean="0">
                          <a:solidFill>
                            <a:schemeClr val="tx1"/>
                          </a:solidFill>
                          <a:latin typeface="Century Gothic" panose="020B0502020202020204" pitchFamily="34" charset="0"/>
                          <a:ea typeface="+mn-ea"/>
                          <a:cs typeface="+mn-cs"/>
                        </a:rPr>
                        <a:t>(Could be part of a ‘cash incentive’ offer to assist movers)</a:t>
                      </a:r>
                      <a:endParaRPr lang="en-GB" sz="900" i="1" kern="1200" dirty="0">
                        <a:solidFill>
                          <a:schemeClr val="tx1"/>
                        </a:solidFill>
                        <a:latin typeface="Century Gothic" panose="020B0502020202020204" pitchFamily="34" charset="0"/>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GB" sz="900" b="0" dirty="0" smtClean="0">
                          <a:solidFill>
                            <a:schemeClr val="tx1"/>
                          </a:solidFill>
                          <a:latin typeface="Century Gothic" panose="020B0502020202020204" pitchFamily="34" charset="0"/>
                        </a:rPr>
                        <a:t>Developer Receipts</a:t>
                      </a:r>
                      <a:endParaRPr lang="en-GB" sz="900" b="0"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lang="en-GB" sz="900" b="0" dirty="0" smtClean="0">
                          <a:latin typeface="Century Gothic" panose="020B0502020202020204" pitchFamily="34" charset="0"/>
                        </a:rPr>
                        <a:t>60% of unit OMV at point of share sale</a:t>
                      </a:r>
                      <a:endParaRPr lang="en-GB" sz="900" b="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sz="1050" dirty="0">
                        <a:latin typeface="Century Gothic" panose="020B0502020202020204" pitchFamily="34" charset="0"/>
                      </a:endParaRPr>
                    </a:p>
                  </a:txBody>
                  <a:tcPr/>
                </a:tc>
                <a:tc hMerge="1">
                  <a:txBody>
                    <a:bodyPr/>
                    <a:lstStyle/>
                    <a:p>
                      <a:endParaRPr lang="en-GB" sz="1050" dirty="0">
                        <a:latin typeface="Century Gothic" panose="020B0502020202020204" pitchFamily="34" charset="0"/>
                      </a:endParaRPr>
                    </a:p>
                  </a:txBody>
                  <a:tcPr/>
                </a:tc>
                <a:tc gridSpan="2">
                  <a:txBody>
                    <a:bodyPr/>
                    <a:lstStyle/>
                    <a:p>
                      <a:pPr algn="ctr"/>
                      <a:r>
                        <a:rPr lang="en-GB" sz="900" b="0" dirty="0" smtClean="0">
                          <a:latin typeface="Century Gothic" panose="020B0502020202020204" pitchFamily="34" charset="0"/>
                        </a:rPr>
                        <a:t>Discounted OMV</a:t>
                      </a:r>
                      <a:r>
                        <a:rPr lang="en-GB" sz="900" b="0" baseline="0" dirty="0" smtClean="0">
                          <a:latin typeface="Century Gothic" panose="020B0502020202020204" pitchFamily="34" charset="0"/>
                        </a:rPr>
                        <a:t> at point of share sale</a:t>
                      </a:r>
                      <a:endParaRPr lang="en-GB" sz="900" b="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sz="1050" dirty="0">
                        <a:latin typeface="Century Gothic" panose="020B0502020202020204" pitchFamily="34" charset="0"/>
                      </a:endParaRPr>
                    </a:p>
                  </a:txBody>
                  <a:tcPr/>
                </a:tc>
                <a:tc gridSpan="2">
                  <a:txBody>
                    <a:bodyPr/>
                    <a:lstStyle/>
                    <a:p>
                      <a:pPr algn="ctr"/>
                      <a:r>
                        <a:rPr lang="en-GB" sz="900" b="0" dirty="0" smtClean="0">
                          <a:latin typeface="Century Gothic" panose="020B0502020202020204" pitchFamily="34" charset="0"/>
                        </a:rPr>
                        <a:t>c.80% of OMV at point of share sale (min 70% of OMV)</a:t>
                      </a:r>
                      <a:endParaRPr lang="en-GB" sz="900" b="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sz="1050" dirty="0">
                        <a:latin typeface="Century Gothic" panose="020B0502020202020204" pitchFamily="34" charset="0"/>
                      </a:endParaRPr>
                    </a:p>
                  </a:txBody>
                  <a:tcPr/>
                </a:tc>
                <a:tc>
                  <a:txBody>
                    <a:bodyPr/>
                    <a:lstStyle/>
                    <a:p>
                      <a:pPr algn="ctr"/>
                      <a:r>
                        <a:rPr lang="en-GB" sz="900" b="0" dirty="0" smtClean="0">
                          <a:latin typeface="Century Gothic" panose="020B0502020202020204" pitchFamily="34" charset="0"/>
                        </a:rPr>
                        <a:t>90% to 100% of OMV at point of share sale </a:t>
                      </a:r>
                    </a:p>
                    <a:p>
                      <a:pPr algn="ctr"/>
                      <a:r>
                        <a:rPr lang="en-GB" sz="900" b="0" dirty="0" smtClean="0">
                          <a:latin typeface="Century Gothic" panose="020B0502020202020204" pitchFamily="34" charset="0"/>
                        </a:rPr>
                        <a:t>(linked to Volumes)</a:t>
                      </a:r>
                      <a:endParaRPr lang="en-GB" sz="900" b="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GB" sz="900" b="0" dirty="0" smtClean="0">
                          <a:solidFill>
                            <a:srgbClr val="F15848"/>
                          </a:solidFill>
                          <a:latin typeface="Century Gothic" panose="020B0502020202020204" pitchFamily="34" charset="0"/>
                        </a:rPr>
                        <a:t>More Info</a:t>
                      </a:r>
                      <a:endParaRPr lang="en-GB" sz="900" b="0" dirty="0">
                        <a:solidFill>
                          <a:srgbClr val="F15848"/>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lang="en-GB" sz="900" b="0" baseline="0" dirty="0" smtClean="0">
                          <a:latin typeface="Century Gothic" panose="020B0502020202020204" pitchFamily="34" charset="0"/>
                          <a:hlinkClick r:id="rId2"/>
                        </a:rPr>
                        <a:t>www.letsshare.org.uk</a:t>
                      </a:r>
                      <a:r>
                        <a:rPr lang="en-GB" sz="900" b="0" baseline="0" dirty="0" smtClean="0">
                          <a:latin typeface="Century Gothic" panose="020B0502020202020204" pitchFamily="34" charset="0"/>
                        </a:rPr>
                        <a:t> </a:t>
                      </a:r>
                      <a:endParaRPr lang="en-GB" sz="900" b="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sz="1050" dirty="0">
                        <a:latin typeface="Century Gothic" panose="020B0502020202020204" pitchFamily="34" charset="0"/>
                      </a:endParaRPr>
                    </a:p>
                  </a:txBody>
                  <a:tcPr/>
                </a:tc>
                <a:tc hMerge="1">
                  <a:txBody>
                    <a:bodyPr/>
                    <a:lstStyle/>
                    <a:p>
                      <a:endParaRPr lang="en-GB" sz="1050" dirty="0">
                        <a:latin typeface="Century Gothic" panose="020B0502020202020204" pitchFamily="34" charset="0"/>
                      </a:endParaRPr>
                    </a:p>
                  </a:txBody>
                  <a:tcPr/>
                </a:tc>
                <a:tc gridSpan="2">
                  <a:txBody>
                    <a:bodyPr/>
                    <a:lstStyle/>
                    <a:p>
                      <a:pPr algn="ctr"/>
                      <a:r>
                        <a:rPr lang="en-GB" sz="900" b="0" dirty="0" smtClean="0">
                          <a:latin typeface="Century Gothic" panose="020B0502020202020204" pitchFamily="34" charset="0"/>
                          <a:hlinkClick r:id="rId3"/>
                        </a:rPr>
                        <a:t>www.yourfrontdoor.org.uk</a:t>
                      </a:r>
                      <a:endParaRPr lang="en-GB" sz="900" b="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sz="1050" dirty="0">
                        <a:latin typeface="Century Gothic" panose="020B0502020202020204" pitchFamily="34" charset="0"/>
                      </a:endParaRPr>
                    </a:p>
                  </a:txBody>
                  <a:tcPr/>
                </a:tc>
                <a:tc gridSpan="2">
                  <a:txBody>
                    <a:bodyPr/>
                    <a:lstStyle/>
                    <a:p>
                      <a:pPr algn="ctr"/>
                      <a:r>
                        <a:rPr lang="en-GB" sz="900" b="0" baseline="0" dirty="0" smtClean="0">
                          <a:latin typeface="Century Gothic" panose="020B0502020202020204" pitchFamily="34" charset="0"/>
                          <a:hlinkClick r:id="rId4"/>
                        </a:rPr>
                        <a:t>www.homereach.co.uk</a:t>
                      </a:r>
                      <a:r>
                        <a:rPr lang="en-GB" sz="900" b="0" baseline="0" dirty="0" smtClean="0">
                          <a:latin typeface="Century Gothic" panose="020B0502020202020204" pitchFamily="34" charset="0"/>
                        </a:rPr>
                        <a:t> </a:t>
                      </a:r>
                      <a:endParaRPr lang="en-GB" sz="900" b="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sz="1050" dirty="0">
                        <a:latin typeface="Century Gothic" panose="020B0502020202020204" pitchFamily="34" charset="0"/>
                      </a:endParaRPr>
                    </a:p>
                  </a:txBody>
                  <a:tcPr/>
                </a:tc>
                <a:tc>
                  <a:txBody>
                    <a:bodyPr/>
                    <a:lstStyle/>
                    <a:p>
                      <a:pPr algn="ctr"/>
                      <a:r>
                        <a:rPr lang="en-GB" sz="900" b="0" dirty="0" smtClean="0">
                          <a:latin typeface="Century Gothic" panose="020B0502020202020204" pitchFamily="34" charset="0"/>
                          <a:hlinkClick r:id="rId5"/>
                        </a:rPr>
                        <a:t>www.yourhome.org.uk</a:t>
                      </a:r>
                      <a:r>
                        <a:rPr lang="en-GB" sz="900" b="0" dirty="0" smtClean="0">
                          <a:latin typeface="Century Gothic" panose="020B0502020202020204" pitchFamily="34" charset="0"/>
                        </a:rPr>
                        <a:t> </a:t>
                      </a:r>
                      <a:endParaRPr lang="en-GB" sz="900" b="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7729572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smtClean="0"/>
              <a:t>Shared Ownership </a:t>
            </a:r>
            <a:endParaRPr lang="en-GB" dirty="0"/>
          </a:p>
        </p:txBody>
      </p:sp>
      <p:sp>
        <p:nvSpPr>
          <p:cNvPr id="4" name="Date Placeholder 3"/>
          <p:cNvSpPr>
            <a:spLocks noGrp="1"/>
          </p:cNvSpPr>
          <p:nvPr>
            <p:ph type="dt" sz="half" idx="10"/>
          </p:nvPr>
        </p:nvSpPr>
        <p:spPr/>
        <p:txBody>
          <a:bodyPr/>
          <a:lstStyle/>
          <a:p>
            <a:fld id="{6C686260-87D1-441F-B4EE-FA9788A0A201}" type="datetime6">
              <a:rPr lang="en-GB" smtClean="0"/>
              <a:pPr/>
              <a:t>January 16</a:t>
            </a:fld>
            <a:endParaRPr lang="en-GB"/>
          </a:p>
        </p:txBody>
      </p:sp>
      <p:sp>
        <p:nvSpPr>
          <p:cNvPr id="8" name="Footer Placeholder 7"/>
          <p:cNvSpPr>
            <a:spLocks noGrp="1"/>
          </p:cNvSpPr>
          <p:nvPr>
            <p:ph type="ftr" sz="quarter" idx="11"/>
          </p:nvPr>
        </p:nvSpPr>
        <p:spPr/>
        <p:txBody>
          <a:bodyPr/>
          <a:lstStyle/>
          <a:p>
            <a:r>
              <a:rPr lang="en-GB" smtClean="0"/>
              <a:t>Confidential</a:t>
            </a:r>
            <a:endParaRPr lang="en-GB"/>
          </a:p>
        </p:txBody>
      </p:sp>
      <p:sp>
        <p:nvSpPr>
          <p:cNvPr id="5" name="Slide Number Placeholder 4"/>
          <p:cNvSpPr>
            <a:spLocks noGrp="1"/>
          </p:cNvSpPr>
          <p:nvPr>
            <p:ph type="sldNum" sz="quarter" idx="12"/>
          </p:nvPr>
        </p:nvSpPr>
        <p:spPr/>
        <p:txBody>
          <a:bodyPr/>
          <a:lstStyle/>
          <a:p>
            <a:fld id="{58D3AA19-8A65-49DF-93A0-8491D6F505C3}" type="slidenum">
              <a:rPr lang="en-GB" smtClean="0"/>
              <a:pPr/>
              <a:t>8</a:t>
            </a:fld>
            <a:endParaRPr lang="en-GB"/>
          </a:p>
        </p:txBody>
      </p:sp>
      <p:sp>
        <p:nvSpPr>
          <p:cNvPr id="7" name="Content Placeholder 6"/>
          <p:cNvSpPr>
            <a:spLocks noGrp="1"/>
          </p:cNvSpPr>
          <p:nvPr>
            <p:ph type="body" sz="quarter" idx="13"/>
          </p:nvPr>
        </p:nvSpPr>
        <p:spPr/>
        <p:txBody>
          <a:bodyPr>
            <a:normAutofit/>
          </a:bodyPr>
          <a:lstStyle/>
          <a:p>
            <a:r>
              <a:rPr lang="en-GB" dirty="0" smtClean="0"/>
              <a:t>Accessibility – deposit requirements</a:t>
            </a:r>
          </a:p>
          <a:p>
            <a:r>
              <a:rPr lang="en-GB" dirty="0" smtClean="0"/>
              <a:t>Affordability – enfranchisement and targeting of wide range of household income groups </a:t>
            </a:r>
          </a:p>
          <a:p>
            <a:r>
              <a:rPr lang="en-GB" dirty="0" smtClean="0"/>
              <a:t>Enfranchisement tool to aid market appraisals, demand and market/product segmentation and cost comparison </a:t>
            </a:r>
          </a:p>
          <a:p>
            <a:r>
              <a:rPr lang="en-GB" dirty="0" smtClean="0"/>
              <a:t>Snapshot of tool:</a:t>
            </a:r>
          </a:p>
          <a:p>
            <a:endParaRPr lang="en-GB" dirty="0"/>
          </a:p>
          <a:p>
            <a:endParaRPr lang="en-GB" dirty="0" smtClean="0"/>
          </a:p>
          <a:p>
            <a:pPr marL="0" indent="0">
              <a:buNone/>
            </a:pPr>
            <a:endParaRPr lang="en-GB" dirty="0"/>
          </a:p>
          <a:p>
            <a:endParaRPr lang="en-GB" dirty="0" smtClean="0"/>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2492896"/>
            <a:ext cx="7848872" cy="3548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760300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Thank You</a:t>
            </a:r>
            <a:endParaRPr lang="en-GB" dirty="0"/>
          </a:p>
        </p:txBody>
      </p:sp>
      <p:sp>
        <p:nvSpPr>
          <p:cNvPr id="3" name="Subtitle 2"/>
          <p:cNvSpPr>
            <a:spLocks noGrp="1"/>
          </p:cNvSpPr>
          <p:nvPr>
            <p:ph type="subTitle" idx="1"/>
          </p:nvPr>
        </p:nvSpPr>
        <p:spPr/>
        <p:txBody>
          <a:bodyPr/>
          <a:lstStyle/>
          <a:p>
            <a:r>
              <a:rPr lang="en-GB" b="1" dirty="0" smtClean="0">
                <a:solidFill>
                  <a:schemeClr val="accent3">
                    <a:lumMod val="50000"/>
                  </a:schemeClr>
                </a:solidFill>
              </a:rPr>
              <a:t>Ashley lane, </a:t>
            </a:r>
            <a:r>
              <a:rPr lang="en-GB" b="1" dirty="0" smtClean="0">
                <a:solidFill>
                  <a:schemeClr val="accent3">
                    <a:lumMod val="50000"/>
                  </a:schemeClr>
                </a:solidFill>
                <a:hlinkClick r:id="rId2"/>
              </a:rPr>
              <a:t>alane@heylohousing.com</a:t>
            </a:r>
            <a:endParaRPr lang="en-GB" b="1" dirty="0" smtClean="0">
              <a:solidFill>
                <a:schemeClr val="accent3">
                  <a:lumMod val="50000"/>
                </a:schemeClr>
              </a:solidFill>
            </a:endParaRPr>
          </a:p>
          <a:p>
            <a:endParaRPr lang="en-GB" b="1" dirty="0" smtClean="0">
              <a:solidFill>
                <a:schemeClr val="accent3">
                  <a:lumMod val="50000"/>
                </a:schemeClr>
              </a:solidFill>
            </a:endParaRPr>
          </a:p>
          <a:p>
            <a:r>
              <a:rPr lang="en-GB" b="1" dirty="0" smtClean="0">
                <a:solidFill>
                  <a:schemeClr val="accent3">
                    <a:lumMod val="50000"/>
                  </a:schemeClr>
                </a:solidFill>
              </a:rPr>
              <a:t>Graeme Moran </a:t>
            </a:r>
            <a:r>
              <a:rPr lang="en-GB" b="1" dirty="0" smtClean="0">
                <a:solidFill>
                  <a:schemeClr val="accent3">
                    <a:lumMod val="50000"/>
                  </a:schemeClr>
                </a:solidFill>
                <a:hlinkClick r:id="rId3"/>
              </a:rPr>
              <a:t>gmoran@heylohousing.com</a:t>
            </a:r>
            <a:endParaRPr lang="en-GB" b="1" dirty="0" smtClean="0">
              <a:solidFill>
                <a:schemeClr val="accent3">
                  <a:lumMod val="50000"/>
                </a:schemeClr>
              </a:solidFill>
            </a:endParaRPr>
          </a:p>
        </p:txBody>
      </p:sp>
    </p:spTree>
    <p:extLst>
      <p:ext uri="{BB962C8B-B14F-4D97-AF65-F5344CB8AC3E}">
        <p14:creationId xmlns:p14="http://schemas.microsoft.com/office/powerpoint/2010/main" val="74174991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Heylo">
      <a:dk1>
        <a:srgbClr val="000000"/>
      </a:dk1>
      <a:lt1>
        <a:srgbClr val="FFFFFF"/>
      </a:lt1>
      <a:dk2>
        <a:srgbClr val="F15848"/>
      </a:dk2>
      <a:lt2>
        <a:srgbClr val="C1D82F"/>
      </a:lt2>
      <a:accent1>
        <a:srgbClr val="7A7A7A"/>
      </a:accent1>
      <a:accent2>
        <a:srgbClr val="C1D82F"/>
      </a:accent2>
      <a:accent3>
        <a:srgbClr val="F15848"/>
      </a:accent3>
      <a:accent4>
        <a:srgbClr val="595959"/>
      </a:accent4>
      <a:accent5>
        <a:srgbClr val="D8D8D8"/>
      </a:accent5>
      <a:accent6>
        <a:srgbClr val="000000"/>
      </a:accent6>
      <a:hlink>
        <a:srgbClr val="F15848"/>
      </a:hlink>
      <a:folHlink>
        <a:srgbClr val="C1D82F"/>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2693</TotalTime>
  <Words>1279</Words>
  <Application>Microsoft Office PowerPoint</Application>
  <PresentationFormat>On-screen Show (4:3)</PresentationFormat>
  <Paragraphs>132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Essential</vt:lpstr>
      <vt:lpstr>Affordable Housing Solutions  from  heylo housing</vt:lpstr>
      <vt:lpstr>Who is heylo housing</vt:lpstr>
      <vt:lpstr>heylo stakeholders and governance structure</vt:lpstr>
      <vt:lpstr>heylo compliance with planning requirements</vt:lpstr>
      <vt:lpstr>What is Home Reach</vt:lpstr>
      <vt:lpstr>How does Home Reach work</vt:lpstr>
      <vt:lpstr>A full suite of Affordable Housing solutions</vt:lpstr>
      <vt:lpstr>Shared Ownership </vt:lpstr>
      <vt:lpstr>Thank You</vt:lpstr>
    </vt:vector>
  </TitlesOfParts>
  <Company>INFSCCM02</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Nicola Thompson</dc:creator>
  <cp:lastModifiedBy>Graeme Moran2</cp:lastModifiedBy>
  <cp:revision>84</cp:revision>
  <cp:lastPrinted>2015-03-04T09:35:07Z</cp:lastPrinted>
  <dcterms:created xsi:type="dcterms:W3CDTF">2014-11-26T17:02:23Z</dcterms:created>
  <dcterms:modified xsi:type="dcterms:W3CDTF">2016-01-18T19:31:17Z</dcterms:modified>
</cp:coreProperties>
</file>