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5"/>
  </p:notesMasterIdLst>
  <p:handoutMasterIdLst>
    <p:handoutMasterId r:id="rId16"/>
  </p:handoutMasterIdLst>
  <p:sldIdLst>
    <p:sldId id="387" r:id="rId2"/>
    <p:sldId id="345" r:id="rId3"/>
    <p:sldId id="422" r:id="rId4"/>
    <p:sldId id="398" r:id="rId5"/>
    <p:sldId id="401" r:id="rId6"/>
    <p:sldId id="402" r:id="rId7"/>
    <p:sldId id="424" r:id="rId8"/>
    <p:sldId id="406" r:id="rId9"/>
    <p:sldId id="409" r:id="rId10"/>
    <p:sldId id="411" r:id="rId11"/>
    <p:sldId id="417" r:id="rId12"/>
    <p:sldId id="426" r:id="rId13"/>
    <p:sldId id="430" r:id="rId14"/>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120" userDrawn="1">
          <p15:clr>
            <a:srgbClr val="A4A3A4"/>
          </p15:clr>
        </p15:guide>
        <p15:guide id="4" orient="horz" pos="3770" userDrawn="1">
          <p15:clr>
            <a:srgbClr val="A4A3A4"/>
          </p15:clr>
        </p15:guide>
        <p15:guide id="5" orient="horz" pos="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dhika Mehra" initials="RM" lastIdx="11" clrIdx="0"/>
  <p:cmAuthor id="1" name="Sebastien Ergas" initials="SE" lastIdx="13" clrIdx="1">
    <p:extLst/>
  </p:cmAuthor>
  <p:cmAuthor id="2" name="Susan Hillsden" initials="SH" lastIdx="2" clrIdx="2"/>
  <p:cmAuthor id="3" name="Georgie Day" initials="GD" lastIdx="0" clrIdx="3"/>
  <p:cmAuthor id="4" name="Christine Matthews" initials="C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6E"/>
    <a:srgbClr val="9A9B00"/>
    <a:srgbClr val="B6B747"/>
    <a:srgbClr val="837257"/>
    <a:srgbClr val="C1B5A2"/>
    <a:srgbClr val="EDE6DB"/>
    <a:srgbClr val="005488"/>
    <a:srgbClr val="D34178"/>
    <a:srgbClr val="C9D69F"/>
    <a:srgbClr val="CDC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139" autoAdjust="0"/>
  </p:normalViewPr>
  <p:slideViewPr>
    <p:cSldViewPr snapToGrid="0">
      <p:cViewPr>
        <p:scale>
          <a:sx n="83" d="100"/>
          <a:sy n="83" d="100"/>
        </p:scale>
        <p:origin x="-870" y="102"/>
      </p:cViewPr>
      <p:guideLst>
        <p:guide orient="horz" pos="3770"/>
        <p:guide orient="horz" pos="75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09-22T09:22:25.235" idx="4">
    <p:pos x="10" y="10"/>
    <p:text>use a case study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0388" tIns="45194" rIns="90388" bIns="45194" rtlCol="0"/>
          <a:lstStyle>
            <a:lvl1pPr algn="l">
              <a:defRPr sz="1200"/>
            </a:lvl1pPr>
          </a:lstStyle>
          <a:p>
            <a:endParaRPr lang="en-GB"/>
          </a:p>
        </p:txBody>
      </p:sp>
      <p:sp>
        <p:nvSpPr>
          <p:cNvPr id="3" name="Date Placeholder 2"/>
          <p:cNvSpPr>
            <a:spLocks noGrp="1"/>
          </p:cNvSpPr>
          <p:nvPr>
            <p:ph type="dt" sz="quarter" idx="1"/>
          </p:nvPr>
        </p:nvSpPr>
        <p:spPr>
          <a:xfrm>
            <a:off x="3970938" y="1"/>
            <a:ext cx="3037840" cy="466435"/>
          </a:xfrm>
          <a:prstGeom prst="rect">
            <a:avLst/>
          </a:prstGeom>
        </p:spPr>
        <p:txBody>
          <a:bodyPr vert="horz" lIns="90388" tIns="45194" rIns="90388" bIns="45194" rtlCol="0"/>
          <a:lstStyle>
            <a:lvl1pPr algn="r">
              <a:defRPr sz="1200"/>
            </a:lvl1pPr>
          </a:lstStyle>
          <a:p>
            <a:fld id="{C510620D-CA15-42D3-BDF2-B0E826D2651D}" type="datetimeFigureOut">
              <a:rPr lang="en-GB" smtClean="0"/>
              <a:t>26/10/2016</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0388" tIns="45194" rIns="90388" bIns="45194"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0388" tIns="45194" rIns="90388" bIns="45194" rtlCol="0" anchor="b"/>
          <a:lstStyle>
            <a:lvl1pPr algn="r">
              <a:defRPr sz="1200"/>
            </a:lvl1pPr>
          </a:lstStyle>
          <a:p>
            <a:fld id="{1FA5853B-7710-42E2-901C-0991B9EA5D7A}" type="slidenum">
              <a:rPr lang="en-GB" smtClean="0"/>
              <a:t>‹#›</a:t>
            </a:fld>
            <a:endParaRPr lang="en-GB"/>
          </a:p>
        </p:txBody>
      </p:sp>
    </p:spTree>
    <p:extLst>
      <p:ext uri="{BB962C8B-B14F-4D97-AF65-F5344CB8AC3E}">
        <p14:creationId xmlns:p14="http://schemas.microsoft.com/office/powerpoint/2010/main" val="5863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0388" tIns="45194" rIns="90388" bIns="45194"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0388" tIns="45194" rIns="90388" bIns="45194" rtlCol="0"/>
          <a:lstStyle>
            <a:lvl1pPr algn="r">
              <a:defRPr sz="1200"/>
            </a:lvl1pPr>
          </a:lstStyle>
          <a:p>
            <a:fld id="{C9FB7045-E3ED-41BC-B6DA-38B667D710B0}" type="datetimeFigureOut">
              <a:rPr lang="en-GB" smtClean="0"/>
              <a:t>26/10/2016</a:t>
            </a:fld>
            <a:endParaRPr lang="en-GB"/>
          </a:p>
        </p:txBody>
      </p:sp>
      <p:sp>
        <p:nvSpPr>
          <p:cNvPr id="4" name="Slide Image Placeholder 3"/>
          <p:cNvSpPr>
            <a:spLocks noGrp="1" noRot="1" noChangeAspect="1"/>
          </p:cNvSpPr>
          <p:nvPr>
            <p:ph type="sldImg" idx="2"/>
          </p:nvPr>
        </p:nvSpPr>
        <p:spPr>
          <a:xfrm>
            <a:off x="989013" y="696913"/>
            <a:ext cx="5032375" cy="3484562"/>
          </a:xfrm>
          <a:prstGeom prst="rect">
            <a:avLst/>
          </a:prstGeom>
          <a:noFill/>
          <a:ln w="12700">
            <a:solidFill>
              <a:prstClr val="black"/>
            </a:solidFill>
          </a:ln>
        </p:spPr>
        <p:txBody>
          <a:bodyPr vert="horz" lIns="90388" tIns="45194" rIns="90388" bIns="45194"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0388" tIns="45194" rIns="90388" bIns="451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0388" tIns="45194" rIns="90388" bIns="45194"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0388" tIns="45194" rIns="90388" bIns="45194" rtlCol="0" anchor="b"/>
          <a:lstStyle>
            <a:lvl1pPr algn="r">
              <a:defRPr sz="1200"/>
            </a:lvl1pPr>
          </a:lstStyle>
          <a:p>
            <a:fld id="{19D801E0-FA3C-41F7-8445-CA23777ED3DC}" type="slidenum">
              <a:rPr lang="en-GB" smtClean="0"/>
              <a:t>‹#›</a:t>
            </a:fld>
            <a:endParaRPr lang="en-GB"/>
          </a:p>
        </p:txBody>
      </p:sp>
    </p:spTree>
    <p:extLst>
      <p:ext uri="{BB962C8B-B14F-4D97-AF65-F5344CB8AC3E}">
        <p14:creationId xmlns:p14="http://schemas.microsoft.com/office/powerpoint/2010/main" val="411886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The case for improving outcomes for young parents and their children</a:t>
            </a:r>
          </a:p>
          <a:p>
            <a:r>
              <a:rPr lang="en-GB" b="0" baseline="0" dirty="0" smtClean="0"/>
              <a:t>Even though there has been a 48% reduction in teenage conceptions the rate in England remains one of the highest in western Europe</a:t>
            </a:r>
          </a:p>
          <a:p>
            <a:endParaRPr lang="en-GB" b="0" baseline="0" dirty="0" smtClean="0"/>
          </a:p>
          <a:p>
            <a:r>
              <a:rPr lang="en-GB" b="0" baseline="0" dirty="0" smtClean="0"/>
              <a:t>Young teenage parents need to be supported in an environment in which they feel comfortable and supported. Adult centred services may not achieve this without additional teenage focused services</a:t>
            </a:r>
          </a:p>
          <a:p>
            <a:endParaRPr lang="en-GB" b="0" baseline="0" dirty="0" smtClean="0"/>
          </a:p>
          <a:p>
            <a:endParaRPr lang="en-GB" b="0" baseline="0" dirty="0" smtClean="0"/>
          </a:p>
          <a:p>
            <a:r>
              <a:rPr lang="en-GB" b="0" baseline="0" dirty="0" smtClean="0"/>
              <a:t>Poor child health outcomes</a:t>
            </a:r>
          </a:p>
          <a:p>
            <a:pPr marL="171450" indent="-171450">
              <a:buFont typeface="Arial" panose="020B0604020202020204" pitchFamily="34" charset="0"/>
              <a:buChar char="•"/>
            </a:pPr>
            <a:r>
              <a:rPr lang="en-GB" b="0" dirty="0" smtClean="0"/>
              <a:t>21% higher risk of preterm birth and 93% higher risk for second pregnancies</a:t>
            </a:r>
          </a:p>
          <a:p>
            <a:pPr marL="171450" indent="-171450">
              <a:buFont typeface="Arial" panose="020B0604020202020204" pitchFamily="34" charset="0"/>
              <a:buChar char="•"/>
            </a:pPr>
            <a:r>
              <a:rPr lang="en-GB" b="0" dirty="0" smtClean="0"/>
              <a:t>15% higher risk of low birth weight</a:t>
            </a:r>
          </a:p>
          <a:p>
            <a:pPr marL="171450" indent="-171450">
              <a:buFont typeface="Arial" panose="020B0604020202020204" pitchFamily="34" charset="0"/>
              <a:buChar char="•"/>
            </a:pPr>
            <a:r>
              <a:rPr lang="en-GB" b="0" dirty="0" smtClean="0"/>
              <a:t>A third higher risk of stillbirth and 41% higher rates of infant mortality</a:t>
            </a:r>
          </a:p>
          <a:p>
            <a:pPr marL="0" indent="0">
              <a:buFont typeface="Arial" panose="020B0604020202020204" pitchFamily="34" charset="0"/>
              <a:buNone/>
            </a:pPr>
            <a:endParaRPr lang="en-GB" b="0" dirty="0" smtClean="0"/>
          </a:p>
          <a:p>
            <a:r>
              <a:rPr lang="en-GB" b="0" dirty="0" smtClean="0"/>
              <a:t>Affected by …</a:t>
            </a:r>
          </a:p>
          <a:p>
            <a:pPr marL="171450" indent="-171450">
              <a:buFont typeface="Arial" panose="020B0604020202020204" pitchFamily="34" charset="0"/>
              <a:buChar char="•"/>
            </a:pPr>
            <a:r>
              <a:rPr lang="en-GB" b="0" dirty="0" smtClean="0"/>
              <a:t>Late booking for antenatal care (on average 16 weeks)</a:t>
            </a:r>
          </a:p>
          <a:p>
            <a:pPr marL="171450" indent="-171450">
              <a:buFont typeface="Arial" panose="020B0604020202020204" pitchFamily="34" charset="0"/>
              <a:buChar char="•"/>
            </a:pPr>
            <a:r>
              <a:rPr lang="en-GB" b="0" dirty="0" smtClean="0"/>
              <a:t>Three times higher rate of smoking during pregnancy</a:t>
            </a:r>
          </a:p>
          <a:p>
            <a:pPr marL="171450" indent="-171450">
              <a:buFont typeface="Arial" panose="020B0604020202020204" pitchFamily="34" charset="0"/>
              <a:buChar char="•"/>
            </a:pPr>
            <a:r>
              <a:rPr lang="en-GB" b="0" dirty="0" smtClean="0"/>
              <a:t>A third lower rate of breastfeeding</a:t>
            </a:r>
          </a:p>
          <a:p>
            <a:pPr marL="171450" indent="-171450">
              <a:buFont typeface="Arial" panose="020B0604020202020204" pitchFamily="34" charset="0"/>
              <a:buChar char="•"/>
            </a:pPr>
            <a:r>
              <a:rPr lang="en-GB" b="0" dirty="0" smtClean="0"/>
              <a:t>Poor maternal nutrition</a:t>
            </a:r>
          </a:p>
          <a:p>
            <a:endParaRPr lang="en-GB" b="0" dirty="0" smtClean="0"/>
          </a:p>
          <a:p>
            <a:r>
              <a:rPr lang="en-GB" b="0" dirty="0" smtClean="0"/>
              <a:t>Poor emotional health and wellbeing outcomes</a:t>
            </a:r>
          </a:p>
          <a:p>
            <a:pPr marL="171450" indent="-171450">
              <a:buFont typeface="Arial" panose="020B0604020202020204" pitchFamily="34" charset="0"/>
              <a:buChar char="•"/>
            </a:pPr>
            <a:r>
              <a:rPr lang="en-GB" b="0" dirty="0" smtClean="0"/>
              <a:t>Three times the rate of post-natal depression of older mothers </a:t>
            </a:r>
          </a:p>
          <a:p>
            <a:pPr marL="171450" indent="-171450">
              <a:buFont typeface="Arial" panose="020B0604020202020204" pitchFamily="34" charset="0"/>
              <a:buChar char="•"/>
            </a:pPr>
            <a:r>
              <a:rPr lang="en-GB" b="0" dirty="0" smtClean="0"/>
              <a:t>Higher rates of poor mental health for up to 3 years after the birth</a:t>
            </a:r>
          </a:p>
          <a:p>
            <a:pPr marL="171450" indent="-171450">
              <a:buFont typeface="Arial" panose="020B0604020202020204" pitchFamily="34" charset="0"/>
              <a:buChar char="•"/>
            </a:pPr>
            <a:r>
              <a:rPr lang="en-GB" b="0" dirty="0" smtClean="0"/>
              <a:t>Higher risk of partnership breakdown and isolation</a:t>
            </a:r>
          </a:p>
          <a:p>
            <a:pPr marL="171450" indent="-171450">
              <a:buFont typeface="Arial" panose="020B0604020202020204" pitchFamily="34" charset="0"/>
              <a:buChar char="•"/>
            </a:pPr>
            <a:r>
              <a:rPr lang="en-GB" b="0" dirty="0" smtClean="0"/>
              <a:t>More likely to live in poor quality housing</a:t>
            </a:r>
          </a:p>
          <a:p>
            <a:endParaRPr lang="en-GB" b="0" dirty="0" smtClean="0"/>
          </a:p>
          <a:p>
            <a:r>
              <a:rPr lang="en-GB" b="0" dirty="0" smtClean="0"/>
              <a:t>Affecting the well being of their children and contributing to:</a:t>
            </a:r>
          </a:p>
          <a:p>
            <a:endParaRPr lang="en-GB" b="0" dirty="0" smtClean="0"/>
          </a:p>
          <a:p>
            <a:pPr marL="171450" indent="-171450">
              <a:buFont typeface="Arial" panose="020B0604020202020204" pitchFamily="34" charset="0"/>
              <a:buChar char="•"/>
            </a:pPr>
            <a:r>
              <a:rPr lang="en-GB" b="0" dirty="0" smtClean="0"/>
              <a:t>Higher accident rates - such as from falls and swallowing substances</a:t>
            </a:r>
          </a:p>
          <a:p>
            <a:pPr marL="171450" indent="-171450">
              <a:buFont typeface="Arial" panose="020B0604020202020204" pitchFamily="34" charset="0"/>
              <a:buChar char="•"/>
            </a:pPr>
            <a:r>
              <a:rPr lang="en-GB" b="0" dirty="0" smtClean="0"/>
              <a:t>More behavioural problems - conduct, emotional and hyperactivity problems</a:t>
            </a:r>
          </a:p>
          <a:p>
            <a:endParaRPr lang="en-GB" b="0" dirty="0" smtClean="0"/>
          </a:p>
          <a:p>
            <a:r>
              <a:rPr lang="en-GB" b="0" dirty="0" smtClean="0"/>
              <a:t>Poor Economic Wellbeing</a:t>
            </a:r>
          </a:p>
          <a:p>
            <a:pPr marL="171450" indent="-171450">
              <a:buFont typeface="Arial" panose="020B0604020202020204" pitchFamily="34" charset="0"/>
              <a:buChar char="•"/>
            </a:pPr>
            <a:r>
              <a:rPr lang="en-GB" b="0" dirty="0" smtClean="0"/>
              <a:t>21% of all young people not in education, training or employment are teenage mothers or pregnant teenagers</a:t>
            </a:r>
          </a:p>
          <a:p>
            <a:pPr marL="171450" indent="-171450">
              <a:buFont typeface="Arial" panose="020B0604020202020204" pitchFamily="34" charset="0"/>
              <a:buChar char="•"/>
            </a:pPr>
            <a:r>
              <a:rPr lang="en-GB" b="0" dirty="0" smtClean="0"/>
              <a:t>By age 30, 22% more likely to be living in poverty than mothers giving birth aged 24 or over </a:t>
            </a:r>
          </a:p>
          <a:p>
            <a:pPr marL="171450" indent="-171450">
              <a:buFont typeface="Arial" panose="020B0604020202020204" pitchFamily="34" charset="0"/>
              <a:buChar char="•"/>
            </a:pPr>
            <a:r>
              <a:rPr lang="en-GB" b="0" dirty="0" smtClean="0"/>
              <a:t>Much less likely to be employed or living with a partner</a:t>
            </a:r>
          </a:p>
          <a:p>
            <a:endParaRPr lang="en-GB" b="0" dirty="0" smtClean="0"/>
          </a:p>
          <a:p>
            <a:r>
              <a:rPr lang="en-GB" b="0" dirty="0" smtClean="0"/>
              <a:t>Which also affects the economic well being of their children who have:</a:t>
            </a:r>
          </a:p>
          <a:p>
            <a:pPr marL="171450" indent="-171450">
              <a:buFont typeface="Arial" panose="020B0604020202020204" pitchFamily="34" charset="0"/>
              <a:buChar char="•"/>
            </a:pPr>
            <a:r>
              <a:rPr lang="en-GB" b="0" dirty="0" smtClean="0"/>
              <a:t>63% higher risk of living in child poverty</a:t>
            </a:r>
          </a:p>
          <a:p>
            <a:pPr marL="171450" indent="-171450">
              <a:buFont typeface="Arial" panose="020B0604020202020204" pitchFamily="34" charset="0"/>
              <a:buChar char="•"/>
            </a:pPr>
            <a:r>
              <a:rPr lang="en-GB" b="0" dirty="0" smtClean="0"/>
              <a:t>Lower academic attainment</a:t>
            </a:r>
          </a:p>
          <a:p>
            <a:pPr marL="171450" indent="-171450">
              <a:buFont typeface="Arial" panose="020B0604020202020204" pitchFamily="34" charset="0"/>
              <a:buChar char="•"/>
            </a:pPr>
            <a:r>
              <a:rPr lang="en-GB" b="0" dirty="0" smtClean="0"/>
              <a:t>A higher risk of unemployment and low income in later life</a:t>
            </a:r>
          </a:p>
          <a:p>
            <a:endParaRPr lang="en-US" dirty="0"/>
          </a:p>
        </p:txBody>
      </p:sp>
      <p:sp>
        <p:nvSpPr>
          <p:cNvPr id="4" name="Slide Number Placeholder 3"/>
          <p:cNvSpPr>
            <a:spLocks noGrp="1"/>
          </p:cNvSpPr>
          <p:nvPr>
            <p:ph type="sldNum" sz="quarter" idx="10"/>
          </p:nvPr>
        </p:nvSpPr>
        <p:spPr/>
        <p:txBody>
          <a:bodyPr/>
          <a:lstStyle/>
          <a:p>
            <a:fld id="{19D801E0-FA3C-41F7-8445-CA23777ED3DC}" type="slidenum">
              <a:rPr lang="en-GB" smtClean="0"/>
              <a:t>3</a:t>
            </a:fld>
            <a:endParaRPr lang="en-GB"/>
          </a:p>
        </p:txBody>
      </p:sp>
    </p:spTree>
    <p:extLst>
      <p:ext uri="{BB962C8B-B14F-4D97-AF65-F5344CB8AC3E}">
        <p14:creationId xmlns:p14="http://schemas.microsoft.com/office/powerpoint/2010/main" val="33270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13</a:t>
            </a:fld>
            <a:endParaRPr lang="en-GB"/>
          </a:p>
        </p:txBody>
      </p:sp>
    </p:spTree>
    <p:extLst>
      <p:ext uri="{BB962C8B-B14F-4D97-AF65-F5344CB8AC3E}">
        <p14:creationId xmlns:p14="http://schemas.microsoft.com/office/powerpoint/2010/main" val="361777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FNP programme is based on 3 theories of self efficacy, attachment and human ecology. These theories are woven through every visit and as you can see there's a potential for 60 visits in the 2.5 years the client is on the programme.</a:t>
            </a:r>
          </a:p>
          <a:p>
            <a:r>
              <a:rPr lang="en-GB" dirty="0" smtClean="0"/>
              <a:t>Focusing on the three main goals have been shown to safeguard children, build a clients self efficacy and self sufficiency .</a:t>
            </a:r>
          </a:p>
          <a:p>
            <a:r>
              <a:rPr lang="en-GB" dirty="0" smtClean="0"/>
              <a:t>In order to build a long term therapeutic relationship nurses are trained in communication skills based motivational interviewing techniques which are focused on behaviour change. In addition, and despite this being a manualised programme, the FNP is delivered in a very individual and authentic way for each client meaning the nurses can be solution focused, ensuring attention is given to the goals and aims of the programme, as well as those based on the nurse’s assessment as well as the client’s hearts desire.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4</a:t>
            </a:fld>
            <a:endParaRPr lang="en-GB"/>
          </a:p>
        </p:txBody>
      </p:sp>
    </p:spTree>
    <p:extLst>
      <p:ext uri="{BB962C8B-B14F-4D97-AF65-F5344CB8AC3E}">
        <p14:creationId xmlns:p14="http://schemas.microsoft.com/office/powerpoint/2010/main" val="7114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5</a:t>
            </a:fld>
            <a:endParaRPr lang="en-GB"/>
          </a:p>
        </p:txBody>
      </p:sp>
    </p:spTree>
    <p:extLst>
      <p:ext uri="{BB962C8B-B14F-4D97-AF65-F5344CB8AC3E}">
        <p14:creationId xmlns:p14="http://schemas.microsoft.com/office/powerpoint/2010/main" val="379630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nurses attend a blended learning programme which lasts approximately 14 months. Each face to face element is prefixed with some team based preparation, as well as the same to consolidate learning. The face to face elements are more experiential, the team based more information rich. This begins with FNP Foundations, then 2 days building on FNP communication skills, FNP in Infancy which includes PIPE (Partners in Parenting Education) the parenting element of the programme, DANCE (Dyadic Assessment of Naturalistic Caregiver Child Experience) and FNP in Toddlerhood.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6</a:t>
            </a:fld>
            <a:endParaRPr lang="en-GB"/>
          </a:p>
        </p:txBody>
      </p:sp>
    </p:spTree>
    <p:extLst>
      <p:ext uri="{BB962C8B-B14F-4D97-AF65-F5344CB8AC3E}">
        <p14:creationId xmlns:p14="http://schemas.microsoft.com/office/powerpoint/2010/main" val="115445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previously said the work of FNs is intensive, focused, based on theories and solution focused. Because the programme is designed to support the therapeutic relationship nurses are able to address issues in a deeper but respectful way:</a:t>
            </a:r>
          </a:p>
          <a:p>
            <a:r>
              <a:rPr lang="en-GB" dirty="0" smtClean="0"/>
              <a:t>Personal health, by addressing the clients substance muses, mental health </a:t>
            </a:r>
            <a:r>
              <a:rPr lang="en-GB" dirty="0" err="1" smtClean="0"/>
              <a:t>etc</a:t>
            </a:r>
            <a:r>
              <a:rPr lang="en-GB" dirty="0" smtClean="0"/>
              <a:t>, supporting the client to understand why certain behaviours are unhelpful for her and potentially dangerous for her baby the nurse and client are able to plan for change.</a:t>
            </a:r>
          </a:p>
          <a:p>
            <a:r>
              <a:rPr lang="en-GB" dirty="0" smtClean="0"/>
              <a:t>Maternal role, this is a key area where nurses can support the client to consider her parenting of her baby, its one of the greatest areas nurses can influence. For the client to reflect on her past and then to consider what sort of mother she wants to be as well as understanding what sensitive responsive care looks like.</a:t>
            </a:r>
          </a:p>
          <a:p>
            <a:r>
              <a:rPr lang="en-GB" dirty="0" smtClean="0"/>
              <a:t>Life course, where does the client want to be in a year or two’s time- work, education etc.</a:t>
            </a:r>
          </a:p>
          <a:p>
            <a:r>
              <a:rPr lang="en-GB" dirty="0" smtClean="0"/>
              <a:t>Family and friends, is the clients family helpful, supportive or not, are they unsafe? </a:t>
            </a:r>
          </a:p>
          <a:p>
            <a:r>
              <a:rPr lang="en-GB" dirty="0" smtClean="0"/>
              <a:t>Environmental health, what's the client’s home/ community like?</a:t>
            </a:r>
          </a:p>
          <a:p>
            <a:r>
              <a:rPr lang="en-GB" dirty="0" smtClean="0"/>
              <a:t>Access to services, is the client making good use of all services, how can the nurse support the client to access these services? it is imperative that the nurse works closely with all other professionals. </a:t>
            </a:r>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7</a:t>
            </a:fld>
            <a:endParaRPr lang="en-GB"/>
          </a:p>
        </p:txBody>
      </p:sp>
    </p:spTree>
    <p:extLst>
      <p:ext uri="{BB962C8B-B14F-4D97-AF65-F5344CB8AC3E}">
        <p14:creationId xmlns:p14="http://schemas.microsoft.com/office/powerpoint/2010/main" val="253777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 by focusing on all of these areas (discussed in the slide before) the nurse is safeguarding the child, ensuring s/he is at the centre of the work which can lead to all the outcomes on the right here. In addition its helpful to note that many of the clients are children and the nurse aims to safeguard her too.</a:t>
            </a:r>
          </a:p>
          <a:p>
            <a:endParaRPr lang="en-US" dirty="0"/>
          </a:p>
        </p:txBody>
      </p:sp>
      <p:sp>
        <p:nvSpPr>
          <p:cNvPr id="4" name="Slide Number Placeholder 3"/>
          <p:cNvSpPr>
            <a:spLocks noGrp="1"/>
          </p:cNvSpPr>
          <p:nvPr>
            <p:ph type="sldNum" sz="quarter" idx="10"/>
          </p:nvPr>
        </p:nvSpPr>
        <p:spPr/>
        <p:txBody>
          <a:bodyPr/>
          <a:lstStyle/>
          <a:p>
            <a:fld id="{19D801E0-FA3C-41F7-8445-CA23777ED3DC}" type="slidenum">
              <a:rPr lang="en-GB" smtClean="0"/>
              <a:t>8</a:t>
            </a:fld>
            <a:endParaRPr lang="en-GB"/>
          </a:p>
        </p:txBody>
      </p:sp>
    </p:spTree>
    <p:extLst>
      <p:ext uri="{BB962C8B-B14F-4D97-AF65-F5344CB8AC3E}">
        <p14:creationId xmlns:p14="http://schemas.microsoft.com/office/powerpoint/2010/main" val="240197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FNP promotes self-efficacy, self-sufficiency and provides sustainability for young mums/families. </a:t>
            </a:r>
          </a:p>
          <a:p>
            <a:pPr marL="171450" indent="-171450">
              <a:buFont typeface="Arial" panose="020B0604020202020204" pitchFamily="34" charset="0"/>
              <a:buChar char="•"/>
            </a:pPr>
            <a:r>
              <a:rPr lang="en-GB" baseline="0" dirty="0" smtClean="0"/>
              <a:t>Financial assistance – CIB, legal services, housing</a:t>
            </a:r>
          </a:p>
          <a:p>
            <a:pPr marL="171450" indent="-171450">
              <a:buFont typeface="Arial" panose="020B0604020202020204" pitchFamily="34" charset="0"/>
              <a:buChar char="•"/>
            </a:pPr>
            <a:r>
              <a:rPr lang="en-GB" baseline="0" dirty="0" smtClean="0"/>
              <a:t>Healthcare services – Community support, Connexions, sexual health </a:t>
            </a:r>
          </a:p>
          <a:p>
            <a:pPr marL="171450" indent="-171450">
              <a:buFont typeface="Arial" panose="020B0604020202020204" pitchFamily="34" charset="0"/>
              <a:buChar char="•"/>
            </a:pPr>
            <a:r>
              <a:rPr lang="en-GB" baseline="0" dirty="0" smtClean="0"/>
              <a:t>Substance abuse – Social care, childcare, domestic violence</a:t>
            </a:r>
          </a:p>
          <a:p>
            <a:pPr marL="171450" indent="-171450">
              <a:buFont typeface="Arial" panose="020B0604020202020204" pitchFamily="34" charset="0"/>
              <a:buChar char="•"/>
            </a:pPr>
            <a:r>
              <a:rPr lang="en-GB" baseline="0" dirty="0" smtClean="0"/>
              <a:t>Developmental referral – educational programmes, job training </a:t>
            </a:r>
          </a:p>
          <a:p>
            <a:pPr marL="171450" indent="-171450">
              <a:buFont typeface="Arial" panose="020B0604020202020204" pitchFamily="34" charset="0"/>
              <a:buChar char="•"/>
            </a:pPr>
            <a:r>
              <a:rPr lang="en-GB" baseline="0" dirty="0" smtClean="0"/>
              <a:t>Breastfeeding support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Key Priorities for LA Early Years that FNP can positively contribute</a:t>
            </a:r>
          </a:p>
          <a:p>
            <a:pPr marL="171450" indent="-171450">
              <a:buFont typeface="Arial" panose="020B0604020202020204" pitchFamily="34" charset="0"/>
              <a:buChar char="•"/>
            </a:pPr>
            <a:r>
              <a:rPr lang="en-GB" baseline="0" dirty="0" smtClean="0"/>
              <a:t>Children’s Centre Registrations (a limiting judgement in Ofsted Inspections) FNs can register clients at visits </a:t>
            </a:r>
          </a:p>
          <a:p>
            <a:pPr marL="171450" indent="-171450">
              <a:buFont typeface="Arial" panose="020B0604020202020204" pitchFamily="34" charset="0"/>
              <a:buChar char="•"/>
            </a:pPr>
            <a:r>
              <a:rPr lang="en-GB" baseline="0" dirty="0" smtClean="0"/>
              <a:t>Registration and take up of the 2 year offer (LAs are judged on offer and take up)</a:t>
            </a:r>
          </a:p>
          <a:p>
            <a:pPr marL="171450" indent="-171450">
              <a:buFont typeface="Arial" panose="020B0604020202020204" pitchFamily="34" charset="0"/>
              <a:buChar char="•"/>
            </a:pPr>
            <a:r>
              <a:rPr lang="en-GB" baseline="0" dirty="0" smtClean="0"/>
              <a:t>Troubled Families – FNP can be included as evidence of “turning families around”  </a:t>
            </a:r>
          </a:p>
        </p:txBody>
      </p:sp>
      <p:sp>
        <p:nvSpPr>
          <p:cNvPr id="4" name="Slide Number Placeholder 3"/>
          <p:cNvSpPr>
            <a:spLocks noGrp="1"/>
          </p:cNvSpPr>
          <p:nvPr>
            <p:ph type="sldNum" sz="quarter" idx="10"/>
          </p:nvPr>
        </p:nvSpPr>
        <p:spPr/>
        <p:txBody>
          <a:bodyPr/>
          <a:lstStyle/>
          <a:p>
            <a:fld id="{19D801E0-FA3C-41F7-8445-CA23777ED3DC}" type="slidenum">
              <a:rPr lang="en-GB" smtClean="0"/>
              <a:t>9</a:t>
            </a:fld>
            <a:endParaRPr lang="en-GB"/>
          </a:p>
        </p:txBody>
      </p:sp>
    </p:spTree>
    <p:extLst>
      <p:ext uri="{BB962C8B-B14F-4D97-AF65-F5344CB8AC3E}">
        <p14:creationId xmlns:p14="http://schemas.microsoft.com/office/powerpoint/2010/main" val="34295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Navy box: ‘</a:t>
            </a:r>
            <a:r>
              <a:rPr lang="en-GB" b="0"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Child more likely long term to contribute to society from age 18’ – this is taken from US evidence. </a:t>
            </a:r>
          </a:p>
          <a:p>
            <a:endParaRPr lang="en-GB" b="0" baseline="0" dirty="0" smtClean="0"/>
          </a:p>
          <a:p>
            <a:r>
              <a:rPr lang="en-GB" b="0" baseline="0" dirty="0" smtClean="0"/>
              <a:t>Importance of support for young parents – lessons learned from Ofsted/Serious Case Reviews –</a:t>
            </a:r>
          </a:p>
          <a:p>
            <a:r>
              <a:rPr lang="en-GB" b="0" baseline="0" dirty="0" smtClean="0"/>
              <a:t> “In too many cases: there had been insufficient support for young parents”</a:t>
            </a:r>
          </a:p>
          <a:p>
            <a:endParaRPr lang="en-GB" b="0" baseline="0" dirty="0" smtClean="0"/>
          </a:p>
          <a:p>
            <a:r>
              <a:rPr lang="en-GB" b="0" baseline="0" dirty="0" smtClean="0"/>
              <a:t>Young teenage parents need to be supported in an environment in which they feel comfortable and supported. Adult centred services may not achieve this without additional teenage focused services</a:t>
            </a:r>
          </a:p>
          <a:p>
            <a:endParaRPr lang="en-GB" b="0" baseline="0" dirty="0" smtClean="0"/>
          </a:p>
          <a:p>
            <a:r>
              <a:rPr lang="en-GB" b="0" baseline="0" dirty="0" smtClean="0"/>
              <a:t>Both parents need to be supported. The father is as important as the mother and they need support to help them become good parents</a:t>
            </a:r>
          </a:p>
          <a:p>
            <a:endParaRPr lang="en-GB" b="0" baseline="0" dirty="0" smtClean="0"/>
          </a:p>
          <a:p>
            <a:r>
              <a:rPr lang="en-GB" b="0" baseline="0" dirty="0" smtClean="0"/>
              <a:t> There should be a joined up (multi-agency) approach to teenage pregnancy and teenage parents with every agency understanding their role within it. </a:t>
            </a:r>
          </a:p>
          <a:p>
            <a:endParaRPr lang="en-GB" b="0" baseline="0" dirty="0" smtClean="0"/>
          </a:p>
          <a:p>
            <a:r>
              <a:rPr lang="en-GB" b="0" baseline="0" dirty="0" smtClean="0"/>
              <a:t> Planned and coordinated transfer of care between midwifery services, health visitors and GPs is critical </a:t>
            </a:r>
          </a:p>
          <a:p>
            <a:endParaRPr lang="en-GB" b="0" baseline="0" dirty="0" smtClean="0"/>
          </a:p>
          <a:p>
            <a:r>
              <a:rPr lang="en-GB" b="0" baseline="0" dirty="0" smtClean="0"/>
              <a:t>FNP can deliver this</a:t>
            </a:r>
          </a:p>
          <a:p>
            <a:endParaRPr lang="en-GB" b="0" baseline="0" dirty="0" smtClean="0"/>
          </a:p>
          <a:p>
            <a:r>
              <a:rPr lang="en-GB" b="0" baseline="0" dirty="0" smtClean="0"/>
              <a:t>The importance of involving young fathers:</a:t>
            </a:r>
          </a:p>
          <a:p>
            <a:pPr marL="171450" indent="-171450">
              <a:buFont typeface="Arial" panose="020B0604020202020204" pitchFamily="34" charset="0"/>
              <a:buChar char="•"/>
            </a:pPr>
            <a:r>
              <a:rPr lang="en-GB" b="0" baseline="0" dirty="0" smtClean="0"/>
              <a:t>84% of fathers of babies born to women &lt;20 are under 24 (33% under 20 and 51% 20-24)</a:t>
            </a:r>
          </a:p>
          <a:p>
            <a:pPr marL="171450" indent="-171450">
              <a:buFont typeface="Arial" panose="020B0604020202020204" pitchFamily="34" charset="0"/>
              <a:buChar char="•"/>
            </a:pPr>
            <a:r>
              <a:rPr lang="en-GB" b="0" baseline="0" dirty="0" smtClean="0"/>
              <a:t>75% of babies to teenage mothers are jointly registered with the father; only 20% are sole registrations</a:t>
            </a:r>
          </a:p>
          <a:p>
            <a:pPr marL="171450" indent="-171450">
              <a:buFont typeface="Arial" panose="020B0604020202020204" pitchFamily="34" charset="0"/>
              <a:buChar char="•"/>
            </a:pPr>
            <a:r>
              <a:rPr lang="en-GB" b="0" baseline="0" dirty="0" smtClean="0"/>
              <a:t>Young fathers have a strong influence over young mothers’ attitudes and decisions about smoking and breastfeeding</a:t>
            </a:r>
          </a:p>
          <a:p>
            <a:pPr marL="171450" indent="-171450">
              <a:buFont typeface="Arial" panose="020B0604020202020204" pitchFamily="34" charset="0"/>
              <a:buChar char="•"/>
            </a:pPr>
            <a:r>
              <a:rPr lang="en-GB" b="0" baseline="0" dirty="0" smtClean="0"/>
              <a:t>A good relationship with the baby’s father and supportive behaviour by him is a protective factor for postnatal depression</a:t>
            </a:r>
          </a:p>
          <a:p>
            <a:pPr marL="171450" indent="-171450">
              <a:buFont typeface="Arial" panose="020B0604020202020204" pitchFamily="34" charset="0"/>
              <a:buChar char="•"/>
            </a:pPr>
            <a:r>
              <a:rPr lang="en-GB" b="0" baseline="0" dirty="0" smtClean="0"/>
              <a:t>Highly involved fathers (even if the couple don’t remain together) is associated with better outcomes for the child - emotional, behavioural and educational </a:t>
            </a:r>
          </a:p>
          <a:p>
            <a:pPr marL="171450" indent="-171450">
              <a:buFont typeface="Arial" panose="020B0604020202020204" pitchFamily="34" charset="0"/>
              <a:buChar char="•"/>
            </a:pPr>
            <a:endParaRPr lang="en-GB" b="0" baseline="0" dirty="0" smtClean="0"/>
          </a:p>
          <a:p>
            <a:r>
              <a:rPr lang="en-GB" b="0" baseline="0" dirty="0" smtClean="0"/>
              <a:t>Young fathers: a vulnerable group</a:t>
            </a:r>
          </a:p>
          <a:p>
            <a:r>
              <a:rPr lang="en-GB" b="0" baseline="0" dirty="0" smtClean="0"/>
              <a:t>Young fathers are more likely than older fathers, and than other young men:</a:t>
            </a:r>
          </a:p>
          <a:p>
            <a:endParaRPr lang="en-GB" b="0" baseline="0" dirty="0" smtClean="0"/>
          </a:p>
          <a:p>
            <a:pPr marL="171450" indent="-171450">
              <a:buFont typeface="Arial" panose="020B0604020202020204" pitchFamily="34" charset="0"/>
              <a:buChar char="•"/>
            </a:pPr>
            <a:r>
              <a:rPr lang="en-GB" b="0" baseline="0" dirty="0" smtClean="0"/>
              <a:t>To have been subjected to violent forms of punishment at home and are twice as likely to have been sexually abused</a:t>
            </a:r>
          </a:p>
          <a:p>
            <a:pPr marL="171450" indent="-171450">
              <a:buFont typeface="Arial" panose="020B0604020202020204" pitchFamily="34" charset="0"/>
              <a:buChar char="•"/>
            </a:pPr>
            <a:r>
              <a:rPr lang="en-GB" b="0" baseline="0" dirty="0" smtClean="0"/>
              <a:t>To have pre-existing serious anxiety, depression and conduct disorder</a:t>
            </a:r>
          </a:p>
          <a:p>
            <a:pPr marL="171450" indent="-171450">
              <a:buFont typeface="Arial" panose="020B0604020202020204" pitchFamily="34" charset="0"/>
              <a:buChar char="•"/>
            </a:pPr>
            <a:r>
              <a:rPr lang="en-GB" b="0" baseline="0" dirty="0" smtClean="0"/>
              <a:t>To drink, smoke and misuse other substances</a:t>
            </a:r>
          </a:p>
          <a:p>
            <a:pPr marL="171450" indent="-171450">
              <a:buFont typeface="Arial" panose="020B0604020202020204" pitchFamily="34" charset="0"/>
              <a:buChar char="•"/>
            </a:pPr>
            <a:r>
              <a:rPr lang="en-GB" b="0" baseline="0" dirty="0" smtClean="0"/>
              <a:t>To have poor health and nutrition</a:t>
            </a:r>
          </a:p>
          <a:p>
            <a:pPr marL="171450" indent="-171450">
              <a:buFont typeface="Arial" panose="020B0604020202020204" pitchFamily="34" charset="0"/>
              <a:buChar char="•"/>
            </a:pPr>
            <a:r>
              <a:rPr lang="en-GB" b="0" baseline="0" dirty="0" smtClean="0"/>
              <a:t>To have double the risk of being unemployed at age 30 – even after taking account of deprivation</a:t>
            </a:r>
          </a:p>
          <a:p>
            <a:endParaRPr lang="en-GB" b="0" baseline="0" dirty="0" smtClean="0"/>
          </a:p>
          <a:p>
            <a:endParaRPr lang="en-GB" b="0" baseline="0" dirty="0" smtClean="0"/>
          </a:p>
          <a:p>
            <a:endParaRPr lang="en-GB" b="0" baseline="0" dirty="0" smtClean="0"/>
          </a:p>
          <a:p>
            <a:endParaRPr lang="en-GB" b="1" dirty="0"/>
          </a:p>
        </p:txBody>
      </p:sp>
      <p:sp>
        <p:nvSpPr>
          <p:cNvPr id="4" name="Slide Number Placeholder 3"/>
          <p:cNvSpPr>
            <a:spLocks noGrp="1"/>
          </p:cNvSpPr>
          <p:nvPr>
            <p:ph type="sldNum" sz="quarter" idx="10"/>
          </p:nvPr>
        </p:nvSpPr>
        <p:spPr/>
        <p:txBody>
          <a:bodyPr/>
          <a:lstStyle/>
          <a:p>
            <a:fld id="{19D801E0-FA3C-41F7-8445-CA23777ED3DC}" type="slidenum">
              <a:rPr lang="en-GB" smtClean="0"/>
              <a:t>10</a:t>
            </a:fld>
            <a:endParaRPr lang="en-GB"/>
          </a:p>
        </p:txBody>
      </p:sp>
    </p:spTree>
    <p:extLst>
      <p:ext uri="{BB962C8B-B14F-4D97-AF65-F5344CB8AC3E}">
        <p14:creationId xmlns:p14="http://schemas.microsoft.com/office/powerpoint/2010/main" val="338362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801E0-FA3C-41F7-8445-CA23777ED3DC}" type="slidenum">
              <a:rPr lang="en-GB" smtClean="0"/>
              <a:t>11</a:t>
            </a:fld>
            <a:endParaRPr lang="en-GB"/>
          </a:p>
        </p:txBody>
      </p:sp>
    </p:spTree>
    <p:extLst>
      <p:ext uri="{BB962C8B-B14F-4D97-AF65-F5344CB8AC3E}">
        <p14:creationId xmlns:p14="http://schemas.microsoft.com/office/powerpoint/2010/main" val="3115979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5" name="Rectangle 44"/>
          <p:cNvSpPr/>
          <p:nvPr userDrawn="1"/>
        </p:nvSpPr>
        <p:spPr>
          <a:xfrm>
            <a:off x="0" y="5926572"/>
            <a:ext cx="9906000" cy="931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 name="Title 1"/>
          <p:cNvSpPr>
            <a:spLocks noGrp="1"/>
          </p:cNvSpPr>
          <p:nvPr>
            <p:ph type="ctrTitle"/>
          </p:nvPr>
        </p:nvSpPr>
        <p:spPr>
          <a:xfrm>
            <a:off x="358460" y="2892366"/>
            <a:ext cx="3260259" cy="946363"/>
          </a:xfrm>
        </p:spPr>
        <p:txBody>
          <a:bodyPr anchor="b">
            <a:normAutofit/>
          </a:bodyPr>
          <a:lstStyle>
            <a:lvl1pPr algn="r">
              <a:lnSpc>
                <a:spcPct val="100000"/>
              </a:lnSpc>
              <a:defRPr lang="en-GB" sz="2400" b="1" kern="1200" dirty="0">
                <a:solidFill>
                  <a:srgbClr val="005488"/>
                </a:solidFill>
                <a:latin typeface="+mn-lt"/>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8460" y="3945498"/>
            <a:ext cx="3260259" cy="654803"/>
          </a:xfrm>
        </p:spPr>
        <p:txBody>
          <a:bodyPr anchor="ctr">
            <a:normAutofit/>
          </a:bodyPr>
          <a:lstStyle>
            <a:lvl1pPr marL="0" indent="0" algn="r">
              <a:buNone/>
              <a:defRPr lang="en-GB" sz="2000" i="1" kern="1200" dirty="0">
                <a:solidFill>
                  <a:srgbClr val="005488"/>
                </a:solidFill>
                <a:latin typeface="+mn-lt"/>
                <a:ea typeface="+mn-ea"/>
                <a:cs typeface="+mn-cs"/>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smtClean="0"/>
              <a:t>Click to edit Master subtitle style</a:t>
            </a:r>
            <a:endParaRPr lang="en-GB" dirty="0"/>
          </a:p>
        </p:txBody>
      </p:sp>
      <p:grpSp>
        <p:nvGrpSpPr>
          <p:cNvPr id="7" name="Group 6"/>
          <p:cNvGrpSpPr/>
          <p:nvPr userDrawn="1"/>
        </p:nvGrpSpPr>
        <p:grpSpPr>
          <a:xfrm>
            <a:off x="0" y="5853268"/>
            <a:ext cx="9906000" cy="100013"/>
            <a:chOff x="0" y="6235701"/>
            <a:chExt cx="9140826" cy="100013"/>
          </a:xfrm>
        </p:grpSpPr>
        <p:sp>
          <p:nvSpPr>
            <p:cNvPr id="8"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9"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0"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1"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91846" y="6203092"/>
            <a:ext cx="942402" cy="378388"/>
          </a:xfrm>
          <a:prstGeom prst="rect">
            <a:avLst/>
          </a:prstGeom>
        </p:spPr>
      </p:pic>
      <p:grpSp>
        <p:nvGrpSpPr>
          <p:cNvPr id="13" name="Group 12"/>
          <p:cNvGrpSpPr/>
          <p:nvPr userDrawn="1"/>
        </p:nvGrpSpPr>
        <p:grpSpPr>
          <a:xfrm>
            <a:off x="611436" y="1342118"/>
            <a:ext cx="3007284" cy="1087422"/>
            <a:chOff x="397521" y="2922258"/>
            <a:chExt cx="4527139" cy="1636996"/>
          </a:xfrm>
        </p:grpSpPr>
        <p:grpSp>
          <p:nvGrpSpPr>
            <p:cNvPr id="14" name="Group 13"/>
            <p:cNvGrpSpPr/>
            <p:nvPr/>
          </p:nvGrpSpPr>
          <p:grpSpPr>
            <a:xfrm>
              <a:off x="2278523" y="2922258"/>
              <a:ext cx="2646137" cy="1065561"/>
              <a:chOff x="8386146" y="6493748"/>
              <a:chExt cx="586336" cy="236109"/>
            </a:xfrm>
          </p:grpSpPr>
          <p:sp>
            <p:nvSpPr>
              <p:cNvPr id="22"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3"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4"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5"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6"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7"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8"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29"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0"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1"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2"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3"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4"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5"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6"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7"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8"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39"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0"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1"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2"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3"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4"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46"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grpSp>
        <p:grpSp>
          <p:nvGrpSpPr>
            <p:cNvPr id="15" name="Group 14"/>
            <p:cNvGrpSpPr>
              <a:grpSpLocks noChangeAspect="1"/>
            </p:cNvGrpSpPr>
            <p:nvPr/>
          </p:nvGrpSpPr>
          <p:grpSpPr>
            <a:xfrm>
              <a:off x="397521" y="2934573"/>
              <a:ext cx="1844104" cy="1624681"/>
              <a:chOff x="1077913" y="1500188"/>
              <a:chExt cx="2441575" cy="2151063"/>
            </a:xfrm>
          </p:grpSpPr>
          <p:sp>
            <p:nvSpPr>
              <p:cNvPr id="16"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7"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8"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9"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20"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21"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grpSp>
      </p:grpSp>
    </p:spTree>
    <p:extLst>
      <p:ext uri="{BB962C8B-B14F-4D97-AF65-F5344CB8AC3E}">
        <p14:creationId xmlns:p14="http://schemas.microsoft.com/office/powerpoint/2010/main" val="254899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3">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897858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3">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noAutofit/>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725515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4">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19836179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4">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9997913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5">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77548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5">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799729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43" y="570708"/>
            <a:ext cx="9725892" cy="11430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94337" y="2097091"/>
            <a:ext cx="4676113" cy="4029075"/>
          </a:xfrm>
        </p:spPr>
        <p:txBody>
          <a:bodyPr>
            <a:normAutofit/>
          </a:bodyPr>
          <a:lstStyle>
            <a:lvl1pPr>
              <a:defRPr sz="1950"/>
            </a:lvl1pPr>
            <a:lvl2pPr>
              <a:defRPr sz="1733"/>
            </a:lvl2pPr>
            <a:lvl3pPr>
              <a:defRPr sz="1517"/>
            </a:lvl3pPr>
            <a:lvl4pPr>
              <a:defRPr sz="1300"/>
            </a:lvl4pPr>
            <a:lvl5pPr>
              <a:defRPr sz="1300"/>
            </a:lvl5pPr>
            <a:lvl6pPr>
              <a:defRPr sz="1950"/>
            </a:lvl6pPr>
            <a:lvl7pPr>
              <a:defRPr sz="1950"/>
            </a:lvl7pPr>
            <a:lvl8pPr>
              <a:defRPr sz="1950"/>
            </a:lvl8pPr>
            <a:lvl9pPr>
              <a:defRPr sz="19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121821" y="2097091"/>
            <a:ext cx="4676113" cy="4029075"/>
          </a:xfrm>
        </p:spPr>
        <p:txBody>
          <a:bodyPr>
            <a:normAutofit/>
          </a:bodyPr>
          <a:lstStyle>
            <a:lvl1pPr>
              <a:defRPr sz="1950"/>
            </a:lvl1pPr>
            <a:lvl2pPr>
              <a:defRPr sz="1733"/>
            </a:lvl2pPr>
            <a:lvl3pPr>
              <a:defRPr sz="1517"/>
            </a:lvl3pPr>
            <a:lvl4pPr>
              <a:defRPr sz="1300"/>
            </a:lvl4pPr>
            <a:lvl5pPr>
              <a:defRPr sz="1300"/>
            </a:lvl5pPr>
            <a:lvl6pPr>
              <a:defRPr sz="1950"/>
            </a:lvl6pPr>
            <a:lvl7pPr>
              <a:defRPr sz="1950"/>
            </a:lvl7pPr>
            <a:lvl8pPr>
              <a:defRPr sz="1950"/>
            </a:lvl8pPr>
            <a:lvl9pPr>
              <a:defRPr sz="19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774544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43" y="570708"/>
            <a:ext cx="9725892"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194337" y="2100379"/>
            <a:ext cx="4677833" cy="639762"/>
          </a:xfrm>
        </p:spPr>
        <p:txBody>
          <a:bodyPr anchor="b">
            <a:normAutofit/>
          </a:bodyPr>
          <a:lstStyle>
            <a:lvl1pPr marL="0" indent="0">
              <a:buNone/>
              <a:defRPr sz="2167" b="1">
                <a:solidFill>
                  <a:schemeClr val="accent1"/>
                </a:solidFill>
              </a:defRPr>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dirty="0" smtClean="0"/>
              <a:t>Click to edit Master text styles</a:t>
            </a:r>
          </a:p>
        </p:txBody>
      </p:sp>
      <p:sp>
        <p:nvSpPr>
          <p:cNvPr id="4" name="Content Placeholder 3"/>
          <p:cNvSpPr>
            <a:spLocks noGrp="1"/>
          </p:cNvSpPr>
          <p:nvPr>
            <p:ph sz="half" idx="2"/>
          </p:nvPr>
        </p:nvSpPr>
        <p:spPr>
          <a:xfrm>
            <a:off x="194337" y="2740141"/>
            <a:ext cx="4677833" cy="3386022"/>
          </a:xfrm>
        </p:spPr>
        <p:txBody>
          <a:bodyPr>
            <a:normAutofit/>
          </a:bodyPr>
          <a:lstStyle>
            <a:lvl1pPr>
              <a:defRPr sz="1950"/>
            </a:lvl1pPr>
            <a:lvl2pPr>
              <a:defRPr sz="1733"/>
            </a:lvl2pPr>
            <a:lvl3pPr>
              <a:defRPr sz="1517"/>
            </a:lvl3pPr>
            <a:lvl4pPr>
              <a:defRPr sz="1300"/>
            </a:lvl4pPr>
            <a:lvl5pPr>
              <a:defRPr sz="1300"/>
            </a:lvl5pPr>
            <a:lvl6pPr>
              <a:defRPr sz="1733"/>
            </a:lvl6pPr>
            <a:lvl7pPr>
              <a:defRPr sz="1733"/>
            </a:lvl7pPr>
            <a:lvl8pPr>
              <a:defRPr sz="1733"/>
            </a:lvl8pPr>
            <a:lvl9pPr>
              <a:defRPr sz="17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5118263" y="2100379"/>
            <a:ext cx="4679671" cy="639762"/>
          </a:xfrm>
        </p:spPr>
        <p:txBody>
          <a:bodyPr anchor="b">
            <a:normAutofit/>
          </a:bodyPr>
          <a:lstStyle>
            <a:lvl1pPr marL="0" indent="0">
              <a:buNone/>
              <a:defRPr sz="2167" b="1">
                <a:solidFill>
                  <a:schemeClr val="accent1"/>
                </a:solidFill>
              </a:defRPr>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dirty="0" smtClean="0"/>
              <a:t>Click to edit Master text styles</a:t>
            </a:r>
          </a:p>
        </p:txBody>
      </p:sp>
      <p:sp>
        <p:nvSpPr>
          <p:cNvPr id="6" name="Content Placeholder 5"/>
          <p:cNvSpPr>
            <a:spLocks noGrp="1"/>
          </p:cNvSpPr>
          <p:nvPr>
            <p:ph sz="quarter" idx="4"/>
          </p:nvPr>
        </p:nvSpPr>
        <p:spPr>
          <a:xfrm>
            <a:off x="5118263" y="2740141"/>
            <a:ext cx="4679671" cy="3386022"/>
          </a:xfrm>
        </p:spPr>
        <p:txBody>
          <a:bodyPr>
            <a:normAutofit/>
          </a:bodyPr>
          <a:lstStyle>
            <a:lvl1pPr>
              <a:defRPr sz="1950"/>
            </a:lvl1pPr>
            <a:lvl2pPr>
              <a:defRPr sz="1733"/>
            </a:lvl2pPr>
            <a:lvl3pPr>
              <a:defRPr sz="1517"/>
            </a:lvl3pPr>
            <a:lvl4pPr>
              <a:defRPr sz="1300"/>
            </a:lvl4pPr>
            <a:lvl5pPr>
              <a:defRPr sz="1300"/>
            </a:lvl5pPr>
            <a:lvl6pPr>
              <a:defRPr sz="1733"/>
            </a:lvl6pPr>
            <a:lvl7pPr>
              <a:defRPr sz="1733"/>
            </a:lvl7pPr>
            <a:lvl8pPr>
              <a:defRPr sz="1733"/>
            </a:lvl8pPr>
            <a:lvl9pPr>
              <a:defRPr sz="17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8981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007381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no lines">
    <p:spTree>
      <p:nvGrpSpPr>
        <p:cNvPr id="1" name=""/>
        <p:cNvGrpSpPr/>
        <p:nvPr/>
      </p:nvGrpSpPr>
      <p:grpSpPr>
        <a:xfrm>
          <a:off x="0" y="0"/>
          <a:ext cx="0" cy="0"/>
          <a:chOff x="0" y="0"/>
          <a:chExt cx="0" cy="0"/>
        </a:xfrm>
      </p:grpSpPr>
      <p:sp>
        <p:nvSpPr>
          <p:cNvPr id="2" name="Title 1"/>
          <p:cNvSpPr>
            <a:spLocks noGrp="1"/>
          </p:cNvSpPr>
          <p:nvPr>
            <p:ph type="title"/>
          </p:nvPr>
        </p:nvSpPr>
        <p:spPr>
          <a:xfrm>
            <a:off x="72043" y="38696"/>
            <a:ext cx="9725892" cy="1143000"/>
          </a:xfrm>
        </p:spPr>
        <p:txBody>
          <a:bodyPr/>
          <a:lstStyle/>
          <a:p>
            <a:r>
              <a:rPr lang="en-US" smtClean="0"/>
              <a:t>Click to edit Master title style</a:t>
            </a:r>
            <a:endParaRPr lang="en-GB"/>
          </a:p>
        </p:txBody>
      </p:sp>
      <p:sp>
        <p:nvSpPr>
          <p:cNvPr id="4"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 name="Group 4"/>
          <p:cNvGrpSpPr/>
          <p:nvPr userDrawn="1"/>
        </p:nvGrpSpPr>
        <p:grpSpPr>
          <a:xfrm>
            <a:off x="0" y="6219037"/>
            <a:ext cx="9906000" cy="100013"/>
            <a:chOff x="0" y="6235701"/>
            <a:chExt cx="9140826" cy="100013"/>
          </a:xfrm>
        </p:grpSpPr>
        <p:sp>
          <p:nvSpPr>
            <p:cNvPr id="6" name="Rectangle 5"/>
            <p:cNvSpPr>
              <a:spLocks noChangeArrowheads="1"/>
            </p:cNvSpPr>
            <p:nvPr userDrawn="1"/>
          </p:nvSpPr>
          <p:spPr bwMode="auto">
            <a:xfrm>
              <a:off x="5230813" y="6235701"/>
              <a:ext cx="3910013" cy="1000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7" name="Rectangle 6"/>
            <p:cNvSpPr>
              <a:spLocks noChangeArrowheads="1"/>
            </p:cNvSpPr>
            <p:nvPr userDrawn="1"/>
          </p:nvSpPr>
          <p:spPr bwMode="auto">
            <a:xfrm>
              <a:off x="3124200" y="6235701"/>
              <a:ext cx="2133600" cy="100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8" name="Rectangle 7"/>
            <p:cNvSpPr>
              <a:spLocks noChangeArrowheads="1"/>
            </p:cNvSpPr>
            <p:nvPr userDrawn="1"/>
          </p:nvSpPr>
          <p:spPr bwMode="auto">
            <a:xfrm>
              <a:off x="998538" y="6235701"/>
              <a:ext cx="2133600" cy="10001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9" name="Rectangle 8"/>
            <p:cNvSpPr>
              <a:spLocks noChangeArrowheads="1"/>
            </p:cNvSpPr>
            <p:nvPr userDrawn="1"/>
          </p:nvSpPr>
          <p:spPr bwMode="auto">
            <a:xfrm>
              <a:off x="0" y="6235701"/>
              <a:ext cx="998538" cy="100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grpSp>
        <p:nvGrpSpPr>
          <p:cNvPr id="10" name="Group 9"/>
          <p:cNvGrpSpPr/>
          <p:nvPr userDrawn="1"/>
        </p:nvGrpSpPr>
        <p:grpSpPr>
          <a:xfrm>
            <a:off x="9156614" y="6493750"/>
            <a:ext cx="586336" cy="236109"/>
            <a:chOff x="8386146" y="6493748"/>
            <a:chExt cx="586336" cy="236109"/>
          </a:xfrm>
        </p:grpSpPr>
        <p:sp>
          <p:nvSpPr>
            <p:cNvPr id="11"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3"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8"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9"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0"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1"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2"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3"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4"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5"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6"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7"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8"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9"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0"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1"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2"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3"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4"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35" name="Group 34"/>
          <p:cNvGrpSpPr>
            <a:grpSpLocks noChangeAspect="1"/>
          </p:cNvGrpSpPr>
          <p:nvPr userDrawn="1"/>
        </p:nvGrpSpPr>
        <p:grpSpPr>
          <a:xfrm>
            <a:off x="8711503" y="6423684"/>
            <a:ext cx="408620" cy="360000"/>
            <a:chOff x="1077913" y="1500188"/>
            <a:chExt cx="2441575" cy="2151063"/>
          </a:xfrm>
        </p:grpSpPr>
        <p:sp>
          <p:nvSpPr>
            <p:cNvPr id="36"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7"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8"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9"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0"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1"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42" name="Picture 4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988837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5" name="Rectangle 44"/>
          <p:cNvSpPr/>
          <p:nvPr userDrawn="1"/>
        </p:nvSpPr>
        <p:spPr>
          <a:xfrm>
            <a:off x="0" y="1382593"/>
            <a:ext cx="9906000" cy="4619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2" name="Title 1"/>
          <p:cNvSpPr>
            <a:spLocks noGrp="1"/>
          </p:cNvSpPr>
          <p:nvPr>
            <p:ph type="title"/>
          </p:nvPr>
        </p:nvSpPr>
        <p:spPr>
          <a:xfrm>
            <a:off x="607414" y="2244235"/>
            <a:ext cx="8420100" cy="1362075"/>
          </a:xfrm>
        </p:spPr>
        <p:txBody>
          <a:bodyPr anchor="b">
            <a:normAutofit/>
          </a:bodyPr>
          <a:lstStyle>
            <a:lvl1pPr algn="l">
              <a:lnSpc>
                <a:spcPct val="90000"/>
              </a:lnSpc>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607414" y="3725333"/>
            <a:ext cx="8420100" cy="1324106"/>
          </a:xfrm>
        </p:spPr>
        <p:txBody>
          <a:bodyPr anchor="t">
            <a:normAutofit/>
          </a:bodyPr>
          <a:lstStyle>
            <a:lvl1pPr marL="0" indent="0">
              <a:buNone/>
              <a:defRPr sz="1950" b="0">
                <a:solidFill>
                  <a:schemeClr val="bg1"/>
                </a:solidFill>
                <a:latin typeface="+mn-lt"/>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dirty="0" smtClean="0"/>
              <a:t>Click to edit Master text styles</a:t>
            </a:r>
          </a:p>
        </p:txBody>
      </p:sp>
      <p:grpSp>
        <p:nvGrpSpPr>
          <p:cNvPr id="5" name="Group 4"/>
          <p:cNvGrpSpPr/>
          <p:nvPr userDrawn="1"/>
        </p:nvGrpSpPr>
        <p:grpSpPr>
          <a:xfrm>
            <a:off x="0" y="1290893"/>
            <a:ext cx="9906000" cy="100013"/>
            <a:chOff x="0" y="6235701"/>
            <a:chExt cx="9140826" cy="100013"/>
          </a:xfrm>
        </p:grpSpPr>
        <p:sp>
          <p:nvSpPr>
            <p:cNvPr id="6" name="Rectangle 5"/>
            <p:cNvSpPr>
              <a:spLocks noChangeArrowheads="1"/>
            </p:cNvSpPr>
            <p:nvPr userDrawn="1"/>
          </p:nvSpPr>
          <p:spPr bwMode="auto">
            <a:xfrm>
              <a:off x="5230813" y="6235701"/>
              <a:ext cx="3910013" cy="1000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7" name="Rectangle 6"/>
            <p:cNvSpPr>
              <a:spLocks noChangeArrowheads="1"/>
            </p:cNvSpPr>
            <p:nvPr userDrawn="1"/>
          </p:nvSpPr>
          <p:spPr bwMode="auto">
            <a:xfrm>
              <a:off x="3124200" y="6235701"/>
              <a:ext cx="2133600" cy="100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8" name="Rectangle 7"/>
            <p:cNvSpPr>
              <a:spLocks noChangeArrowheads="1"/>
            </p:cNvSpPr>
            <p:nvPr userDrawn="1"/>
          </p:nvSpPr>
          <p:spPr bwMode="auto">
            <a:xfrm>
              <a:off x="998538" y="6235701"/>
              <a:ext cx="2133600" cy="10001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9" name="Rectangle 8"/>
            <p:cNvSpPr>
              <a:spLocks noChangeArrowheads="1"/>
            </p:cNvSpPr>
            <p:nvPr userDrawn="1"/>
          </p:nvSpPr>
          <p:spPr bwMode="auto">
            <a:xfrm>
              <a:off x="0" y="6235701"/>
              <a:ext cx="998538" cy="100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44" name="Rectangle 43"/>
          <p:cNvSpPr/>
          <p:nvPr userDrawn="1"/>
        </p:nvSpPr>
        <p:spPr>
          <a:xfrm>
            <a:off x="0" y="5926572"/>
            <a:ext cx="9906000" cy="931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grpSp>
        <p:nvGrpSpPr>
          <p:cNvPr id="79" name="Group 78"/>
          <p:cNvGrpSpPr>
            <a:grpSpLocks noChangeAspect="1"/>
          </p:cNvGrpSpPr>
          <p:nvPr userDrawn="1"/>
        </p:nvGrpSpPr>
        <p:grpSpPr>
          <a:xfrm>
            <a:off x="6876318" y="181298"/>
            <a:ext cx="2700000" cy="942367"/>
            <a:chOff x="7941036" y="6423684"/>
            <a:chExt cx="1031446" cy="360000"/>
          </a:xfrm>
        </p:grpSpPr>
        <p:grpSp>
          <p:nvGrpSpPr>
            <p:cNvPr id="80" name="Group 79"/>
            <p:cNvGrpSpPr/>
            <p:nvPr userDrawn="1"/>
          </p:nvGrpSpPr>
          <p:grpSpPr>
            <a:xfrm>
              <a:off x="8386146" y="6493748"/>
              <a:ext cx="586336" cy="236109"/>
              <a:chOff x="8386146" y="6493748"/>
              <a:chExt cx="586336" cy="236109"/>
            </a:xfrm>
          </p:grpSpPr>
          <p:sp>
            <p:nvSpPr>
              <p:cNvPr id="8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1" name="Group 80"/>
            <p:cNvGrpSpPr>
              <a:grpSpLocks noChangeAspect="1"/>
            </p:cNvGrpSpPr>
            <p:nvPr userDrawn="1"/>
          </p:nvGrpSpPr>
          <p:grpSpPr>
            <a:xfrm>
              <a:off x="7941036" y="6423684"/>
              <a:ext cx="408620" cy="360000"/>
              <a:chOff x="1077913" y="1500188"/>
              <a:chExt cx="2441575" cy="2151063"/>
            </a:xfrm>
          </p:grpSpPr>
          <p:sp>
            <p:nvSpPr>
              <p:cNvPr id="82"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3"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grpSp>
      <p:pic>
        <p:nvPicPr>
          <p:cNvPr id="46" name="Picture 4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91846" y="6203092"/>
            <a:ext cx="942402" cy="378388"/>
          </a:xfrm>
          <a:prstGeom prst="rect">
            <a:avLst/>
          </a:prstGeom>
        </p:spPr>
      </p:pic>
    </p:spTree>
    <p:extLst>
      <p:ext uri="{BB962C8B-B14F-4D97-AF65-F5344CB8AC3E}">
        <p14:creationId xmlns:p14="http://schemas.microsoft.com/office/powerpoint/2010/main" val="2375714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Title and Sidebar Image">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6224158"/>
          </a:xfrm>
        </p:spPr>
        <p:txBody>
          <a:bodyPr/>
          <a:lstStyle/>
          <a:p>
            <a:endParaRPr lang="en-GB"/>
          </a:p>
        </p:txBody>
      </p:sp>
      <p:grpSp>
        <p:nvGrpSpPr>
          <p:cNvPr id="47" name="Group 46"/>
          <p:cNvGrpSpPr/>
          <p:nvPr userDrawn="1"/>
        </p:nvGrpSpPr>
        <p:grpSpPr>
          <a:xfrm>
            <a:off x="0" y="6219037"/>
            <a:ext cx="9906000" cy="100013"/>
            <a:chOff x="0" y="6235701"/>
            <a:chExt cx="9140826" cy="100013"/>
          </a:xfrm>
        </p:grpSpPr>
        <p:sp>
          <p:nvSpPr>
            <p:cNvPr id="49"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0"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1"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2"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3"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4" name="Group 53"/>
          <p:cNvGrpSpPr/>
          <p:nvPr userDrawn="1"/>
        </p:nvGrpSpPr>
        <p:grpSpPr>
          <a:xfrm>
            <a:off x="9156614" y="6493750"/>
            <a:ext cx="586336" cy="236109"/>
            <a:chOff x="8386146" y="6493748"/>
            <a:chExt cx="586336" cy="236109"/>
          </a:xfrm>
        </p:grpSpPr>
        <p:sp>
          <p:nvSpPr>
            <p:cNvPr id="55"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6"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7"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8"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79" name="Group 78"/>
          <p:cNvGrpSpPr>
            <a:grpSpLocks noChangeAspect="1"/>
          </p:cNvGrpSpPr>
          <p:nvPr userDrawn="1"/>
        </p:nvGrpSpPr>
        <p:grpSpPr>
          <a:xfrm>
            <a:off x="8711503" y="6423684"/>
            <a:ext cx="408620" cy="360000"/>
            <a:chOff x="1077913" y="1500188"/>
            <a:chExt cx="2441575" cy="2151063"/>
          </a:xfrm>
        </p:grpSpPr>
        <p:sp>
          <p:nvSpPr>
            <p:cNvPr id="80"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2"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3"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46" name="Picture 4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7126045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Sidebar 1">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0"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1" name="Group 50"/>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6061618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Sidebar 2">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0"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1" name="Group 50"/>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1934963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Sidebar 3">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0"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1" name="Group 50"/>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2833380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Sidebar 4">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0"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1" name="Group 50"/>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0874885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Sidebar 5">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0"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1" name="Group 50"/>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3047487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44" name="Group 43"/>
          <p:cNvGrpSpPr/>
          <p:nvPr userDrawn="1"/>
        </p:nvGrpSpPr>
        <p:grpSpPr>
          <a:xfrm>
            <a:off x="0" y="6219037"/>
            <a:ext cx="9906000" cy="100013"/>
            <a:chOff x="0" y="6235701"/>
            <a:chExt cx="9140826" cy="100013"/>
          </a:xfrm>
        </p:grpSpPr>
        <p:sp>
          <p:nvSpPr>
            <p:cNvPr id="45"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6"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7"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8"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49"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0" name="Group 49"/>
          <p:cNvGrpSpPr/>
          <p:nvPr userDrawn="1"/>
        </p:nvGrpSpPr>
        <p:grpSpPr>
          <a:xfrm>
            <a:off x="9156614" y="6493750"/>
            <a:ext cx="586336" cy="236109"/>
            <a:chOff x="8386146" y="6493748"/>
            <a:chExt cx="586336" cy="236109"/>
          </a:xfrm>
        </p:grpSpPr>
        <p:sp>
          <p:nvSpPr>
            <p:cNvPr id="51"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2"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3"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4"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5"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6"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7"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8"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75" name="Group 74"/>
          <p:cNvGrpSpPr>
            <a:grpSpLocks noChangeAspect="1"/>
          </p:cNvGrpSpPr>
          <p:nvPr userDrawn="1"/>
        </p:nvGrpSpPr>
        <p:grpSpPr>
          <a:xfrm>
            <a:off x="8711503" y="6423684"/>
            <a:ext cx="408620" cy="360000"/>
            <a:chOff x="1077913" y="1500188"/>
            <a:chExt cx="2441575" cy="2151063"/>
          </a:xfrm>
        </p:grpSpPr>
        <p:sp>
          <p:nvSpPr>
            <p:cNvPr id="76"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541756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9906000" cy="6219825"/>
          </a:xfrm>
        </p:spPr>
        <p:txBody>
          <a:bodyPr/>
          <a:lstStyle/>
          <a:p>
            <a:endParaRPr lang="en-GB"/>
          </a:p>
        </p:txBody>
      </p:sp>
      <p:grpSp>
        <p:nvGrpSpPr>
          <p:cNvPr id="44" name="Group 43"/>
          <p:cNvGrpSpPr/>
          <p:nvPr userDrawn="1"/>
        </p:nvGrpSpPr>
        <p:grpSpPr>
          <a:xfrm>
            <a:off x="0" y="6219037"/>
            <a:ext cx="9906000" cy="100013"/>
            <a:chOff x="0" y="6235701"/>
            <a:chExt cx="9140826" cy="100013"/>
          </a:xfrm>
        </p:grpSpPr>
        <p:sp>
          <p:nvSpPr>
            <p:cNvPr id="45"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6"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7"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48"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49"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0" name="Group 49"/>
          <p:cNvGrpSpPr/>
          <p:nvPr userDrawn="1"/>
        </p:nvGrpSpPr>
        <p:grpSpPr>
          <a:xfrm>
            <a:off x="9156614" y="6493750"/>
            <a:ext cx="586336" cy="236109"/>
            <a:chOff x="8386146" y="6493748"/>
            <a:chExt cx="586336" cy="236109"/>
          </a:xfrm>
        </p:grpSpPr>
        <p:sp>
          <p:nvSpPr>
            <p:cNvPr id="51"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2"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3"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4"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5"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6"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7"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8"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75" name="Group 74"/>
          <p:cNvGrpSpPr>
            <a:grpSpLocks noChangeAspect="1"/>
          </p:cNvGrpSpPr>
          <p:nvPr userDrawn="1"/>
        </p:nvGrpSpPr>
        <p:grpSpPr>
          <a:xfrm>
            <a:off x="8711503" y="6423684"/>
            <a:ext cx="408620" cy="360000"/>
            <a:chOff x="1077913" y="1500188"/>
            <a:chExt cx="2441575" cy="2151063"/>
          </a:xfrm>
        </p:grpSpPr>
        <p:sp>
          <p:nvSpPr>
            <p:cNvPr id="76"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42" name="Picture 4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994446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41972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Image">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userDrawn="1"/>
        </p:nvGrpSpPr>
        <p:grpSpPr>
          <a:xfrm>
            <a:off x="0" y="6219037"/>
            <a:ext cx="9906000" cy="100013"/>
            <a:chOff x="0" y="6235701"/>
            <a:chExt cx="9140826" cy="100013"/>
          </a:xfrm>
        </p:grpSpPr>
        <p:sp>
          <p:nvSpPr>
            <p:cNvPr id="10"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1"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2"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3"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48" name="Picture Placeholder 47"/>
          <p:cNvSpPr>
            <a:spLocks noGrp="1"/>
          </p:cNvSpPr>
          <p:nvPr>
            <p:ph type="pic" sz="quarter" idx="10"/>
          </p:nvPr>
        </p:nvSpPr>
        <p:spPr>
          <a:xfrm>
            <a:off x="6384868" y="3"/>
            <a:ext cx="3521133" cy="6224159"/>
          </a:xfrm>
        </p:spPr>
        <p:txBody>
          <a:bodyPr/>
          <a:lstStyle/>
          <a:p>
            <a:endParaRPr lang="en-GB"/>
          </a:p>
        </p:txBody>
      </p:sp>
      <p:sp>
        <p:nvSpPr>
          <p:cNvPr id="47"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49" name="Group 48"/>
          <p:cNvGrpSpPr/>
          <p:nvPr userDrawn="1"/>
        </p:nvGrpSpPr>
        <p:grpSpPr>
          <a:xfrm>
            <a:off x="9156614" y="6493750"/>
            <a:ext cx="586336" cy="236109"/>
            <a:chOff x="8386146" y="6493748"/>
            <a:chExt cx="586336" cy="236109"/>
          </a:xfrm>
        </p:grpSpPr>
        <p:sp>
          <p:nvSpPr>
            <p:cNvPr id="50"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1"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2"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3"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4"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5"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6"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7"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8"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74" name="Group 73"/>
          <p:cNvGrpSpPr>
            <a:grpSpLocks noChangeAspect="1"/>
          </p:cNvGrpSpPr>
          <p:nvPr userDrawn="1"/>
        </p:nvGrpSpPr>
        <p:grpSpPr>
          <a:xfrm>
            <a:off x="8711503" y="6423684"/>
            <a:ext cx="408620" cy="360000"/>
            <a:chOff x="1077913" y="1500188"/>
            <a:chExt cx="2441575" cy="2151063"/>
          </a:xfrm>
        </p:grpSpPr>
        <p:sp>
          <p:nvSpPr>
            <p:cNvPr id="75"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6"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82" name="Picture 8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5390018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Image">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userDrawn="1"/>
        </p:nvGrpSpPr>
        <p:grpSpPr>
          <a:xfrm>
            <a:off x="0" y="6219037"/>
            <a:ext cx="9906000" cy="100013"/>
            <a:chOff x="0" y="6235701"/>
            <a:chExt cx="9140826" cy="100013"/>
          </a:xfrm>
        </p:grpSpPr>
        <p:sp>
          <p:nvSpPr>
            <p:cNvPr id="10"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1"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2"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13"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48" name="Picture Placeholder 47"/>
          <p:cNvSpPr>
            <a:spLocks noGrp="1"/>
          </p:cNvSpPr>
          <p:nvPr>
            <p:ph type="pic" sz="quarter" idx="10"/>
          </p:nvPr>
        </p:nvSpPr>
        <p:spPr>
          <a:xfrm>
            <a:off x="6384868" y="1"/>
            <a:ext cx="3521133" cy="6224158"/>
          </a:xfrm>
        </p:spPr>
        <p:txBody>
          <a:bodyPr/>
          <a:lstStyle/>
          <a:p>
            <a:endParaRPr lang="en-GB"/>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9"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0" name="Group 49"/>
          <p:cNvGrpSpPr/>
          <p:nvPr userDrawn="1"/>
        </p:nvGrpSpPr>
        <p:grpSpPr>
          <a:xfrm>
            <a:off x="9156614" y="6493750"/>
            <a:ext cx="586336" cy="236109"/>
            <a:chOff x="8386146" y="6493748"/>
            <a:chExt cx="586336" cy="236109"/>
          </a:xfrm>
        </p:grpSpPr>
        <p:sp>
          <p:nvSpPr>
            <p:cNvPr id="51"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2"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3"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4"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5"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6"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7"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8"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75" name="Group 74"/>
          <p:cNvGrpSpPr>
            <a:grpSpLocks noChangeAspect="1"/>
          </p:cNvGrpSpPr>
          <p:nvPr userDrawn="1"/>
        </p:nvGrpSpPr>
        <p:grpSpPr>
          <a:xfrm>
            <a:off x="8711503" y="6423684"/>
            <a:ext cx="408620" cy="360000"/>
            <a:chOff x="1077913" y="1500188"/>
            <a:chExt cx="2441575" cy="2151063"/>
          </a:xfrm>
        </p:grpSpPr>
        <p:sp>
          <p:nvSpPr>
            <p:cNvPr id="76"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83" name="Picture 8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41207139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1">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3"/>
            <a:ext cx="3521133" cy="2964457"/>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42247659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1">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3543403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idebar 2">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4" y="2485505"/>
            <a:ext cx="5898575"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28893303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Title, Content and Sidebar 2">
    <p:spTree>
      <p:nvGrpSpPr>
        <p:cNvPr id="1" name=""/>
        <p:cNvGrpSpPr/>
        <p:nvPr/>
      </p:nvGrpSpPr>
      <p:grpSpPr>
        <a:xfrm>
          <a:off x="0" y="0"/>
          <a:ext cx="0" cy="0"/>
          <a:chOff x="0" y="0"/>
          <a:chExt cx="0" cy="0"/>
        </a:xfrm>
      </p:grpSpPr>
      <p:sp>
        <p:nvSpPr>
          <p:cNvPr id="2" name="Title 1"/>
          <p:cNvSpPr>
            <a:spLocks noGrp="1"/>
          </p:cNvSpPr>
          <p:nvPr>
            <p:ph type="title"/>
          </p:nvPr>
        </p:nvSpPr>
        <p:spPr>
          <a:xfrm>
            <a:off x="72045" y="570708"/>
            <a:ext cx="5898573" cy="1535324"/>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2042" y="2485505"/>
            <a:ext cx="2925000" cy="35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194472" y="507084"/>
            <a:ext cx="5776146" cy="1670853"/>
            <a:chOff x="179512" y="509924"/>
            <a:chExt cx="5328592" cy="1657004"/>
          </a:xfrm>
        </p:grpSpPr>
        <p:cxnSp>
          <p:nvCxnSpPr>
            <p:cNvPr id="7" name="Straight Connector 6"/>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icture Placeholder 47"/>
          <p:cNvSpPr>
            <a:spLocks noGrp="1"/>
          </p:cNvSpPr>
          <p:nvPr>
            <p:ph type="pic" sz="quarter" idx="10"/>
          </p:nvPr>
        </p:nvSpPr>
        <p:spPr>
          <a:xfrm>
            <a:off x="6384868" y="-1"/>
            <a:ext cx="3521133" cy="2988000"/>
          </a:xfrm>
        </p:spPr>
        <p:txBody>
          <a:bodyPr/>
          <a:lstStyle/>
          <a:p>
            <a:endParaRPr lang="en-GB"/>
          </a:p>
        </p:txBody>
      </p:sp>
      <p:sp>
        <p:nvSpPr>
          <p:cNvPr id="49" name="Rectangle 48"/>
          <p:cNvSpPr/>
          <p:nvPr userDrawn="1"/>
        </p:nvSpPr>
        <p:spPr>
          <a:xfrm>
            <a:off x="6384868" y="2967645"/>
            <a:ext cx="3521132" cy="325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a:p>
        </p:txBody>
      </p:sp>
      <p:sp>
        <p:nvSpPr>
          <p:cNvPr id="51" name="Text Placeholder 50"/>
          <p:cNvSpPr>
            <a:spLocks noGrp="1"/>
          </p:cNvSpPr>
          <p:nvPr>
            <p:ph type="body" sz="quarter" idx="11"/>
          </p:nvPr>
        </p:nvSpPr>
        <p:spPr>
          <a:xfrm>
            <a:off x="6697679" y="3450339"/>
            <a:ext cx="3053540" cy="914400"/>
          </a:xfrm>
        </p:spPr>
        <p:txBody>
          <a:bodyPr/>
          <a:lstStyle>
            <a:lvl1pPr>
              <a:buClr>
                <a:schemeClr val="bg2">
                  <a:lumMod val="40000"/>
                  <a:lumOff val="60000"/>
                </a:schemeClr>
              </a:buClr>
              <a:defRPr b="1">
                <a:solidFill>
                  <a:schemeClr val="bg1"/>
                </a:solidFill>
              </a:defRPr>
            </a:lvl1pPr>
            <a:lvl2pPr>
              <a:buClr>
                <a:schemeClr val="bg2">
                  <a:lumMod val="40000"/>
                  <a:lumOff val="60000"/>
                </a:schemeClr>
              </a:buClr>
              <a:defRPr>
                <a:solidFill>
                  <a:schemeClr val="bg1"/>
                </a:solidFill>
              </a:defRPr>
            </a:lvl2pPr>
            <a:lvl3pPr>
              <a:buClr>
                <a:schemeClr val="bg2">
                  <a:lumMod val="40000"/>
                  <a:lumOff val="60000"/>
                </a:schemeClr>
              </a:buCl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Content Placeholder 46"/>
          <p:cNvSpPr>
            <a:spLocks noGrp="1"/>
          </p:cNvSpPr>
          <p:nvPr>
            <p:ph sz="quarter" idx="12"/>
          </p:nvPr>
        </p:nvSpPr>
        <p:spPr>
          <a:xfrm>
            <a:off x="3107664" y="2485504"/>
            <a:ext cx="2925000" cy="357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0" name="Group 49"/>
          <p:cNvGrpSpPr/>
          <p:nvPr userDrawn="1"/>
        </p:nvGrpSpPr>
        <p:grpSpPr>
          <a:xfrm>
            <a:off x="0" y="6219037"/>
            <a:ext cx="9906000" cy="100013"/>
            <a:chOff x="0" y="6235701"/>
            <a:chExt cx="9140826" cy="100013"/>
          </a:xfrm>
        </p:grpSpPr>
        <p:sp>
          <p:nvSpPr>
            <p:cNvPr id="52" name="Rectangle 5"/>
            <p:cNvSpPr>
              <a:spLocks noChangeArrowheads="1"/>
            </p:cNvSpPr>
            <p:nvPr userDrawn="1"/>
          </p:nvSpPr>
          <p:spPr bwMode="auto">
            <a:xfrm>
              <a:off x="5230813" y="6235701"/>
              <a:ext cx="3910013" cy="100013"/>
            </a:xfrm>
            <a:prstGeom prst="rect">
              <a:avLst/>
            </a:prstGeom>
            <a:solidFill>
              <a:srgbClr val="CCCD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3" name="Rectangle 6"/>
            <p:cNvSpPr>
              <a:spLocks noChangeArrowheads="1"/>
            </p:cNvSpPr>
            <p:nvPr userDrawn="1"/>
          </p:nvSpPr>
          <p:spPr bwMode="auto">
            <a:xfrm>
              <a:off x="3124200" y="6235701"/>
              <a:ext cx="2133600" cy="100013"/>
            </a:xfrm>
            <a:prstGeom prst="rect">
              <a:avLst/>
            </a:prstGeom>
            <a:solidFill>
              <a:srgbClr val="388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4" name="Rectangle 7"/>
            <p:cNvSpPr>
              <a:spLocks noChangeArrowheads="1"/>
            </p:cNvSpPr>
            <p:nvPr userDrawn="1"/>
          </p:nvSpPr>
          <p:spPr bwMode="auto">
            <a:xfrm>
              <a:off x="998538" y="6235701"/>
              <a:ext cx="2133600" cy="100013"/>
            </a:xfrm>
            <a:prstGeom prst="rect">
              <a:avLst/>
            </a:prstGeom>
            <a:solidFill>
              <a:srgbClr val="C41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55" name="Rectangle 8"/>
            <p:cNvSpPr>
              <a:spLocks noChangeArrowheads="1"/>
            </p:cNvSpPr>
            <p:nvPr userDrawn="1"/>
          </p:nvSpPr>
          <p:spPr bwMode="auto">
            <a:xfrm>
              <a:off x="0" y="6235701"/>
              <a:ext cx="998538" cy="100013"/>
            </a:xfrm>
            <a:prstGeom prst="rect">
              <a:avLst/>
            </a:prstGeom>
            <a:solidFill>
              <a:srgbClr val="0055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sp>
        <p:nvSpPr>
          <p:cNvPr id="56" name="Subtitle 2"/>
          <p:cNvSpPr txBox="1">
            <a:spLocks/>
          </p:cNvSpPr>
          <p:nvPr userDrawn="1"/>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9156614" y="6493750"/>
            <a:ext cx="586336" cy="236109"/>
            <a:chOff x="8386146" y="6493748"/>
            <a:chExt cx="586336" cy="236109"/>
          </a:xfrm>
        </p:grpSpPr>
        <p:sp>
          <p:nvSpPr>
            <p:cNvPr id="58"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9"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0"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1"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2"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3"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4"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5"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6"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7"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8"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9"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0"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1"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2"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3"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4"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5"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6"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7"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8"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79"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0"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81"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82" name="Group 81"/>
          <p:cNvGrpSpPr>
            <a:grpSpLocks noChangeAspect="1"/>
          </p:cNvGrpSpPr>
          <p:nvPr userDrawn="1"/>
        </p:nvGrpSpPr>
        <p:grpSpPr>
          <a:xfrm>
            <a:off x="8711503" y="6423684"/>
            <a:ext cx="408620" cy="360000"/>
            <a:chOff x="1077913" y="1500188"/>
            <a:chExt cx="2441575" cy="2151063"/>
          </a:xfrm>
        </p:grpSpPr>
        <p:sp>
          <p:nvSpPr>
            <p:cNvPr id="83"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90" name="Picture 8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1719610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43" y="570708"/>
            <a:ext cx="9725892"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72044" y="2106035"/>
            <a:ext cx="9662853" cy="3949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ubtitle 2"/>
          <p:cNvSpPr txBox="1">
            <a:spLocks/>
          </p:cNvSpPr>
          <p:nvPr/>
        </p:nvSpPr>
        <p:spPr>
          <a:xfrm>
            <a:off x="4623765" y="6487841"/>
            <a:ext cx="658470" cy="238527"/>
          </a:xfrm>
          <a:prstGeom prst="rect">
            <a:avLst/>
          </a:prstGeom>
        </p:spPr>
        <p:txBody>
          <a:bodyPr vert="horz" wrap="square" lIns="99060" tIns="49530" rIns="99060" bIns="49530" rtlCol="0">
            <a:spAutoFit/>
          </a:bodyPr>
          <a:lstStyle/>
          <a:p>
            <a:pPr lvl="0" algn="ctr">
              <a:spcBef>
                <a:spcPct val="20000"/>
              </a:spcBef>
            </a:pPr>
            <a:fld id="{E029054D-0111-4BD5-B86E-26AC5760B011}" type="slidenum">
              <a:rPr kumimoji="0" lang="en-GB" sz="900" b="0" i="0" u="none" strike="noStrike" kern="1200" cap="none" spc="0" normalizeH="0" baseline="0" noProof="0" smtClean="0">
                <a:ln>
                  <a:noFill/>
                </a:ln>
                <a:solidFill>
                  <a:schemeClr val="tx1"/>
                </a:solidFill>
                <a:effectLst/>
                <a:uLnTx/>
                <a:uFillTx/>
                <a:latin typeface="Istok Web" pitchFamily="34" charset="0"/>
                <a:ea typeface="+mn-ea"/>
                <a:cs typeface="+mn-cs"/>
              </a:rPr>
              <a:pPr lvl="0" algn="ctr">
                <a:spcBef>
                  <a:spcPct val="20000"/>
                </a:spcBef>
              </a:pPr>
              <a:t>‹#›</a:t>
            </a:fld>
            <a:endParaRPr kumimoji="0" lang="en-GB" sz="900" b="0" i="0" u="none" strike="noStrike" kern="1200" cap="none" spc="0" normalizeH="0" baseline="0" noProof="0" dirty="0" smtClean="0">
              <a:ln>
                <a:noFill/>
              </a:ln>
              <a:solidFill>
                <a:schemeClr val="tx1"/>
              </a:solidFill>
              <a:effectLst/>
              <a:uLnTx/>
              <a:uFillTx/>
              <a:latin typeface="Istok Web" pitchFamily="34" charset="0"/>
              <a:ea typeface="+mn-ea"/>
              <a:cs typeface="+mn-cs"/>
            </a:endParaRPr>
          </a:p>
        </p:txBody>
      </p:sp>
      <p:grpSp>
        <p:nvGrpSpPr>
          <p:cNvPr id="57" name="Group 56"/>
          <p:cNvGrpSpPr/>
          <p:nvPr userDrawn="1"/>
        </p:nvGrpSpPr>
        <p:grpSpPr>
          <a:xfrm>
            <a:off x="194472" y="507082"/>
            <a:ext cx="9540424" cy="1270252"/>
            <a:chOff x="179512" y="509924"/>
            <a:chExt cx="5328592" cy="1657004"/>
          </a:xfrm>
        </p:grpSpPr>
        <p:cxnSp>
          <p:nvCxnSpPr>
            <p:cNvPr id="9" name="Straight Connector 8"/>
            <p:cNvCxnSpPr/>
            <p:nvPr userDrawn="1"/>
          </p:nvCxnSpPr>
          <p:spPr>
            <a:xfrm>
              <a:off x="179512" y="509924"/>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79512" y="2166928"/>
              <a:ext cx="53285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a:off x="0" y="6219037"/>
            <a:ext cx="9906000" cy="100013"/>
            <a:chOff x="0" y="6235701"/>
            <a:chExt cx="9140826" cy="100013"/>
          </a:xfrm>
        </p:grpSpPr>
        <p:sp>
          <p:nvSpPr>
            <p:cNvPr id="19" name="Rectangle 5"/>
            <p:cNvSpPr>
              <a:spLocks noChangeArrowheads="1"/>
            </p:cNvSpPr>
            <p:nvPr userDrawn="1"/>
          </p:nvSpPr>
          <p:spPr bwMode="auto">
            <a:xfrm>
              <a:off x="5230813" y="6235701"/>
              <a:ext cx="3910013" cy="1000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20" name="Rectangle 6"/>
            <p:cNvSpPr>
              <a:spLocks noChangeArrowheads="1"/>
            </p:cNvSpPr>
            <p:nvPr userDrawn="1"/>
          </p:nvSpPr>
          <p:spPr bwMode="auto">
            <a:xfrm>
              <a:off x="3124200" y="6235701"/>
              <a:ext cx="2133600" cy="100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21" name="Rectangle 7"/>
            <p:cNvSpPr>
              <a:spLocks noChangeArrowheads="1"/>
            </p:cNvSpPr>
            <p:nvPr userDrawn="1"/>
          </p:nvSpPr>
          <p:spPr bwMode="auto">
            <a:xfrm>
              <a:off x="998538" y="6235701"/>
              <a:ext cx="2133600" cy="10001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sp>
          <p:nvSpPr>
            <p:cNvPr id="22" name="Rectangle 8"/>
            <p:cNvSpPr>
              <a:spLocks noChangeArrowheads="1"/>
            </p:cNvSpPr>
            <p:nvPr userDrawn="1"/>
          </p:nvSpPr>
          <p:spPr bwMode="auto">
            <a:xfrm>
              <a:off x="0" y="6235701"/>
              <a:ext cx="998538" cy="100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p>
          </p:txBody>
        </p:sp>
      </p:grpSp>
      <p:grpSp>
        <p:nvGrpSpPr>
          <p:cNvPr id="92" name="Group 91"/>
          <p:cNvGrpSpPr/>
          <p:nvPr userDrawn="1"/>
        </p:nvGrpSpPr>
        <p:grpSpPr>
          <a:xfrm>
            <a:off x="9156614" y="6493750"/>
            <a:ext cx="586336" cy="236109"/>
            <a:chOff x="8386146" y="6493748"/>
            <a:chExt cx="586336" cy="236109"/>
          </a:xfrm>
        </p:grpSpPr>
        <p:sp>
          <p:nvSpPr>
            <p:cNvPr id="93"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4"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5"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6"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7"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8"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9"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0"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1"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2"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3"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4"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5"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6"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7"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8"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9"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0"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1"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2"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3"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4"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5"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6"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117" name="Group 116"/>
          <p:cNvGrpSpPr>
            <a:grpSpLocks noChangeAspect="1"/>
          </p:cNvGrpSpPr>
          <p:nvPr userDrawn="1"/>
        </p:nvGrpSpPr>
        <p:grpSpPr>
          <a:xfrm>
            <a:off x="8711503" y="6423684"/>
            <a:ext cx="408620" cy="360000"/>
            <a:chOff x="1077913" y="1500188"/>
            <a:chExt cx="2441575" cy="2151063"/>
          </a:xfrm>
        </p:grpSpPr>
        <p:sp>
          <p:nvSpPr>
            <p:cNvPr id="118"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9"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0"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1"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2"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3"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24" name="Picture 123"/>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194472" y="6473823"/>
            <a:ext cx="591758" cy="237600"/>
          </a:xfrm>
          <a:prstGeom prst="rect">
            <a:avLst/>
          </a:prstGeom>
        </p:spPr>
      </p:pic>
    </p:spTree>
    <p:extLst>
      <p:ext uri="{BB962C8B-B14F-4D97-AF65-F5344CB8AC3E}">
        <p14:creationId xmlns:p14="http://schemas.microsoft.com/office/powerpoint/2010/main" val="32388852"/>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0" r:id="rId3"/>
    <p:sldLayoutId id="2147483704" r:id="rId4"/>
    <p:sldLayoutId id="2147483703" r:id="rId5"/>
    <p:sldLayoutId id="2147483680" r:id="rId6"/>
    <p:sldLayoutId id="2147483696" r:id="rId7"/>
    <p:sldLayoutId id="2147483682" r:id="rId8"/>
    <p:sldLayoutId id="2147483697" r:id="rId9"/>
    <p:sldLayoutId id="2147483683" r:id="rId10"/>
    <p:sldLayoutId id="2147483698" r:id="rId11"/>
    <p:sldLayoutId id="2147483684" r:id="rId12"/>
    <p:sldLayoutId id="2147483699" r:id="rId13"/>
    <p:sldLayoutId id="2147483685" r:id="rId14"/>
    <p:sldLayoutId id="2147483700" r:id="rId15"/>
    <p:sldLayoutId id="2147483672" r:id="rId16"/>
    <p:sldLayoutId id="2147483673" r:id="rId17"/>
    <p:sldLayoutId id="2147483674" r:id="rId18"/>
    <p:sldLayoutId id="2147483705" r:id="rId19"/>
    <p:sldLayoutId id="2147483702" r:id="rId20"/>
    <p:sldLayoutId id="2147483681" r:id="rId21"/>
    <p:sldLayoutId id="2147483688" r:id="rId22"/>
    <p:sldLayoutId id="2147483689" r:id="rId23"/>
    <p:sldLayoutId id="2147483690" r:id="rId24"/>
    <p:sldLayoutId id="2147483691" r:id="rId25"/>
    <p:sldLayoutId id="2147483675" r:id="rId26"/>
    <p:sldLayoutId id="2147483694" r:id="rId27"/>
  </p:sldLayoutIdLst>
  <p:timing>
    <p:tnLst>
      <p:par>
        <p:cTn id="1" dur="indefinite" restart="never" nodeType="tmRoot"/>
      </p:par>
    </p:tnLst>
  </p:timing>
  <p:hf hdr="0" ftr="0" dt="0"/>
  <p:txStyles>
    <p:titleStyle>
      <a:lvl1pPr algn="l" defTabSz="990570" rtl="0" eaLnBrk="1" latinLnBrk="0" hangingPunct="1">
        <a:lnSpc>
          <a:spcPct val="80000"/>
        </a:lnSpc>
        <a:spcBef>
          <a:spcPct val="0"/>
        </a:spcBef>
        <a:buNone/>
        <a:defRPr sz="3900" b="1" kern="1200">
          <a:solidFill>
            <a:schemeClr val="tx1"/>
          </a:solidFill>
          <a:latin typeface="+mj-lt"/>
          <a:ea typeface="+mj-ea"/>
          <a:cs typeface="+mj-cs"/>
        </a:defRPr>
      </a:lvl1pPr>
    </p:titleStyle>
    <p:bodyStyle>
      <a:lvl1pPr marL="0" indent="0" algn="l" defTabSz="990570" rtl="0" eaLnBrk="1" latinLnBrk="0" hangingPunct="1">
        <a:lnSpc>
          <a:spcPct val="80000"/>
        </a:lnSpc>
        <a:spcBef>
          <a:spcPts val="0"/>
        </a:spcBef>
        <a:spcAft>
          <a:spcPts val="433"/>
        </a:spcAft>
        <a:buClr>
          <a:srgbClr val="8E8265"/>
        </a:buClr>
        <a:buFont typeface="Arial" pitchFamily="34" charset="0"/>
        <a:buNone/>
        <a:defRPr sz="1950" kern="1200">
          <a:solidFill>
            <a:schemeClr val="tx2"/>
          </a:solidFill>
          <a:latin typeface="+mn-lt"/>
          <a:ea typeface="+mn-ea"/>
          <a:cs typeface="+mn-cs"/>
        </a:defRPr>
      </a:lvl1pPr>
      <a:lvl2pPr marL="288916" indent="-189171" algn="l" defTabSz="990570" rtl="0" eaLnBrk="1" latinLnBrk="0" hangingPunct="1">
        <a:lnSpc>
          <a:spcPct val="80000"/>
        </a:lnSpc>
        <a:spcBef>
          <a:spcPts val="0"/>
        </a:spcBef>
        <a:spcAft>
          <a:spcPts val="433"/>
        </a:spcAft>
        <a:buClr>
          <a:schemeClr val="accent4"/>
        </a:buClr>
        <a:buFont typeface="Arial" pitchFamily="34" charset="0"/>
        <a:buChar char="•"/>
        <a:defRPr sz="1733" kern="1200">
          <a:solidFill>
            <a:schemeClr val="tx2"/>
          </a:solidFill>
          <a:latin typeface="+mn-lt"/>
          <a:ea typeface="+mn-ea"/>
          <a:cs typeface="+mn-cs"/>
        </a:defRPr>
      </a:lvl2pPr>
      <a:lvl3pPr marL="386942" indent="-170255" algn="l" defTabSz="990570" rtl="0" eaLnBrk="1" latinLnBrk="0" hangingPunct="1">
        <a:lnSpc>
          <a:spcPct val="80000"/>
        </a:lnSpc>
        <a:spcBef>
          <a:spcPts val="0"/>
        </a:spcBef>
        <a:spcAft>
          <a:spcPts val="433"/>
        </a:spcAft>
        <a:buClr>
          <a:schemeClr val="accent4"/>
        </a:buClr>
        <a:buFont typeface="Calibri" panose="020F0502020204030204" pitchFamily="34" charset="0"/>
        <a:buChar char="-"/>
        <a:defRPr sz="1517" kern="1200">
          <a:solidFill>
            <a:schemeClr val="tx2"/>
          </a:solidFill>
          <a:latin typeface="+mn-lt"/>
          <a:ea typeface="+mn-ea"/>
          <a:cs typeface="+mn-cs"/>
        </a:defRPr>
      </a:lvl3pPr>
      <a:lvl4pPr marL="486687" indent="-189171" algn="l" defTabSz="990570" rtl="0" eaLnBrk="1" latinLnBrk="0" hangingPunct="1">
        <a:lnSpc>
          <a:spcPct val="80000"/>
        </a:lnSpc>
        <a:spcBef>
          <a:spcPts val="0"/>
        </a:spcBef>
        <a:spcAft>
          <a:spcPts val="433"/>
        </a:spcAft>
        <a:buClr>
          <a:schemeClr val="accent4"/>
        </a:buClr>
        <a:buFont typeface="Arial" pitchFamily="34" charset="0"/>
        <a:buChar char="•"/>
        <a:defRPr sz="1300" kern="1200">
          <a:solidFill>
            <a:schemeClr val="tx2"/>
          </a:solidFill>
          <a:latin typeface="+mn-lt"/>
          <a:ea typeface="+mn-ea"/>
          <a:cs typeface="+mn-cs"/>
        </a:defRPr>
      </a:lvl4pPr>
      <a:lvl5pPr marL="584711" indent="-189171" algn="l" defTabSz="990570" rtl="0" eaLnBrk="1" latinLnBrk="0" hangingPunct="1">
        <a:lnSpc>
          <a:spcPct val="80000"/>
        </a:lnSpc>
        <a:spcBef>
          <a:spcPts val="0"/>
        </a:spcBef>
        <a:spcAft>
          <a:spcPts val="433"/>
        </a:spcAft>
        <a:buClr>
          <a:schemeClr val="accent4"/>
        </a:buClr>
        <a:buFont typeface="Arial" pitchFamily="34" charset="0"/>
        <a:buChar char="•"/>
        <a:defRPr sz="1300" kern="1200">
          <a:solidFill>
            <a:schemeClr val="tx2"/>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21" userDrawn="1">
          <p15:clr>
            <a:srgbClr val="F26B43"/>
          </p15:clr>
        </p15:guide>
        <p15:guide id="2" pos="122" userDrawn="1">
          <p15:clr>
            <a:srgbClr val="F26B43"/>
          </p15:clr>
        </p15:guide>
        <p15:guide id="3" pos="61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906000" cy="5858829"/>
          </a:xfrm>
          <a:prstGeom prst="rect">
            <a:avLst/>
          </a:prstGeom>
        </p:spPr>
      </p:pic>
      <p:sp>
        <p:nvSpPr>
          <p:cNvPr id="39" name="Rectangle 38"/>
          <p:cNvSpPr/>
          <p:nvPr/>
        </p:nvSpPr>
        <p:spPr>
          <a:xfrm>
            <a:off x="0" y="-1"/>
            <a:ext cx="4563611" cy="585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ctrTitle"/>
          </p:nvPr>
        </p:nvSpPr>
        <p:spPr/>
        <p:txBody>
          <a:bodyPr>
            <a:normAutofit fontScale="90000"/>
          </a:bodyPr>
          <a:lstStyle/>
          <a:p>
            <a:r>
              <a:rPr lang="en-GB" b="0" dirty="0" smtClean="0"/>
              <a:t>Rebecca Reynolds</a:t>
            </a:r>
            <a:br>
              <a:rPr lang="en-GB" b="0" dirty="0" smtClean="0"/>
            </a:br>
            <a:r>
              <a:rPr lang="en-GB" b="0" dirty="0" smtClean="0"/>
              <a:t>Family Nurse Supervisor (South Team)</a:t>
            </a:r>
            <a:endParaRPr lang="en-GB" b="0" dirty="0"/>
          </a:p>
        </p:txBody>
      </p:sp>
      <p:sp>
        <p:nvSpPr>
          <p:cNvPr id="6" name="Subtitle 5"/>
          <p:cNvSpPr>
            <a:spLocks noGrp="1"/>
          </p:cNvSpPr>
          <p:nvPr>
            <p:ph type="subTitle" idx="1"/>
          </p:nvPr>
        </p:nvSpPr>
        <p:spPr/>
        <p:txBody>
          <a:bodyPr/>
          <a:lstStyle/>
          <a:p>
            <a:pPr lvl="0"/>
            <a:r>
              <a:rPr lang="en-GB" dirty="0" smtClean="0"/>
              <a:t>October 2016</a:t>
            </a:r>
            <a:endParaRPr lang="en-GB" dirty="0"/>
          </a:p>
        </p:txBody>
      </p:sp>
      <p:grpSp>
        <p:nvGrpSpPr>
          <p:cNvPr id="106" name="Group 105"/>
          <p:cNvGrpSpPr/>
          <p:nvPr/>
        </p:nvGrpSpPr>
        <p:grpSpPr>
          <a:xfrm>
            <a:off x="611436" y="1342118"/>
            <a:ext cx="3007284" cy="1087422"/>
            <a:chOff x="397521" y="2922258"/>
            <a:chExt cx="4527139" cy="1636996"/>
          </a:xfrm>
        </p:grpSpPr>
        <p:grpSp>
          <p:nvGrpSpPr>
            <p:cNvPr id="107" name="Group 106"/>
            <p:cNvGrpSpPr/>
            <p:nvPr/>
          </p:nvGrpSpPr>
          <p:grpSpPr>
            <a:xfrm>
              <a:off x="2278523" y="2922258"/>
              <a:ext cx="2646137" cy="1065561"/>
              <a:chOff x="8386146" y="6493748"/>
              <a:chExt cx="586336" cy="236109"/>
            </a:xfrm>
          </p:grpSpPr>
          <p:sp>
            <p:nvSpPr>
              <p:cNvPr id="115" name="Freeform 9"/>
              <p:cNvSpPr>
                <a:spLocks/>
              </p:cNvSpPr>
              <p:nvPr userDrawn="1"/>
            </p:nvSpPr>
            <p:spPr bwMode="auto">
              <a:xfrm>
                <a:off x="8386146" y="6505816"/>
                <a:ext cx="41188" cy="82638"/>
              </a:xfrm>
              <a:custGeom>
                <a:avLst/>
                <a:gdLst>
                  <a:gd name="T0" fmla="*/ 0 w 157"/>
                  <a:gd name="T1" fmla="*/ 315 h 315"/>
                  <a:gd name="T2" fmla="*/ 48 w 157"/>
                  <a:gd name="T3" fmla="*/ 315 h 315"/>
                  <a:gd name="T4" fmla="*/ 48 w 157"/>
                  <a:gd name="T5" fmla="*/ 164 h 315"/>
                  <a:gd name="T6" fmla="*/ 154 w 157"/>
                  <a:gd name="T7" fmla="*/ 164 h 315"/>
                  <a:gd name="T8" fmla="*/ 154 w 157"/>
                  <a:gd name="T9" fmla="*/ 121 h 315"/>
                  <a:gd name="T10" fmla="*/ 48 w 157"/>
                  <a:gd name="T11" fmla="*/ 121 h 315"/>
                  <a:gd name="T12" fmla="*/ 48 w 157"/>
                  <a:gd name="T13" fmla="*/ 43 h 315"/>
                  <a:gd name="T14" fmla="*/ 157 w 157"/>
                  <a:gd name="T15" fmla="*/ 43 h 315"/>
                  <a:gd name="T16" fmla="*/ 157 w 157"/>
                  <a:gd name="T17" fmla="*/ 0 h 315"/>
                  <a:gd name="T18" fmla="*/ 0 w 157"/>
                  <a:gd name="T19" fmla="*/ 0 h 315"/>
                  <a:gd name="T20" fmla="*/ 0 w 157"/>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15">
                    <a:moveTo>
                      <a:pt x="0" y="315"/>
                    </a:moveTo>
                    <a:lnTo>
                      <a:pt x="48" y="315"/>
                    </a:lnTo>
                    <a:lnTo>
                      <a:pt x="48" y="164"/>
                    </a:lnTo>
                    <a:lnTo>
                      <a:pt x="154" y="164"/>
                    </a:lnTo>
                    <a:lnTo>
                      <a:pt x="154" y="121"/>
                    </a:lnTo>
                    <a:lnTo>
                      <a:pt x="48" y="121"/>
                    </a:lnTo>
                    <a:lnTo>
                      <a:pt x="48" y="43"/>
                    </a:lnTo>
                    <a:lnTo>
                      <a:pt x="157" y="43"/>
                    </a:lnTo>
                    <a:lnTo>
                      <a:pt x="157" y="0"/>
                    </a:lnTo>
                    <a:lnTo>
                      <a:pt x="0" y="0"/>
                    </a:lnTo>
                    <a:lnTo>
                      <a:pt x="0" y="315"/>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16" name="Freeform 10"/>
              <p:cNvSpPr>
                <a:spLocks noEditPoints="1"/>
              </p:cNvSpPr>
              <p:nvPr userDrawn="1"/>
            </p:nvSpPr>
            <p:spPr bwMode="auto">
              <a:xfrm>
                <a:off x="8432318" y="6534936"/>
                <a:ext cx="52993" cy="55354"/>
              </a:xfrm>
              <a:custGeom>
                <a:avLst/>
                <a:gdLst>
                  <a:gd name="T0" fmla="*/ 92 w 118"/>
                  <a:gd name="T1" fmla="*/ 17 h 123"/>
                  <a:gd name="T2" fmla="*/ 55 w 118"/>
                  <a:gd name="T3" fmla="*/ 0 h 123"/>
                  <a:gd name="T4" fmla="*/ 0 w 118"/>
                  <a:gd name="T5" fmla="*/ 60 h 123"/>
                  <a:gd name="T6" fmla="*/ 56 w 118"/>
                  <a:gd name="T7" fmla="*/ 123 h 123"/>
                  <a:gd name="T8" fmla="*/ 92 w 118"/>
                  <a:gd name="T9" fmla="*/ 106 h 123"/>
                  <a:gd name="T10" fmla="*/ 92 w 118"/>
                  <a:gd name="T11" fmla="*/ 119 h 123"/>
                  <a:gd name="T12" fmla="*/ 118 w 118"/>
                  <a:gd name="T13" fmla="*/ 119 h 123"/>
                  <a:gd name="T14" fmla="*/ 118 w 118"/>
                  <a:gd name="T15" fmla="*/ 3 h 123"/>
                  <a:gd name="T16" fmla="*/ 92 w 118"/>
                  <a:gd name="T17" fmla="*/ 3 h 123"/>
                  <a:gd name="T18" fmla="*/ 92 w 118"/>
                  <a:gd name="T19" fmla="*/ 17 h 123"/>
                  <a:gd name="T20" fmla="*/ 93 w 118"/>
                  <a:gd name="T21" fmla="*/ 61 h 123"/>
                  <a:gd name="T22" fmla="*/ 59 w 118"/>
                  <a:gd name="T23" fmla="*/ 99 h 123"/>
                  <a:gd name="T24" fmla="*/ 27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2" y="17"/>
                    </a:moveTo>
                    <a:cubicBezTo>
                      <a:pt x="82" y="6"/>
                      <a:pt x="70" y="0"/>
                      <a:pt x="55" y="0"/>
                    </a:cubicBezTo>
                    <a:cubicBezTo>
                      <a:pt x="20" y="0"/>
                      <a:pt x="0" y="31"/>
                      <a:pt x="0" y="60"/>
                    </a:cubicBezTo>
                    <a:cubicBezTo>
                      <a:pt x="0" y="91"/>
                      <a:pt x="19" y="123"/>
                      <a:pt x="56" y="123"/>
                    </a:cubicBezTo>
                    <a:cubicBezTo>
                      <a:pt x="70" y="123"/>
                      <a:pt x="82" y="117"/>
                      <a:pt x="92" y="106"/>
                    </a:cubicBezTo>
                    <a:cubicBezTo>
                      <a:pt x="92" y="119"/>
                      <a:pt x="92" y="119"/>
                      <a:pt x="92" y="119"/>
                    </a:cubicBezTo>
                    <a:cubicBezTo>
                      <a:pt x="118" y="119"/>
                      <a:pt x="118" y="119"/>
                      <a:pt x="118" y="119"/>
                    </a:cubicBezTo>
                    <a:cubicBezTo>
                      <a:pt x="118" y="3"/>
                      <a:pt x="118" y="3"/>
                      <a:pt x="118" y="3"/>
                    </a:cubicBezTo>
                    <a:cubicBezTo>
                      <a:pt x="92" y="3"/>
                      <a:pt x="92" y="3"/>
                      <a:pt x="92" y="3"/>
                    </a:cubicBezTo>
                    <a:lnTo>
                      <a:pt x="92" y="17"/>
                    </a:lnTo>
                    <a:close/>
                    <a:moveTo>
                      <a:pt x="93" y="61"/>
                    </a:moveTo>
                    <a:cubicBezTo>
                      <a:pt x="93" y="80"/>
                      <a:pt x="83" y="99"/>
                      <a:pt x="59" y="99"/>
                    </a:cubicBezTo>
                    <a:cubicBezTo>
                      <a:pt x="38" y="99"/>
                      <a:pt x="27" y="80"/>
                      <a:pt x="27" y="61"/>
                    </a:cubicBezTo>
                    <a:cubicBezTo>
                      <a:pt x="27" y="42"/>
                      <a:pt x="38" y="24"/>
                      <a:pt x="59" y="24"/>
                    </a:cubicBezTo>
                    <a:cubicBezTo>
                      <a:pt x="83" y="24"/>
                      <a:pt x="93" y="43"/>
                      <a:pt x="93"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17" name="Freeform 11"/>
              <p:cNvSpPr>
                <a:spLocks/>
              </p:cNvSpPr>
              <p:nvPr userDrawn="1"/>
            </p:nvSpPr>
            <p:spPr bwMode="auto">
              <a:xfrm>
                <a:off x="8497904" y="6534936"/>
                <a:ext cx="71357" cy="53518"/>
              </a:xfrm>
              <a:custGeom>
                <a:avLst/>
                <a:gdLst>
                  <a:gd name="T0" fmla="*/ 26 w 159"/>
                  <a:gd name="T1" fmla="*/ 62 h 119"/>
                  <a:gd name="T2" fmla="*/ 48 w 159"/>
                  <a:gd name="T3" fmla="*/ 24 h 119"/>
                  <a:gd name="T4" fmla="*/ 66 w 159"/>
                  <a:gd name="T5" fmla="*/ 58 h 119"/>
                  <a:gd name="T6" fmla="*/ 66 w 159"/>
                  <a:gd name="T7" fmla="*/ 119 h 119"/>
                  <a:gd name="T8" fmla="*/ 93 w 159"/>
                  <a:gd name="T9" fmla="*/ 119 h 119"/>
                  <a:gd name="T10" fmla="*/ 93 w 159"/>
                  <a:gd name="T11" fmla="*/ 62 h 119"/>
                  <a:gd name="T12" fmla="*/ 114 w 159"/>
                  <a:gd name="T13" fmla="*/ 24 h 119"/>
                  <a:gd name="T14" fmla="*/ 133 w 159"/>
                  <a:gd name="T15" fmla="*/ 54 h 119"/>
                  <a:gd name="T16" fmla="*/ 133 w 159"/>
                  <a:gd name="T17" fmla="*/ 119 h 119"/>
                  <a:gd name="T18" fmla="*/ 159 w 159"/>
                  <a:gd name="T19" fmla="*/ 119 h 119"/>
                  <a:gd name="T20" fmla="*/ 159 w 159"/>
                  <a:gd name="T21" fmla="*/ 50 h 119"/>
                  <a:gd name="T22" fmla="*/ 120 w 159"/>
                  <a:gd name="T23" fmla="*/ 0 h 119"/>
                  <a:gd name="T24" fmla="*/ 86 w 159"/>
                  <a:gd name="T25" fmla="*/ 17 h 119"/>
                  <a:gd name="T26" fmla="*/ 53 w 159"/>
                  <a:gd name="T27" fmla="*/ 0 h 119"/>
                  <a:gd name="T28" fmla="*/ 26 w 159"/>
                  <a:gd name="T29" fmla="*/ 13 h 119"/>
                  <a:gd name="T30" fmla="*/ 26 w 159"/>
                  <a:gd name="T31" fmla="*/ 3 h 119"/>
                  <a:gd name="T32" fmla="*/ 0 w 159"/>
                  <a:gd name="T33" fmla="*/ 3 h 119"/>
                  <a:gd name="T34" fmla="*/ 0 w 159"/>
                  <a:gd name="T35" fmla="*/ 119 h 119"/>
                  <a:gd name="T36" fmla="*/ 26 w 159"/>
                  <a:gd name="T37" fmla="*/ 119 h 119"/>
                  <a:gd name="T38" fmla="*/ 26 w 159"/>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19">
                    <a:moveTo>
                      <a:pt x="26" y="62"/>
                    </a:moveTo>
                    <a:cubicBezTo>
                      <a:pt x="26" y="43"/>
                      <a:pt x="29" y="24"/>
                      <a:pt x="48" y="24"/>
                    </a:cubicBezTo>
                    <a:cubicBezTo>
                      <a:pt x="65" y="24"/>
                      <a:pt x="66" y="41"/>
                      <a:pt x="66" y="58"/>
                    </a:cubicBezTo>
                    <a:cubicBezTo>
                      <a:pt x="66" y="119"/>
                      <a:pt x="66" y="119"/>
                      <a:pt x="66" y="119"/>
                    </a:cubicBezTo>
                    <a:cubicBezTo>
                      <a:pt x="93" y="119"/>
                      <a:pt x="93" y="119"/>
                      <a:pt x="93" y="119"/>
                    </a:cubicBezTo>
                    <a:cubicBezTo>
                      <a:pt x="93" y="62"/>
                      <a:pt x="93" y="62"/>
                      <a:pt x="93" y="62"/>
                    </a:cubicBezTo>
                    <a:cubicBezTo>
                      <a:pt x="93" y="42"/>
                      <a:pt x="95" y="24"/>
                      <a:pt x="114" y="24"/>
                    </a:cubicBezTo>
                    <a:cubicBezTo>
                      <a:pt x="127" y="24"/>
                      <a:pt x="133" y="33"/>
                      <a:pt x="133" y="54"/>
                    </a:cubicBezTo>
                    <a:cubicBezTo>
                      <a:pt x="133" y="119"/>
                      <a:pt x="133" y="119"/>
                      <a:pt x="133" y="119"/>
                    </a:cubicBezTo>
                    <a:cubicBezTo>
                      <a:pt x="159" y="119"/>
                      <a:pt x="159" y="119"/>
                      <a:pt x="159" y="119"/>
                    </a:cubicBezTo>
                    <a:cubicBezTo>
                      <a:pt x="159" y="50"/>
                      <a:pt x="159" y="50"/>
                      <a:pt x="159" y="50"/>
                    </a:cubicBezTo>
                    <a:cubicBezTo>
                      <a:pt x="159" y="17"/>
                      <a:pt x="146" y="0"/>
                      <a:pt x="120" y="0"/>
                    </a:cubicBezTo>
                    <a:cubicBezTo>
                      <a:pt x="106" y="0"/>
                      <a:pt x="93" y="6"/>
                      <a:pt x="86" y="17"/>
                    </a:cubicBezTo>
                    <a:cubicBezTo>
                      <a:pt x="78" y="5"/>
                      <a:pt x="67" y="0"/>
                      <a:pt x="53" y="0"/>
                    </a:cubicBezTo>
                    <a:cubicBezTo>
                      <a:pt x="43" y="0"/>
                      <a:pt x="33" y="4"/>
                      <a:pt x="26" y="13"/>
                    </a:cubicBezTo>
                    <a:cubicBezTo>
                      <a:pt x="26" y="3"/>
                      <a:pt x="26" y="3"/>
                      <a:pt x="26" y="3"/>
                    </a:cubicBezTo>
                    <a:cubicBezTo>
                      <a:pt x="0" y="3"/>
                      <a:pt x="0" y="3"/>
                      <a:pt x="0" y="3"/>
                    </a:cubicBezTo>
                    <a:cubicBezTo>
                      <a:pt x="0" y="119"/>
                      <a:pt x="0" y="119"/>
                      <a:pt x="0" y="119"/>
                    </a:cubicBezTo>
                    <a:cubicBezTo>
                      <a:pt x="26" y="119"/>
                      <a:pt x="26" y="119"/>
                      <a:pt x="26" y="119"/>
                    </a:cubicBezTo>
                    <a:lnTo>
                      <a:pt x="26" y="62"/>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18" name="Rectangle 12"/>
              <p:cNvSpPr>
                <a:spLocks noChangeArrowheads="1"/>
              </p:cNvSpPr>
              <p:nvPr userDrawn="1"/>
            </p:nvSpPr>
            <p:spPr bwMode="auto">
              <a:xfrm>
                <a:off x="8578968" y="6536248"/>
                <a:ext cx="11806" cy="52206"/>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19" name="Oval 13"/>
              <p:cNvSpPr>
                <a:spLocks noChangeArrowheads="1"/>
              </p:cNvSpPr>
              <p:nvPr userDrawn="1"/>
            </p:nvSpPr>
            <p:spPr bwMode="auto">
              <a:xfrm>
                <a:off x="8577394" y="6506603"/>
                <a:ext cx="15216" cy="15741"/>
              </a:xfrm>
              <a:prstGeom prst="ellipse">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0" name="Rectangle 14"/>
              <p:cNvSpPr>
                <a:spLocks noChangeArrowheads="1"/>
              </p:cNvSpPr>
              <p:nvPr userDrawn="1"/>
            </p:nvSpPr>
            <p:spPr bwMode="auto">
              <a:xfrm>
                <a:off x="8599693" y="6493748"/>
                <a:ext cx="11543" cy="94706"/>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1" name="Freeform 15"/>
              <p:cNvSpPr>
                <a:spLocks/>
              </p:cNvSpPr>
              <p:nvPr userDrawn="1"/>
            </p:nvSpPr>
            <p:spPr bwMode="auto">
              <a:xfrm>
                <a:off x="8618057" y="6536248"/>
                <a:ext cx="58240" cy="80802"/>
              </a:xfrm>
              <a:custGeom>
                <a:avLst/>
                <a:gdLst>
                  <a:gd name="T0" fmla="*/ 12 w 222"/>
                  <a:gd name="T1" fmla="*/ 308 h 308"/>
                  <a:gd name="T2" fmla="*/ 63 w 222"/>
                  <a:gd name="T3" fmla="*/ 308 h 308"/>
                  <a:gd name="T4" fmla="*/ 222 w 222"/>
                  <a:gd name="T5" fmla="*/ 0 h 308"/>
                  <a:gd name="T6" fmla="*/ 171 w 222"/>
                  <a:gd name="T7" fmla="*/ 0 h 308"/>
                  <a:gd name="T8" fmla="*/ 113 w 222"/>
                  <a:gd name="T9" fmla="*/ 115 h 308"/>
                  <a:gd name="T10" fmla="*/ 51 w 222"/>
                  <a:gd name="T11" fmla="*/ 0 h 308"/>
                  <a:gd name="T12" fmla="*/ 0 w 222"/>
                  <a:gd name="T13" fmla="*/ 0 h 308"/>
                  <a:gd name="T14" fmla="*/ 89 w 222"/>
                  <a:gd name="T15" fmla="*/ 163 h 308"/>
                  <a:gd name="T16" fmla="*/ 12 w 22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08">
                    <a:moveTo>
                      <a:pt x="12" y="308"/>
                    </a:moveTo>
                    <a:lnTo>
                      <a:pt x="63" y="308"/>
                    </a:lnTo>
                    <a:lnTo>
                      <a:pt x="222" y="0"/>
                    </a:lnTo>
                    <a:lnTo>
                      <a:pt x="171" y="0"/>
                    </a:lnTo>
                    <a:lnTo>
                      <a:pt x="113" y="115"/>
                    </a:lnTo>
                    <a:lnTo>
                      <a:pt x="51" y="0"/>
                    </a:lnTo>
                    <a:lnTo>
                      <a:pt x="0" y="0"/>
                    </a:lnTo>
                    <a:lnTo>
                      <a:pt x="89" y="163"/>
                    </a:lnTo>
                    <a:lnTo>
                      <a:pt x="12" y="308"/>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2" name="Freeform 16"/>
              <p:cNvSpPr>
                <a:spLocks/>
              </p:cNvSpPr>
              <p:nvPr userDrawn="1"/>
            </p:nvSpPr>
            <p:spPr bwMode="auto">
              <a:xfrm>
                <a:off x="8710139" y="6500307"/>
                <a:ext cx="72669" cy="93132"/>
              </a:xfrm>
              <a:custGeom>
                <a:avLst/>
                <a:gdLst>
                  <a:gd name="T0" fmla="*/ 230 w 277"/>
                  <a:gd name="T1" fmla="*/ 240 h 355"/>
                  <a:gd name="T2" fmla="*/ 0 w 277"/>
                  <a:gd name="T3" fmla="*/ 0 h 355"/>
                  <a:gd name="T4" fmla="*/ 0 w 277"/>
                  <a:gd name="T5" fmla="*/ 336 h 355"/>
                  <a:gd name="T6" fmla="*/ 47 w 277"/>
                  <a:gd name="T7" fmla="*/ 336 h 355"/>
                  <a:gd name="T8" fmla="*/ 47 w 277"/>
                  <a:gd name="T9" fmla="*/ 113 h 355"/>
                  <a:gd name="T10" fmla="*/ 277 w 277"/>
                  <a:gd name="T11" fmla="*/ 355 h 355"/>
                  <a:gd name="T12" fmla="*/ 277 w 277"/>
                  <a:gd name="T13" fmla="*/ 21 h 355"/>
                  <a:gd name="T14" fmla="*/ 230 w 277"/>
                  <a:gd name="T15" fmla="*/ 21 h 355"/>
                  <a:gd name="T16" fmla="*/ 230 w 277"/>
                  <a:gd name="T17"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355">
                    <a:moveTo>
                      <a:pt x="230" y="240"/>
                    </a:moveTo>
                    <a:lnTo>
                      <a:pt x="0" y="0"/>
                    </a:lnTo>
                    <a:lnTo>
                      <a:pt x="0" y="336"/>
                    </a:lnTo>
                    <a:lnTo>
                      <a:pt x="47" y="336"/>
                    </a:lnTo>
                    <a:lnTo>
                      <a:pt x="47" y="113"/>
                    </a:lnTo>
                    <a:lnTo>
                      <a:pt x="277" y="355"/>
                    </a:lnTo>
                    <a:lnTo>
                      <a:pt x="277" y="21"/>
                    </a:lnTo>
                    <a:lnTo>
                      <a:pt x="230" y="21"/>
                    </a:lnTo>
                    <a:lnTo>
                      <a:pt x="230" y="240"/>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3" name="Freeform 17"/>
              <p:cNvSpPr>
                <a:spLocks/>
              </p:cNvSpPr>
              <p:nvPr userDrawn="1"/>
            </p:nvSpPr>
            <p:spPr bwMode="auto">
              <a:xfrm>
                <a:off x="8793827" y="6536248"/>
                <a:ext cx="44598" cy="54043"/>
              </a:xfrm>
              <a:custGeom>
                <a:avLst/>
                <a:gdLst>
                  <a:gd name="T0" fmla="*/ 50 w 99"/>
                  <a:gd name="T1" fmla="*/ 120 h 120"/>
                  <a:gd name="T2" fmla="*/ 99 w 99"/>
                  <a:gd name="T3" fmla="*/ 66 h 120"/>
                  <a:gd name="T4" fmla="*/ 99 w 99"/>
                  <a:gd name="T5" fmla="*/ 0 h 120"/>
                  <a:gd name="T6" fmla="*/ 73 w 99"/>
                  <a:gd name="T7" fmla="*/ 0 h 120"/>
                  <a:gd name="T8" fmla="*/ 73 w 99"/>
                  <a:gd name="T9" fmla="*/ 64 h 120"/>
                  <a:gd name="T10" fmla="*/ 50 w 99"/>
                  <a:gd name="T11" fmla="*/ 95 h 120"/>
                  <a:gd name="T12" fmla="*/ 27 w 99"/>
                  <a:gd name="T13" fmla="*/ 64 h 120"/>
                  <a:gd name="T14" fmla="*/ 27 w 99"/>
                  <a:gd name="T15" fmla="*/ 0 h 120"/>
                  <a:gd name="T16" fmla="*/ 0 w 99"/>
                  <a:gd name="T17" fmla="*/ 0 h 120"/>
                  <a:gd name="T18" fmla="*/ 0 w 99"/>
                  <a:gd name="T19" fmla="*/ 66 h 120"/>
                  <a:gd name="T20" fmla="*/ 50 w 99"/>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20">
                    <a:moveTo>
                      <a:pt x="50" y="120"/>
                    </a:moveTo>
                    <a:cubicBezTo>
                      <a:pt x="82" y="120"/>
                      <a:pt x="99" y="101"/>
                      <a:pt x="99" y="66"/>
                    </a:cubicBezTo>
                    <a:cubicBezTo>
                      <a:pt x="99" y="0"/>
                      <a:pt x="99" y="0"/>
                      <a:pt x="99" y="0"/>
                    </a:cubicBezTo>
                    <a:cubicBezTo>
                      <a:pt x="73" y="0"/>
                      <a:pt x="73" y="0"/>
                      <a:pt x="73" y="0"/>
                    </a:cubicBezTo>
                    <a:cubicBezTo>
                      <a:pt x="73" y="64"/>
                      <a:pt x="73" y="64"/>
                      <a:pt x="73" y="64"/>
                    </a:cubicBezTo>
                    <a:cubicBezTo>
                      <a:pt x="73" y="86"/>
                      <a:pt x="66" y="95"/>
                      <a:pt x="50" y="95"/>
                    </a:cubicBezTo>
                    <a:cubicBezTo>
                      <a:pt x="34" y="95"/>
                      <a:pt x="27" y="86"/>
                      <a:pt x="27" y="64"/>
                    </a:cubicBezTo>
                    <a:cubicBezTo>
                      <a:pt x="27" y="0"/>
                      <a:pt x="27" y="0"/>
                      <a:pt x="27" y="0"/>
                    </a:cubicBezTo>
                    <a:cubicBezTo>
                      <a:pt x="0" y="0"/>
                      <a:pt x="0" y="0"/>
                      <a:pt x="0" y="0"/>
                    </a:cubicBezTo>
                    <a:cubicBezTo>
                      <a:pt x="0" y="66"/>
                      <a:pt x="0" y="66"/>
                      <a:pt x="0" y="66"/>
                    </a:cubicBezTo>
                    <a:cubicBezTo>
                      <a:pt x="0" y="101"/>
                      <a:pt x="18" y="120"/>
                      <a:pt x="50" y="12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4" name="Freeform 18"/>
              <p:cNvSpPr>
                <a:spLocks/>
              </p:cNvSpPr>
              <p:nvPr userDrawn="1"/>
            </p:nvSpPr>
            <p:spPr bwMode="auto">
              <a:xfrm>
                <a:off x="8848132" y="6534936"/>
                <a:ext cx="34105" cy="53518"/>
              </a:xfrm>
              <a:custGeom>
                <a:avLst/>
                <a:gdLst>
                  <a:gd name="T0" fmla="*/ 49 w 76"/>
                  <a:gd name="T1" fmla="*/ 25 h 119"/>
                  <a:gd name="T2" fmla="*/ 61 w 76"/>
                  <a:gd name="T3" fmla="*/ 29 h 119"/>
                  <a:gd name="T4" fmla="*/ 63 w 76"/>
                  <a:gd name="T5" fmla="*/ 31 h 119"/>
                  <a:gd name="T6" fmla="*/ 76 w 76"/>
                  <a:gd name="T7" fmla="*/ 7 h 119"/>
                  <a:gd name="T8" fmla="*/ 74 w 76"/>
                  <a:gd name="T9" fmla="*/ 5 h 119"/>
                  <a:gd name="T10" fmla="*/ 55 w 76"/>
                  <a:gd name="T11" fmla="*/ 0 h 119"/>
                  <a:gd name="T12" fmla="*/ 26 w 76"/>
                  <a:gd name="T13" fmla="*/ 15 h 119"/>
                  <a:gd name="T14" fmla="*/ 26 w 76"/>
                  <a:gd name="T15" fmla="*/ 3 h 119"/>
                  <a:gd name="T16" fmla="*/ 0 w 76"/>
                  <a:gd name="T17" fmla="*/ 3 h 119"/>
                  <a:gd name="T18" fmla="*/ 0 w 76"/>
                  <a:gd name="T19" fmla="*/ 119 h 119"/>
                  <a:gd name="T20" fmla="*/ 26 w 76"/>
                  <a:gd name="T21" fmla="*/ 119 h 119"/>
                  <a:gd name="T22" fmla="*/ 26 w 76"/>
                  <a:gd name="T23" fmla="*/ 62 h 119"/>
                  <a:gd name="T24" fmla="*/ 49 w 76"/>
                  <a:gd name="T2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9">
                    <a:moveTo>
                      <a:pt x="49" y="25"/>
                    </a:moveTo>
                    <a:cubicBezTo>
                      <a:pt x="54" y="25"/>
                      <a:pt x="58" y="26"/>
                      <a:pt x="61" y="29"/>
                    </a:cubicBezTo>
                    <a:cubicBezTo>
                      <a:pt x="63" y="31"/>
                      <a:pt x="63" y="31"/>
                      <a:pt x="63" y="31"/>
                    </a:cubicBezTo>
                    <a:cubicBezTo>
                      <a:pt x="76" y="7"/>
                      <a:pt x="76" y="7"/>
                      <a:pt x="76" y="7"/>
                    </a:cubicBezTo>
                    <a:cubicBezTo>
                      <a:pt x="74" y="5"/>
                      <a:pt x="74" y="5"/>
                      <a:pt x="74" y="5"/>
                    </a:cubicBezTo>
                    <a:cubicBezTo>
                      <a:pt x="68" y="2"/>
                      <a:pt x="61" y="0"/>
                      <a:pt x="55" y="0"/>
                    </a:cubicBezTo>
                    <a:cubicBezTo>
                      <a:pt x="43" y="0"/>
                      <a:pt x="33" y="5"/>
                      <a:pt x="26" y="15"/>
                    </a:cubicBezTo>
                    <a:cubicBezTo>
                      <a:pt x="26" y="3"/>
                      <a:pt x="26" y="3"/>
                      <a:pt x="26" y="3"/>
                    </a:cubicBezTo>
                    <a:cubicBezTo>
                      <a:pt x="0" y="3"/>
                      <a:pt x="0" y="3"/>
                      <a:pt x="0" y="3"/>
                    </a:cubicBezTo>
                    <a:cubicBezTo>
                      <a:pt x="0" y="119"/>
                      <a:pt x="0" y="119"/>
                      <a:pt x="0" y="119"/>
                    </a:cubicBezTo>
                    <a:cubicBezTo>
                      <a:pt x="26" y="119"/>
                      <a:pt x="26" y="119"/>
                      <a:pt x="26" y="119"/>
                    </a:cubicBezTo>
                    <a:cubicBezTo>
                      <a:pt x="26" y="62"/>
                      <a:pt x="26" y="62"/>
                      <a:pt x="26" y="62"/>
                    </a:cubicBezTo>
                    <a:cubicBezTo>
                      <a:pt x="26" y="36"/>
                      <a:pt x="33" y="25"/>
                      <a:pt x="49" y="25"/>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5" name="Freeform 19"/>
              <p:cNvSpPr>
                <a:spLocks/>
              </p:cNvSpPr>
              <p:nvPr userDrawn="1"/>
            </p:nvSpPr>
            <p:spPr bwMode="auto">
              <a:xfrm>
                <a:off x="8880924" y="6534936"/>
                <a:ext cx="37253" cy="55354"/>
              </a:xfrm>
              <a:custGeom>
                <a:avLst/>
                <a:gdLst>
                  <a:gd name="T0" fmla="*/ 55 w 83"/>
                  <a:gd name="T1" fmla="*/ 50 h 123"/>
                  <a:gd name="T2" fmla="*/ 51 w 83"/>
                  <a:gd name="T3" fmla="*/ 48 h 123"/>
                  <a:gd name="T4" fmla="*/ 31 w 83"/>
                  <a:gd name="T5" fmla="*/ 32 h 123"/>
                  <a:gd name="T6" fmla="*/ 40 w 83"/>
                  <a:gd name="T7" fmla="*/ 24 h 123"/>
                  <a:gd name="T8" fmla="*/ 52 w 83"/>
                  <a:gd name="T9" fmla="*/ 32 h 123"/>
                  <a:gd name="T10" fmla="*/ 53 w 83"/>
                  <a:gd name="T11" fmla="*/ 34 h 123"/>
                  <a:gd name="T12" fmla="*/ 75 w 83"/>
                  <a:gd name="T13" fmla="*/ 23 h 123"/>
                  <a:gd name="T14" fmla="*/ 74 w 83"/>
                  <a:gd name="T15" fmla="*/ 20 h 123"/>
                  <a:gd name="T16" fmla="*/ 41 w 83"/>
                  <a:gd name="T17" fmla="*/ 0 h 123"/>
                  <a:gd name="T18" fmla="*/ 6 w 83"/>
                  <a:gd name="T19" fmla="*/ 34 h 123"/>
                  <a:gd name="T20" fmla="*/ 29 w 83"/>
                  <a:gd name="T21" fmla="*/ 65 h 123"/>
                  <a:gd name="T22" fmla="*/ 49 w 83"/>
                  <a:gd name="T23" fmla="*/ 76 h 123"/>
                  <a:gd name="T24" fmla="*/ 56 w 83"/>
                  <a:gd name="T25" fmla="*/ 86 h 123"/>
                  <a:gd name="T26" fmla="*/ 42 w 83"/>
                  <a:gd name="T27" fmla="*/ 99 h 123"/>
                  <a:gd name="T28" fmla="*/ 24 w 83"/>
                  <a:gd name="T29" fmla="*/ 86 h 123"/>
                  <a:gd name="T30" fmla="*/ 23 w 83"/>
                  <a:gd name="T31" fmla="*/ 84 h 123"/>
                  <a:gd name="T32" fmla="*/ 0 w 83"/>
                  <a:gd name="T33" fmla="*/ 94 h 123"/>
                  <a:gd name="T34" fmla="*/ 1 w 83"/>
                  <a:gd name="T35" fmla="*/ 96 h 123"/>
                  <a:gd name="T36" fmla="*/ 42 w 83"/>
                  <a:gd name="T37" fmla="*/ 123 h 123"/>
                  <a:gd name="T38" fmla="*/ 83 w 83"/>
                  <a:gd name="T39" fmla="*/ 84 h 123"/>
                  <a:gd name="T40" fmla="*/ 55 w 83"/>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3">
                    <a:moveTo>
                      <a:pt x="55" y="50"/>
                    </a:moveTo>
                    <a:cubicBezTo>
                      <a:pt x="54" y="49"/>
                      <a:pt x="52" y="48"/>
                      <a:pt x="51" y="48"/>
                    </a:cubicBezTo>
                    <a:cubicBezTo>
                      <a:pt x="40" y="43"/>
                      <a:pt x="31" y="39"/>
                      <a:pt x="31" y="32"/>
                    </a:cubicBezTo>
                    <a:cubicBezTo>
                      <a:pt x="31" y="27"/>
                      <a:pt x="36" y="24"/>
                      <a:pt x="40" y="24"/>
                    </a:cubicBezTo>
                    <a:cubicBezTo>
                      <a:pt x="45" y="24"/>
                      <a:pt x="50" y="27"/>
                      <a:pt x="52" y="32"/>
                    </a:cubicBezTo>
                    <a:cubicBezTo>
                      <a:pt x="53" y="34"/>
                      <a:pt x="53" y="34"/>
                      <a:pt x="53" y="34"/>
                    </a:cubicBezTo>
                    <a:cubicBezTo>
                      <a:pt x="75" y="23"/>
                      <a:pt x="75" y="23"/>
                      <a:pt x="75" y="23"/>
                    </a:cubicBezTo>
                    <a:cubicBezTo>
                      <a:pt x="74" y="20"/>
                      <a:pt x="74" y="20"/>
                      <a:pt x="74" y="20"/>
                    </a:cubicBezTo>
                    <a:cubicBezTo>
                      <a:pt x="68" y="7"/>
                      <a:pt x="56" y="0"/>
                      <a:pt x="41" y="0"/>
                    </a:cubicBezTo>
                    <a:cubicBezTo>
                      <a:pt x="22" y="0"/>
                      <a:pt x="6" y="15"/>
                      <a:pt x="6" y="34"/>
                    </a:cubicBezTo>
                    <a:cubicBezTo>
                      <a:pt x="6" y="51"/>
                      <a:pt x="16" y="58"/>
                      <a:pt x="29" y="65"/>
                    </a:cubicBezTo>
                    <a:cubicBezTo>
                      <a:pt x="49" y="76"/>
                      <a:pt x="49" y="76"/>
                      <a:pt x="49" y="76"/>
                    </a:cubicBezTo>
                    <a:cubicBezTo>
                      <a:pt x="54" y="79"/>
                      <a:pt x="56" y="81"/>
                      <a:pt x="56" y="86"/>
                    </a:cubicBezTo>
                    <a:cubicBezTo>
                      <a:pt x="56" y="94"/>
                      <a:pt x="49" y="99"/>
                      <a:pt x="42" y="99"/>
                    </a:cubicBezTo>
                    <a:cubicBezTo>
                      <a:pt x="33" y="99"/>
                      <a:pt x="28" y="94"/>
                      <a:pt x="24" y="86"/>
                    </a:cubicBezTo>
                    <a:cubicBezTo>
                      <a:pt x="23" y="84"/>
                      <a:pt x="23" y="84"/>
                      <a:pt x="23" y="84"/>
                    </a:cubicBezTo>
                    <a:cubicBezTo>
                      <a:pt x="0" y="94"/>
                      <a:pt x="0" y="94"/>
                      <a:pt x="0" y="94"/>
                    </a:cubicBezTo>
                    <a:cubicBezTo>
                      <a:pt x="1" y="96"/>
                      <a:pt x="1" y="96"/>
                      <a:pt x="1" y="96"/>
                    </a:cubicBezTo>
                    <a:cubicBezTo>
                      <a:pt x="7" y="112"/>
                      <a:pt x="23" y="123"/>
                      <a:pt x="42" y="123"/>
                    </a:cubicBezTo>
                    <a:cubicBezTo>
                      <a:pt x="65" y="123"/>
                      <a:pt x="83" y="106"/>
                      <a:pt x="83" y="84"/>
                    </a:cubicBezTo>
                    <a:cubicBezTo>
                      <a:pt x="83" y="65"/>
                      <a:pt x="69" y="56"/>
                      <a:pt x="55" y="5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6" name="Freeform 20"/>
              <p:cNvSpPr>
                <a:spLocks noEditPoints="1"/>
              </p:cNvSpPr>
              <p:nvPr userDrawn="1"/>
            </p:nvSpPr>
            <p:spPr bwMode="auto">
              <a:xfrm>
                <a:off x="8922112" y="6534936"/>
                <a:ext cx="50370" cy="55354"/>
              </a:xfrm>
              <a:custGeom>
                <a:avLst/>
                <a:gdLst>
                  <a:gd name="T0" fmla="*/ 57 w 112"/>
                  <a:gd name="T1" fmla="*/ 123 h 123"/>
                  <a:gd name="T2" fmla="*/ 111 w 112"/>
                  <a:gd name="T3" fmla="*/ 91 h 123"/>
                  <a:gd name="T4" fmla="*/ 112 w 112"/>
                  <a:gd name="T5" fmla="*/ 89 h 123"/>
                  <a:gd name="T6" fmla="*/ 90 w 112"/>
                  <a:gd name="T7" fmla="*/ 76 h 123"/>
                  <a:gd name="T8" fmla="*/ 88 w 112"/>
                  <a:gd name="T9" fmla="*/ 78 h 123"/>
                  <a:gd name="T10" fmla="*/ 57 w 112"/>
                  <a:gd name="T11" fmla="*/ 99 h 123"/>
                  <a:gd name="T12" fmla="*/ 26 w 112"/>
                  <a:gd name="T13" fmla="*/ 67 h 123"/>
                  <a:gd name="T14" fmla="*/ 111 w 112"/>
                  <a:gd name="T15" fmla="*/ 67 h 123"/>
                  <a:gd name="T16" fmla="*/ 111 w 112"/>
                  <a:gd name="T17" fmla="*/ 61 h 123"/>
                  <a:gd name="T18" fmla="*/ 57 w 112"/>
                  <a:gd name="T19" fmla="*/ 0 h 123"/>
                  <a:gd name="T20" fmla="*/ 0 w 112"/>
                  <a:gd name="T21" fmla="*/ 62 h 123"/>
                  <a:gd name="T22" fmla="*/ 57 w 112"/>
                  <a:gd name="T23" fmla="*/ 123 h 123"/>
                  <a:gd name="T24" fmla="*/ 28 w 112"/>
                  <a:gd name="T25" fmla="*/ 46 h 123"/>
                  <a:gd name="T26" fmla="*/ 57 w 112"/>
                  <a:gd name="T27" fmla="*/ 23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57" y="123"/>
                    </a:moveTo>
                    <a:cubicBezTo>
                      <a:pt x="80" y="123"/>
                      <a:pt x="100" y="111"/>
                      <a:pt x="111" y="91"/>
                    </a:cubicBezTo>
                    <a:cubicBezTo>
                      <a:pt x="112" y="89"/>
                      <a:pt x="112" y="89"/>
                      <a:pt x="112" y="89"/>
                    </a:cubicBezTo>
                    <a:cubicBezTo>
                      <a:pt x="90" y="76"/>
                      <a:pt x="90" y="76"/>
                      <a:pt x="90" y="76"/>
                    </a:cubicBezTo>
                    <a:cubicBezTo>
                      <a:pt x="88" y="78"/>
                      <a:pt x="88" y="78"/>
                      <a:pt x="88" y="78"/>
                    </a:cubicBezTo>
                    <a:cubicBezTo>
                      <a:pt x="81" y="91"/>
                      <a:pt x="73" y="99"/>
                      <a:pt x="57" y="99"/>
                    </a:cubicBezTo>
                    <a:cubicBezTo>
                      <a:pt x="38" y="99"/>
                      <a:pt x="28" y="83"/>
                      <a:pt x="26" y="67"/>
                    </a:cubicBezTo>
                    <a:cubicBezTo>
                      <a:pt x="111" y="67"/>
                      <a:pt x="111" y="67"/>
                      <a:pt x="111" y="67"/>
                    </a:cubicBezTo>
                    <a:cubicBezTo>
                      <a:pt x="111" y="61"/>
                      <a:pt x="111" y="61"/>
                      <a:pt x="111" y="61"/>
                    </a:cubicBezTo>
                    <a:cubicBezTo>
                      <a:pt x="111" y="23"/>
                      <a:pt x="90" y="0"/>
                      <a:pt x="57" y="0"/>
                    </a:cubicBezTo>
                    <a:cubicBezTo>
                      <a:pt x="22" y="0"/>
                      <a:pt x="0" y="23"/>
                      <a:pt x="0" y="62"/>
                    </a:cubicBezTo>
                    <a:cubicBezTo>
                      <a:pt x="0" y="98"/>
                      <a:pt x="23" y="123"/>
                      <a:pt x="57" y="123"/>
                    </a:cubicBezTo>
                    <a:close/>
                    <a:moveTo>
                      <a:pt x="28" y="46"/>
                    </a:moveTo>
                    <a:cubicBezTo>
                      <a:pt x="31" y="32"/>
                      <a:pt x="43" y="23"/>
                      <a:pt x="57" y="23"/>
                    </a:cubicBezTo>
                    <a:cubicBezTo>
                      <a:pt x="71" y="23"/>
                      <a:pt x="81" y="32"/>
                      <a:pt x="84" y="46"/>
                    </a:cubicBezTo>
                    <a:lnTo>
                      <a:pt x="28" y="4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7" name="Freeform 21"/>
              <p:cNvSpPr>
                <a:spLocks noEditPoints="1"/>
              </p:cNvSpPr>
              <p:nvPr userDrawn="1"/>
            </p:nvSpPr>
            <p:spPr bwMode="auto">
              <a:xfrm>
                <a:off x="8476777" y="6618361"/>
                <a:ext cx="46172" cy="83163"/>
              </a:xfrm>
              <a:custGeom>
                <a:avLst/>
                <a:gdLst>
                  <a:gd name="T0" fmla="*/ 29 w 103"/>
                  <a:gd name="T1" fmla="*/ 0 h 185"/>
                  <a:gd name="T2" fmla="*/ 0 w 103"/>
                  <a:gd name="T3" fmla="*/ 0 h 185"/>
                  <a:gd name="T4" fmla="*/ 0 w 103"/>
                  <a:gd name="T5" fmla="*/ 185 h 185"/>
                  <a:gd name="T6" fmla="*/ 28 w 103"/>
                  <a:gd name="T7" fmla="*/ 185 h 185"/>
                  <a:gd name="T8" fmla="*/ 28 w 103"/>
                  <a:gd name="T9" fmla="*/ 109 h 185"/>
                  <a:gd name="T10" fmla="*/ 38 w 103"/>
                  <a:gd name="T11" fmla="*/ 109 h 185"/>
                  <a:gd name="T12" fmla="*/ 103 w 103"/>
                  <a:gd name="T13" fmla="*/ 55 h 185"/>
                  <a:gd name="T14" fmla="*/ 29 w 103"/>
                  <a:gd name="T15" fmla="*/ 0 h 185"/>
                  <a:gd name="T16" fmla="*/ 77 w 103"/>
                  <a:gd name="T17" fmla="*/ 54 h 185"/>
                  <a:gd name="T18" fmla="*/ 32 w 103"/>
                  <a:gd name="T19" fmla="*/ 84 h 185"/>
                  <a:gd name="T20" fmla="*/ 28 w 103"/>
                  <a:gd name="T21" fmla="*/ 84 h 185"/>
                  <a:gd name="T22" fmla="*/ 28 w 103"/>
                  <a:gd name="T23" fmla="*/ 25 h 185"/>
                  <a:gd name="T24" fmla="*/ 31 w 103"/>
                  <a:gd name="T25" fmla="*/ 25 h 185"/>
                  <a:gd name="T26" fmla="*/ 77 w 103"/>
                  <a:gd name="T27"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85">
                    <a:moveTo>
                      <a:pt x="29" y="0"/>
                    </a:moveTo>
                    <a:cubicBezTo>
                      <a:pt x="0" y="0"/>
                      <a:pt x="0" y="0"/>
                      <a:pt x="0" y="0"/>
                    </a:cubicBezTo>
                    <a:cubicBezTo>
                      <a:pt x="0" y="185"/>
                      <a:pt x="0" y="185"/>
                      <a:pt x="0" y="185"/>
                    </a:cubicBezTo>
                    <a:cubicBezTo>
                      <a:pt x="28" y="185"/>
                      <a:pt x="28" y="185"/>
                      <a:pt x="28" y="185"/>
                    </a:cubicBezTo>
                    <a:cubicBezTo>
                      <a:pt x="28" y="109"/>
                      <a:pt x="28" y="109"/>
                      <a:pt x="28" y="109"/>
                    </a:cubicBezTo>
                    <a:cubicBezTo>
                      <a:pt x="38" y="109"/>
                      <a:pt x="38" y="109"/>
                      <a:pt x="38" y="109"/>
                    </a:cubicBezTo>
                    <a:cubicBezTo>
                      <a:pt x="80" y="109"/>
                      <a:pt x="103" y="89"/>
                      <a:pt x="103" y="55"/>
                    </a:cubicBezTo>
                    <a:cubicBezTo>
                      <a:pt x="103" y="17"/>
                      <a:pt x="80" y="0"/>
                      <a:pt x="29" y="0"/>
                    </a:cubicBezTo>
                    <a:close/>
                    <a:moveTo>
                      <a:pt x="77" y="54"/>
                    </a:moveTo>
                    <a:cubicBezTo>
                      <a:pt x="77" y="75"/>
                      <a:pt x="64" y="84"/>
                      <a:pt x="32" y="84"/>
                    </a:cubicBezTo>
                    <a:cubicBezTo>
                      <a:pt x="28" y="84"/>
                      <a:pt x="28" y="84"/>
                      <a:pt x="28" y="84"/>
                    </a:cubicBezTo>
                    <a:cubicBezTo>
                      <a:pt x="28" y="25"/>
                      <a:pt x="28" y="25"/>
                      <a:pt x="28" y="25"/>
                    </a:cubicBezTo>
                    <a:cubicBezTo>
                      <a:pt x="31" y="25"/>
                      <a:pt x="31" y="25"/>
                      <a:pt x="31" y="25"/>
                    </a:cubicBezTo>
                    <a:cubicBezTo>
                      <a:pt x="54" y="25"/>
                      <a:pt x="77" y="29"/>
                      <a:pt x="77" y="54"/>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8" name="Freeform 22"/>
              <p:cNvSpPr>
                <a:spLocks noEditPoints="1"/>
              </p:cNvSpPr>
              <p:nvPr userDrawn="1"/>
            </p:nvSpPr>
            <p:spPr bwMode="auto">
              <a:xfrm>
                <a:off x="8523737" y="6647744"/>
                <a:ext cx="52993" cy="55092"/>
              </a:xfrm>
              <a:custGeom>
                <a:avLst/>
                <a:gdLst>
                  <a:gd name="T0" fmla="*/ 91 w 118"/>
                  <a:gd name="T1" fmla="*/ 17 h 123"/>
                  <a:gd name="T2" fmla="*/ 55 w 118"/>
                  <a:gd name="T3" fmla="*/ 0 h 123"/>
                  <a:gd name="T4" fmla="*/ 0 w 118"/>
                  <a:gd name="T5" fmla="*/ 61 h 123"/>
                  <a:gd name="T6" fmla="*/ 56 w 118"/>
                  <a:gd name="T7" fmla="*/ 123 h 123"/>
                  <a:gd name="T8" fmla="*/ 91 w 118"/>
                  <a:gd name="T9" fmla="*/ 106 h 123"/>
                  <a:gd name="T10" fmla="*/ 91 w 118"/>
                  <a:gd name="T11" fmla="*/ 120 h 123"/>
                  <a:gd name="T12" fmla="*/ 118 w 118"/>
                  <a:gd name="T13" fmla="*/ 120 h 123"/>
                  <a:gd name="T14" fmla="*/ 118 w 118"/>
                  <a:gd name="T15" fmla="*/ 3 h 123"/>
                  <a:gd name="T16" fmla="*/ 91 w 118"/>
                  <a:gd name="T17" fmla="*/ 3 h 123"/>
                  <a:gd name="T18" fmla="*/ 91 w 118"/>
                  <a:gd name="T19" fmla="*/ 17 h 123"/>
                  <a:gd name="T20" fmla="*/ 93 w 118"/>
                  <a:gd name="T21" fmla="*/ 61 h 123"/>
                  <a:gd name="T22" fmla="*/ 59 w 118"/>
                  <a:gd name="T23" fmla="*/ 99 h 123"/>
                  <a:gd name="T24" fmla="*/ 26 w 118"/>
                  <a:gd name="T25" fmla="*/ 61 h 123"/>
                  <a:gd name="T26" fmla="*/ 59 w 118"/>
                  <a:gd name="T27" fmla="*/ 24 h 123"/>
                  <a:gd name="T28" fmla="*/ 93 w 118"/>
                  <a:gd name="T2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23">
                    <a:moveTo>
                      <a:pt x="91" y="17"/>
                    </a:moveTo>
                    <a:cubicBezTo>
                      <a:pt x="82" y="6"/>
                      <a:pt x="69" y="0"/>
                      <a:pt x="55" y="0"/>
                    </a:cubicBezTo>
                    <a:cubicBezTo>
                      <a:pt x="19" y="0"/>
                      <a:pt x="0" y="31"/>
                      <a:pt x="0" y="61"/>
                    </a:cubicBezTo>
                    <a:cubicBezTo>
                      <a:pt x="0" y="92"/>
                      <a:pt x="19" y="123"/>
                      <a:pt x="56" y="123"/>
                    </a:cubicBezTo>
                    <a:cubicBezTo>
                      <a:pt x="69" y="123"/>
                      <a:pt x="82" y="117"/>
                      <a:pt x="91" y="106"/>
                    </a:cubicBezTo>
                    <a:cubicBezTo>
                      <a:pt x="91" y="120"/>
                      <a:pt x="91" y="120"/>
                      <a:pt x="91" y="120"/>
                    </a:cubicBezTo>
                    <a:cubicBezTo>
                      <a:pt x="118" y="120"/>
                      <a:pt x="118" y="120"/>
                      <a:pt x="118" y="120"/>
                    </a:cubicBezTo>
                    <a:cubicBezTo>
                      <a:pt x="118" y="3"/>
                      <a:pt x="118" y="3"/>
                      <a:pt x="118" y="3"/>
                    </a:cubicBezTo>
                    <a:cubicBezTo>
                      <a:pt x="91" y="3"/>
                      <a:pt x="91" y="3"/>
                      <a:pt x="91" y="3"/>
                    </a:cubicBezTo>
                    <a:lnTo>
                      <a:pt x="91" y="17"/>
                    </a:lnTo>
                    <a:close/>
                    <a:moveTo>
                      <a:pt x="93" y="61"/>
                    </a:moveTo>
                    <a:cubicBezTo>
                      <a:pt x="93" y="80"/>
                      <a:pt x="82" y="99"/>
                      <a:pt x="59" y="99"/>
                    </a:cubicBezTo>
                    <a:cubicBezTo>
                      <a:pt x="38" y="99"/>
                      <a:pt x="26" y="80"/>
                      <a:pt x="26" y="61"/>
                    </a:cubicBezTo>
                    <a:cubicBezTo>
                      <a:pt x="26" y="43"/>
                      <a:pt x="38" y="24"/>
                      <a:pt x="59" y="24"/>
                    </a:cubicBezTo>
                    <a:cubicBezTo>
                      <a:pt x="82" y="24"/>
                      <a:pt x="93" y="43"/>
                      <a:pt x="93"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29" name="Freeform 23"/>
              <p:cNvSpPr>
                <a:spLocks/>
              </p:cNvSpPr>
              <p:nvPr userDrawn="1"/>
            </p:nvSpPr>
            <p:spPr bwMode="auto">
              <a:xfrm>
                <a:off x="8586699" y="6647744"/>
                <a:ext cx="34105" cy="53780"/>
              </a:xfrm>
              <a:custGeom>
                <a:avLst/>
                <a:gdLst>
                  <a:gd name="T0" fmla="*/ 55 w 76"/>
                  <a:gd name="T1" fmla="*/ 0 h 120"/>
                  <a:gd name="T2" fmla="*/ 26 w 76"/>
                  <a:gd name="T3" fmla="*/ 15 h 120"/>
                  <a:gd name="T4" fmla="*/ 26 w 76"/>
                  <a:gd name="T5" fmla="*/ 3 h 120"/>
                  <a:gd name="T6" fmla="*/ 0 w 76"/>
                  <a:gd name="T7" fmla="*/ 3 h 120"/>
                  <a:gd name="T8" fmla="*/ 0 w 76"/>
                  <a:gd name="T9" fmla="*/ 120 h 120"/>
                  <a:gd name="T10" fmla="*/ 26 w 76"/>
                  <a:gd name="T11" fmla="*/ 120 h 120"/>
                  <a:gd name="T12" fmla="*/ 26 w 76"/>
                  <a:gd name="T13" fmla="*/ 62 h 120"/>
                  <a:gd name="T14" fmla="*/ 50 w 76"/>
                  <a:gd name="T15" fmla="*/ 25 h 120"/>
                  <a:gd name="T16" fmla="*/ 61 w 76"/>
                  <a:gd name="T17" fmla="*/ 29 h 120"/>
                  <a:gd name="T18" fmla="*/ 63 w 76"/>
                  <a:gd name="T19" fmla="*/ 31 h 120"/>
                  <a:gd name="T20" fmla="*/ 76 w 76"/>
                  <a:gd name="T21" fmla="*/ 7 h 120"/>
                  <a:gd name="T22" fmla="*/ 74 w 76"/>
                  <a:gd name="T23" fmla="*/ 6 h 120"/>
                  <a:gd name="T24" fmla="*/ 55 w 76"/>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55" y="0"/>
                    </a:moveTo>
                    <a:cubicBezTo>
                      <a:pt x="43" y="0"/>
                      <a:pt x="33" y="5"/>
                      <a:pt x="26" y="15"/>
                    </a:cubicBezTo>
                    <a:cubicBezTo>
                      <a:pt x="26" y="3"/>
                      <a:pt x="26" y="3"/>
                      <a:pt x="26" y="3"/>
                    </a:cubicBezTo>
                    <a:cubicBezTo>
                      <a:pt x="0" y="3"/>
                      <a:pt x="0" y="3"/>
                      <a:pt x="0" y="3"/>
                    </a:cubicBezTo>
                    <a:cubicBezTo>
                      <a:pt x="0" y="120"/>
                      <a:pt x="0" y="120"/>
                      <a:pt x="0" y="120"/>
                    </a:cubicBezTo>
                    <a:cubicBezTo>
                      <a:pt x="26" y="120"/>
                      <a:pt x="26" y="120"/>
                      <a:pt x="26" y="120"/>
                    </a:cubicBezTo>
                    <a:cubicBezTo>
                      <a:pt x="26" y="62"/>
                      <a:pt x="26" y="62"/>
                      <a:pt x="26" y="62"/>
                    </a:cubicBezTo>
                    <a:cubicBezTo>
                      <a:pt x="26" y="36"/>
                      <a:pt x="33" y="25"/>
                      <a:pt x="50" y="25"/>
                    </a:cubicBezTo>
                    <a:cubicBezTo>
                      <a:pt x="54" y="25"/>
                      <a:pt x="58" y="27"/>
                      <a:pt x="61" y="29"/>
                    </a:cubicBezTo>
                    <a:cubicBezTo>
                      <a:pt x="63" y="31"/>
                      <a:pt x="63" y="31"/>
                      <a:pt x="63" y="31"/>
                    </a:cubicBezTo>
                    <a:cubicBezTo>
                      <a:pt x="76" y="7"/>
                      <a:pt x="76" y="7"/>
                      <a:pt x="76" y="7"/>
                    </a:cubicBezTo>
                    <a:cubicBezTo>
                      <a:pt x="74" y="6"/>
                      <a:pt x="74" y="6"/>
                      <a:pt x="74" y="6"/>
                    </a:cubicBezTo>
                    <a:cubicBezTo>
                      <a:pt x="68" y="2"/>
                      <a:pt x="61" y="0"/>
                      <a:pt x="55" y="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0" name="Freeform 24"/>
              <p:cNvSpPr>
                <a:spLocks/>
              </p:cNvSpPr>
              <p:nvPr userDrawn="1"/>
            </p:nvSpPr>
            <p:spPr bwMode="auto">
              <a:xfrm>
                <a:off x="8622115" y="6630166"/>
                <a:ext cx="26497" cy="71357"/>
              </a:xfrm>
              <a:custGeom>
                <a:avLst/>
                <a:gdLst>
                  <a:gd name="T0" fmla="*/ 65 w 101"/>
                  <a:gd name="T1" fmla="*/ 0 h 272"/>
                  <a:gd name="T2" fmla="*/ 19 w 101"/>
                  <a:gd name="T3" fmla="*/ 0 h 272"/>
                  <a:gd name="T4" fmla="*/ 19 w 101"/>
                  <a:gd name="T5" fmla="*/ 72 h 272"/>
                  <a:gd name="T6" fmla="*/ 0 w 101"/>
                  <a:gd name="T7" fmla="*/ 72 h 272"/>
                  <a:gd name="T8" fmla="*/ 0 w 101"/>
                  <a:gd name="T9" fmla="*/ 115 h 272"/>
                  <a:gd name="T10" fmla="*/ 19 w 101"/>
                  <a:gd name="T11" fmla="*/ 115 h 272"/>
                  <a:gd name="T12" fmla="*/ 19 w 101"/>
                  <a:gd name="T13" fmla="*/ 272 h 272"/>
                  <a:gd name="T14" fmla="*/ 65 w 101"/>
                  <a:gd name="T15" fmla="*/ 272 h 272"/>
                  <a:gd name="T16" fmla="*/ 65 w 101"/>
                  <a:gd name="T17" fmla="*/ 115 h 272"/>
                  <a:gd name="T18" fmla="*/ 101 w 101"/>
                  <a:gd name="T19" fmla="*/ 115 h 272"/>
                  <a:gd name="T20" fmla="*/ 101 w 101"/>
                  <a:gd name="T21" fmla="*/ 72 h 272"/>
                  <a:gd name="T22" fmla="*/ 65 w 101"/>
                  <a:gd name="T23" fmla="*/ 72 h 272"/>
                  <a:gd name="T24" fmla="*/ 65 w 101"/>
                  <a:gd name="T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272">
                    <a:moveTo>
                      <a:pt x="65" y="0"/>
                    </a:moveTo>
                    <a:lnTo>
                      <a:pt x="19" y="0"/>
                    </a:lnTo>
                    <a:lnTo>
                      <a:pt x="19" y="72"/>
                    </a:lnTo>
                    <a:lnTo>
                      <a:pt x="0" y="72"/>
                    </a:lnTo>
                    <a:lnTo>
                      <a:pt x="0" y="115"/>
                    </a:lnTo>
                    <a:lnTo>
                      <a:pt x="19" y="115"/>
                    </a:lnTo>
                    <a:lnTo>
                      <a:pt x="19" y="272"/>
                    </a:lnTo>
                    <a:lnTo>
                      <a:pt x="65" y="272"/>
                    </a:lnTo>
                    <a:lnTo>
                      <a:pt x="65" y="115"/>
                    </a:lnTo>
                    <a:lnTo>
                      <a:pt x="101" y="115"/>
                    </a:lnTo>
                    <a:lnTo>
                      <a:pt x="101" y="72"/>
                    </a:lnTo>
                    <a:lnTo>
                      <a:pt x="65" y="72"/>
                    </a:lnTo>
                    <a:lnTo>
                      <a:pt x="65" y="0"/>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1" name="Freeform 25"/>
              <p:cNvSpPr>
                <a:spLocks/>
              </p:cNvSpPr>
              <p:nvPr userDrawn="1"/>
            </p:nvSpPr>
            <p:spPr bwMode="auto">
              <a:xfrm>
                <a:off x="8654383" y="6647744"/>
                <a:ext cx="44861" cy="53780"/>
              </a:xfrm>
              <a:custGeom>
                <a:avLst/>
                <a:gdLst>
                  <a:gd name="T0" fmla="*/ 58 w 100"/>
                  <a:gd name="T1" fmla="*/ 0 h 120"/>
                  <a:gd name="T2" fmla="*/ 26 w 100"/>
                  <a:gd name="T3" fmla="*/ 13 h 120"/>
                  <a:gd name="T4" fmla="*/ 26 w 100"/>
                  <a:gd name="T5" fmla="*/ 3 h 120"/>
                  <a:gd name="T6" fmla="*/ 0 w 100"/>
                  <a:gd name="T7" fmla="*/ 3 h 120"/>
                  <a:gd name="T8" fmla="*/ 0 w 100"/>
                  <a:gd name="T9" fmla="*/ 120 h 120"/>
                  <a:gd name="T10" fmla="*/ 26 w 100"/>
                  <a:gd name="T11" fmla="*/ 120 h 120"/>
                  <a:gd name="T12" fmla="*/ 26 w 100"/>
                  <a:gd name="T13" fmla="*/ 66 h 120"/>
                  <a:gd name="T14" fmla="*/ 51 w 100"/>
                  <a:gd name="T15" fmla="*/ 24 h 120"/>
                  <a:gd name="T16" fmla="*/ 73 w 100"/>
                  <a:gd name="T17" fmla="*/ 53 h 120"/>
                  <a:gd name="T18" fmla="*/ 73 w 100"/>
                  <a:gd name="T19" fmla="*/ 120 h 120"/>
                  <a:gd name="T20" fmla="*/ 100 w 100"/>
                  <a:gd name="T21" fmla="*/ 120 h 120"/>
                  <a:gd name="T22" fmla="*/ 100 w 100"/>
                  <a:gd name="T23" fmla="*/ 51 h 120"/>
                  <a:gd name="T24" fmla="*/ 58 w 100"/>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0">
                    <a:moveTo>
                      <a:pt x="58" y="0"/>
                    </a:moveTo>
                    <a:cubicBezTo>
                      <a:pt x="45" y="0"/>
                      <a:pt x="34" y="5"/>
                      <a:pt x="26" y="13"/>
                    </a:cubicBezTo>
                    <a:cubicBezTo>
                      <a:pt x="26" y="3"/>
                      <a:pt x="26" y="3"/>
                      <a:pt x="26" y="3"/>
                    </a:cubicBezTo>
                    <a:cubicBezTo>
                      <a:pt x="0" y="3"/>
                      <a:pt x="0" y="3"/>
                      <a:pt x="0" y="3"/>
                    </a:cubicBezTo>
                    <a:cubicBezTo>
                      <a:pt x="0" y="120"/>
                      <a:pt x="0" y="120"/>
                      <a:pt x="0" y="120"/>
                    </a:cubicBezTo>
                    <a:cubicBezTo>
                      <a:pt x="26" y="120"/>
                      <a:pt x="26" y="120"/>
                      <a:pt x="26" y="120"/>
                    </a:cubicBezTo>
                    <a:cubicBezTo>
                      <a:pt x="26" y="66"/>
                      <a:pt x="26" y="66"/>
                      <a:pt x="26" y="66"/>
                    </a:cubicBezTo>
                    <a:cubicBezTo>
                      <a:pt x="26" y="41"/>
                      <a:pt x="28" y="24"/>
                      <a:pt x="51" y="24"/>
                    </a:cubicBezTo>
                    <a:cubicBezTo>
                      <a:pt x="70" y="24"/>
                      <a:pt x="73" y="33"/>
                      <a:pt x="73" y="53"/>
                    </a:cubicBezTo>
                    <a:cubicBezTo>
                      <a:pt x="73" y="120"/>
                      <a:pt x="73" y="120"/>
                      <a:pt x="73" y="120"/>
                    </a:cubicBezTo>
                    <a:cubicBezTo>
                      <a:pt x="100" y="120"/>
                      <a:pt x="100" y="120"/>
                      <a:pt x="100" y="120"/>
                    </a:cubicBezTo>
                    <a:cubicBezTo>
                      <a:pt x="100" y="51"/>
                      <a:pt x="100" y="51"/>
                      <a:pt x="100" y="51"/>
                    </a:cubicBezTo>
                    <a:cubicBezTo>
                      <a:pt x="100" y="17"/>
                      <a:pt x="86" y="0"/>
                      <a:pt x="58" y="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2" name="Freeform 26"/>
              <p:cNvSpPr>
                <a:spLocks noEditPoints="1"/>
              </p:cNvSpPr>
              <p:nvPr userDrawn="1"/>
            </p:nvSpPr>
            <p:spPr bwMode="auto">
              <a:xfrm>
                <a:off x="8708164" y="6647744"/>
                <a:ext cx="50370" cy="55092"/>
              </a:xfrm>
              <a:custGeom>
                <a:avLst/>
                <a:gdLst>
                  <a:gd name="T0" fmla="*/ 88 w 112"/>
                  <a:gd name="T1" fmla="*/ 79 h 123"/>
                  <a:gd name="T2" fmla="*/ 57 w 112"/>
                  <a:gd name="T3" fmla="*/ 99 h 123"/>
                  <a:gd name="T4" fmla="*/ 26 w 112"/>
                  <a:gd name="T5" fmla="*/ 67 h 123"/>
                  <a:gd name="T6" fmla="*/ 111 w 112"/>
                  <a:gd name="T7" fmla="*/ 67 h 123"/>
                  <a:gd name="T8" fmla="*/ 111 w 112"/>
                  <a:gd name="T9" fmla="*/ 62 h 123"/>
                  <a:gd name="T10" fmla="*/ 56 w 112"/>
                  <a:gd name="T11" fmla="*/ 0 h 123"/>
                  <a:gd name="T12" fmla="*/ 0 w 112"/>
                  <a:gd name="T13" fmla="*/ 62 h 123"/>
                  <a:gd name="T14" fmla="*/ 57 w 112"/>
                  <a:gd name="T15" fmla="*/ 123 h 123"/>
                  <a:gd name="T16" fmla="*/ 111 w 112"/>
                  <a:gd name="T17" fmla="*/ 92 h 123"/>
                  <a:gd name="T18" fmla="*/ 112 w 112"/>
                  <a:gd name="T19" fmla="*/ 89 h 123"/>
                  <a:gd name="T20" fmla="*/ 90 w 112"/>
                  <a:gd name="T21" fmla="*/ 77 h 123"/>
                  <a:gd name="T22" fmla="*/ 88 w 112"/>
                  <a:gd name="T23" fmla="*/ 79 h 123"/>
                  <a:gd name="T24" fmla="*/ 28 w 112"/>
                  <a:gd name="T25" fmla="*/ 46 h 123"/>
                  <a:gd name="T26" fmla="*/ 56 w 112"/>
                  <a:gd name="T27" fmla="*/ 24 h 123"/>
                  <a:gd name="T28" fmla="*/ 84 w 112"/>
                  <a:gd name="T29" fmla="*/ 46 h 123"/>
                  <a:gd name="T30" fmla="*/ 28 w 112"/>
                  <a:gd name="T31"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3">
                    <a:moveTo>
                      <a:pt x="88" y="79"/>
                    </a:moveTo>
                    <a:cubicBezTo>
                      <a:pt x="81" y="91"/>
                      <a:pt x="73" y="99"/>
                      <a:pt x="57" y="99"/>
                    </a:cubicBezTo>
                    <a:cubicBezTo>
                      <a:pt x="38" y="99"/>
                      <a:pt x="28" y="83"/>
                      <a:pt x="26" y="67"/>
                    </a:cubicBezTo>
                    <a:cubicBezTo>
                      <a:pt x="111" y="67"/>
                      <a:pt x="111" y="67"/>
                      <a:pt x="111" y="67"/>
                    </a:cubicBezTo>
                    <a:cubicBezTo>
                      <a:pt x="111" y="62"/>
                      <a:pt x="111" y="62"/>
                      <a:pt x="111" y="62"/>
                    </a:cubicBezTo>
                    <a:cubicBezTo>
                      <a:pt x="111" y="24"/>
                      <a:pt x="90" y="0"/>
                      <a:pt x="56" y="0"/>
                    </a:cubicBezTo>
                    <a:cubicBezTo>
                      <a:pt x="21" y="0"/>
                      <a:pt x="0" y="24"/>
                      <a:pt x="0" y="62"/>
                    </a:cubicBezTo>
                    <a:cubicBezTo>
                      <a:pt x="0" y="98"/>
                      <a:pt x="23" y="123"/>
                      <a:pt x="57" y="123"/>
                    </a:cubicBezTo>
                    <a:cubicBezTo>
                      <a:pt x="80" y="123"/>
                      <a:pt x="100" y="111"/>
                      <a:pt x="111" y="92"/>
                    </a:cubicBezTo>
                    <a:cubicBezTo>
                      <a:pt x="112" y="89"/>
                      <a:pt x="112" y="89"/>
                      <a:pt x="112" y="89"/>
                    </a:cubicBezTo>
                    <a:cubicBezTo>
                      <a:pt x="90" y="77"/>
                      <a:pt x="90" y="77"/>
                      <a:pt x="90" y="77"/>
                    </a:cubicBezTo>
                    <a:lnTo>
                      <a:pt x="88" y="79"/>
                    </a:lnTo>
                    <a:close/>
                    <a:moveTo>
                      <a:pt x="28" y="46"/>
                    </a:moveTo>
                    <a:cubicBezTo>
                      <a:pt x="31" y="33"/>
                      <a:pt x="43" y="24"/>
                      <a:pt x="56" y="24"/>
                    </a:cubicBezTo>
                    <a:cubicBezTo>
                      <a:pt x="71" y="24"/>
                      <a:pt x="81" y="32"/>
                      <a:pt x="84" y="46"/>
                    </a:cubicBezTo>
                    <a:lnTo>
                      <a:pt x="28" y="4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3" name="Freeform 27"/>
              <p:cNvSpPr>
                <a:spLocks/>
              </p:cNvSpPr>
              <p:nvPr userDrawn="1"/>
            </p:nvSpPr>
            <p:spPr bwMode="auto">
              <a:xfrm>
                <a:off x="8765092" y="6647744"/>
                <a:ext cx="34105" cy="53780"/>
              </a:xfrm>
              <a:custGeom>
                <a:avLst/>
                <a:gdLst>
                  <a:gd name="T0" fmla="*/ 74 w 76"/>
                  <a:gd name="T1" fmla="*/ 6 h 120"/>
                  <a:gd name="T2" fmla="*/ 55 w 76"/>
                  <a:gd name="T3" fmla="*/ 0 h 120"/>
                  <a:gd name="T4" fmla="*/ 27 w 76"/>
                  <a:gd name="T5" fmla="*/ 15 h 120"/>
                  <a:gd name="T6" fmla="*/ 27 w 76"/>
                  <a:gd name="T7" fmla="*/ 3 h 120"/>
                  <a:gd name="T8" fmla="*/ 0 w 76"/>
                  <a:gd name="T9" fmla="*/ 3 h 120"/>
                  <a:gd name="T10" fmla="*/ 0 w 76"/>
                  <a:gd name="T11" fmla="*/ 120 h 120"/>
                  <a:gd name="T12" fmla="*/ 27 w 76"/>
                  <a:gd name="T13" fmla="*/ 120 h 120"/>
                  <a:gd name="T14" fmla="*/ 27 w 76"/>
                  <a:gd name="T15" fmla="*/ 62 h 120"/>
                  <a:gd name="T16" fmla="*/ 50 w 76"/>
                  <a:gd name="T17" fmla="*/ 25 h 120"/>
                  <a:gd name="T18" fmla="*/ 61 w 76"/>
                  <a:gd name="T19" fmla="*/ 29 h 120"/>
                  <a:gd name="T20" fmla="*/ 64 w 76"/>
                  <a:gd name="T21" fmla="*/ 31 h 120"/>
                  <a:gd name="T22" fmla="*/ 76 w 76"/>
                  <a:gd name="T23" fmla="*/ 7 h 120"/>
                  <a:gd name="T24" fmla="*/ 74 w 76"/>
                  <a:gd name="T2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20">
                    <a:moveTo>
                      <a:pt x="74" y="6"/>
                    </a:moveTo>
                    <a:cubicBezTo>
                      <a:pt x="68" y="2"/>
                      <a:pt x="61" y="0"/>
                      <a:pt x="55" y="0"/>
                    </a:cubicBezTo>
                    <a:cubicBezTo>
                      <a:pt x="43" y="0"/>
                      <a:pt x="33" y="5"/>
                      <a:pt x="27" y="15"/>
                    </a:cubicBezTo>
                    <a:cubicBezTo>
                      <a:pt x="27" y="3"/>
                      <a:pt x="27" y="3"/>
                      <a:pt x="27" y="3"/>
                    </a:cubicBezTo>
                    <a:cubicBezTo>
                      <a:pt x="0" y="3"/>
                      <a:pt x="0" y="3"/>
                      <a:pt x="0" y="3"/>
                    </a:cubicBezTo>
                    <a:cubicBezTo>
                      <a:pt x="0" y="120"/>
                      <a:pt x="0" y="120"/>
                      <a:pt x="0" y="120"/>
                    </a:cubicBezTo>
                    <a:cubicBezTo>
                      <a:pt x="27" y="120"/>
                      <a:pt x="27" y="120"/>
                      <a:pt x="27" y="120"/>
                    </a:cubicBezTo>
                    <a:cubicBezTo>
                      <a:pt x="27" y="62"/>
                      <a:pt x="27" y="62"/>
                      <a:pt x="27" y="62"/>
                    </a:cubicBezTo>
                    <a:cubicBezTo>
                      <a:pt x="27" y="36"/>
                      <a:pt x="34" y="25"/>
                      <a:pt x="50" y="25"/>
                    </a:cubicBezTo>
                    <a:cubicBezTo>
                      <a:pt x="55" y="25"/>
                      <a:pt x="58" y="27"/>
                      <a:pt x="61" y="29"/>
                    </a:cubicBezTo>
                    <a:cubicBezTo>
                      <a:pt x="64" y="31"/>
                      <a:pt x="64" y="31"/>
                      <a:pt x="64" y="31"/>
                    </a:cubicBezTo>
                    <a:cubicBezTo>
                      <a:pt x="76" y="7"/>
                      <a:pt x="76" y="7"/>
                      <a:pt x="76" y="7"/>
                    </a:cubicBezTo>
                    <a:lnTo>
                      <a:pt x="74" y="6"/>
                    </a:ln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4" name="Freeform 28"/>
              <p:cNvSpPr>
                <a:spLocks/>
              </p:cNvSpPr>
              <p:nvPr userDrawn="1"/>
            </p:nvSpPr>
            <p:spPr bwMode="auto">
              <a:xfrm>
                <a:off x="8798409" y="6647744"/>
                <a:ext cx="36728" cy="55092"/>
              </a:xfrm>
              <a:custGeom>
                <a:avLst/>
                <a:gdLst>
                  <a:gd name="T0" fmla="*/ 55 w 82"/>
                  <a:gd name="T1" fmla="*/ 50 h 123"/>
                  <a:gd name="T2" fmla="*/ 50 w 82"/>
                  <a:gd name="T3" fmla="*/ 48 h 123"/>
                  <a:gd name="T4" fmla="*/ 30 w 82"/>
                  <a:gd name="T5" fmla="*/ 32 h 123"/>
                  <a:gd name="T6" fmla="*/ 40 w 82"/>
                  <a:gd name="T7" fmla="*/ 24 h 123"/>
                  <a:gd name="T8" fmla="*/ 52 w 82"/>
                  <a:gd name="T9" fmla="*/ 32 h 123"/>
                  <a:gd name="T10" fmla="*/ 53 w 82"/>
                  <a:gd name="T11" fmla="*/ 35 h 123"/>
                  <a:gd name="T12" fmla="*/ 75 w 82"/>
                  <a:gd name="T13" fmla="*/ 23 h 123"/>
                  <a:gd name="T14" fmla="*/ 73 w 82"/>
                  <a:gd name="T15" fmla="*/ 21 h 123"/>
                  <a:gd name="T16" fmla="*/ 41 w 82"/>
                  <a:gd name="T17" fmla="*/ 0 h 123"/>
                  <a:gd name="T18" fmla="*/ 5 w 82"/>
                  <a:gd name="T19" fmla="*/ 35 h 123"/>
                  <a:gd name="T20" fmla="*/ 28 w 82"/>
                  <a:gd name="T21" fmla="*/ 65 h 123"/>
                  <a:gd name="T22" fmla="*/ 49 w 82"/>
                  <a:gd name="T23" fmla="*/ 76 h 123"/>
                  <a:gd name="T24" fmla="*/ 56 w 82"/>
                  <a:gd name="T25" fmla="*/ 86 h 123"/>
                  <a:gd name="T26" fmla="*/ 41 w 82"/>
                  <a:gd name="T27" fmla="*/ 99 h 123"/>
                  <a:gd name="T28" fmla="*/ 23 w 82"/>
                  <a:gd name="T29" fmla="*/ 86 h 123"/>
                  <a:gd name="T30" fmla="*/ 22 w 82"/>
                  <a:gd name="T31" fmla="*/ 84 h 123"/>
                  <a:gd name="T32" fmla="*/ 0 w 82"/>
                  <a:gd name="T33" fmla="*/ 95 h 123"/>
                  <a:gd name="T34" fmla="*/ 0 w 82"/>
                  <a:gd name="T35" fmla="*/ 97 h 123"/>
                  <a:gd name="T36" fmla="*/ 41 w 82"/>
                  <a:gd name="T37" fmla="*/ 123 h 123"/>
                  <a:gd name="T38" fmla="*/ 82 w 82"/>
                  <a:gd name="T39" fmla="*/ 84 h 123"/>
                  <a:gd name="T40" fmla="*/ 55 w 82"/>
                  <a:gd name="T41"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3">
                    <a:moveTo>
                      <a:pt x="55" y="50"/>
                    </a:moveTo>
                    <a:cubicBezTo>
                      <a:pt x="53" y="49"/>
                      <a:pt x="52" y="49"/>
                      <a:pt x="50" y="48"/>
                    </a:cubicBezTo>
                    <a:cubicBezTo>
                      <a:pt x="40" y="43"/>
                      <a:pt x="30" y="39"/>
                      <a:pt x="30" y="32"/>
                    </a:cubicBezTo>
                    <a:cubicBezTo>
                      <a:pt x="30" y="27"/>
                      <a:pt x="35" y="24"/>
                      <a:pt x="40" y="24"/>
                    </a:cubicBezTo>
                    <a:cubicBezTo>
                      <a:pt x="44" y="24"/>
                      <a:pt x="49" y="27"/>
                      <a:pt x="52" y="32"/>
                    </a:cubicBezTo>
                    <a:cubicBezTo>
                      <a:pt x="53" y="35"/>
                      <a:pt x="53" y="35"/>
                      <a:pt x="53" y="35"/>
                    </a:cubicBezTo>
                    <a:cubicBezTo>
                      <a:pt x="75" y="23"/>
                      <a:pt x="75" y="23"/>
                      <a:pt x="75" y="23"/>
                    </a:cubicBezTo>
                    <a:cubicBezTo>
                      <a:pt x="73" y="21"/>
                      <a:pt x="73" y="21"/>
                      <a:pt x="73" y="21"/>
                    </a:cubicBezTo>
                    <a:cubicBezTo>
                      <a:pt x="67" y="8"/>
                      <a:pt x="55" y="0"/>
                      <a:pt x="41" y="0"/>
                    </a:cubicBezTo>
                    <a:cubicBezTo>
                      <a:pt x="21" y="0"/>
                      <a:pt x="5" y="16"/>
                      <a:pt x="5" y="35"/>
                    </a:cubicBezTo>
                    <a:cubicBezTo>
                      <a:pt x="5" y="51"/>
                      <a:pt x="16" y="58"/>
                      <a:pt x="28" y="65"/>
                    </a:cubicBezTo>
                    <a:cubicBezTo>
                      <a:pt x="49" y="76"/>
                      <a:pt x="49" y="76"/>
                      <a:pt x="49" y="76"/>
                    </a:cubicBezTo>
                    <a:cubicBezTo>
                      <a:pt x="53" y="79"/>
                      <a:pt x="56" y="81"/>
                      <a:pt x="56" y="86"/>
                    </a:cubicBezTo>
                    <a:cubicBezTo>
                      <a:pt x="56" y="95"/>
                      <a:pt x="48" y="99"/>
                      <a:pt x="41" y="99"/>
                    </a:cubicBezTo>
                    <a:cubicBezTo>
                      <a:pt x="32" y="99"/>
                      <a:pt x="27" y="94"/>
                      <a:pt x="23" y="86"/>
                    </a:cubicBezTo>
                    <a:cubicBezTo>
                      <a:pt x="22" y="84"/>
                      <a:pt x="22" y="84"/>
                      <a:pt x="22" y="84"/>
                    </a:cubicBezTo>
                    <a:cubicBezTo>
                      <a:pt x="0" y="95"/>
                      <a:pt x="0" y="95"/>
                      <a:pt x="0" y="95"/>
                    </a:cubicBezTo>
                    <a:cubicBezTo>
                      <a:pt x="0" y="97"/>
                      <a:pt x="0" y="97"/>
                      <a:pt x="0" y="97"/>
                    </a:cubicBezTo>
                    <a:cubicBezTo>
                      <a:pt x="6" y="113"/>
                      <a:pt x="23" y="123"/>
                      <a:pt x="41" y="123"/>
                    </a:cubicBezTo>
                    <a:cubicBezTo>
                      <a:pt x="64" y="123"/>
                      <a:pt x="82" y="106"/>
                      <a:pt x="82" y="84"/>
                    </a:cubicBezTo>
                    <a:cubicBezTo>
                      <a:pt x="82" y="65"/>
                      <a:pt x="68" y="56"/>
                      <a:pt x="55" y="50"/>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5" name="Freeform 29"/>
              <p:cNvSpPr>
                <a:spLocks/>
              </p:cNvSpPr>
              <p:nvPr userDrawn="1"/>
            </p:nvSpPr>
            <p:spPr bwMode="auto">
              <a:xfrm>
                <a:off x="8841434" y="6606293"/>
                <a:ext cx="44336" cy="95231"/>
              </a:xfrm>
              <a:custGeom>
                <a:avLst/>
                <a:gdLst>
                  <a:gd name="T0" fmla="*/ 57 w 99"/>
                  <a:gd name="T1" fmla="*/ 92 h 212"/>
                  <a:gd name="T2" fmla="*/ 26 w 99"/>
                  <a:gd name="T3" fmla="*/ 105 h 212"/>
                  <a:gd name="T4" fmla="*/ 26 w 99"/>
                  <a:gd name="T5" fmla="*/ 0 h 212"/>
                  <a:gd name="T6" fmla="*/ 0 w 99"/>
                  <a:gd name="T7" fmla="*/ 0 h 212"/>
                  <a:gd name="T8" fmla="*/ 0 w 99"/>
                  <a:gd name="T9" fmla="*/ 212 h 212"/>
                  <a:gd name="T10" fmla="*/ 26 w 99"/>
                  <a:gd name="T11" fmla="*/ 212 h 212"/>
                  <a:gd name="T12" fmla="*/ 26 w 99"/>
                  <a:gd name="T13" fmla="*/ 158 h 212"/>
                  <a:gd name="T14" fmla="*/ 51 w 99"/>
                  <a:gd name="T15" fmla="*/ 116 h 212"/>
                  <a:gd name="T16" fmla="*/ 73 w 99"/>
                  <a:gd name="T17" fmla="*/ 145 h 212"/>
                  <a:gd name="T18" fmla="*/ 73 w 99"/>
                  <a:gd name="T19" fmla="*/ 212 h 212"/>
                  <a:gd name="T20" fmla="*/ 99 w 99"/>
                  <a:gd name="T21" fmla="*/ 212 h 212"/>
                  <a:gd name="T22" fmla="*/ 99 w 99"/>
                  <a:gd name="T23" fmla="*/ 143 h 212"/>
                  <a:gd name="T24" fmla="*/ 57 w 99"/>
                  <a:gd name="T25" fmla="*/ 9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2">
                    <a:moveTo>
                      <a:pt x="57" y="92"/>
                    </a:moveTo>
                    <a:cubicBezTo>
                      <a:pt x="45" y="92"/>
                      <a:pt x="33" y="97"/>
                      <a:pt x="26" y="105"/>
                    </a:cubicBezTo>
                    <a:cubicBezTo>
                      <a:pt x="26" y="0"/>
                      <a:pt x="26" y="0"/>
                      <a:pt x="26" y="0"/>
                    </a:cubicBezTo>
                    <a:cubicBezTo>
                      <a:pt x="0" y="0"/>
                      <a:pt x="0" y="0"/>
                      <a:pt x="0" y="0"/>
                    </a:cubicBezTo>
                    <a:cubicBezTo>
                      <a:pt x="0" y="212"/>
                      <a:pt x="0" y="212"/>
                      <a:pt x="0" y="212"/>
                    </a:cubicBezTo>
                    <a:cubicBezTo>
                      <a:pt x="26" y="212"/>
                      <a:pt x="26" y="212"/>
                      <a:pt x="26" y="212"/>
                    </a:cubicBezTo>
                    <a:cubicBezTo>
                      <a:pt x="26" y="158"/>
                      <a:pt x="26" y="158"/>
                      <a:pt x="26" y="158"/>
                    </a:cubicBezTo>
                    <a:cubicBezTo>
                      <a:pt x="26" y="133"/>
                      <a:pt x="28" y="116"/>
                      <a:pt x="51" y="116"/>
                    </a:cubicBezTo>
                    <a:cubicBezTo>
                      <a:pt x="70" y="116"/>
                      <a:pt x="73" y="125"/>
                      <a:pt x="73" y="145"/>
                    </a:cubicBezTo>
                    <a:cubicBezTo>
                      <a:pt x="73" y="212"/>
                      <a:pt x="73" y="212"/>
                      <a:pt x="73" y="212"/>
                    </a:cubicBezTo>
                    <a:cubicBezTo>
                      <a:pt x="99" y="212"/>
                      <a:pt x="99" y="212"/>
                      <a:pt x="99" y="212"/>
                    </a:cubicBezTo>
                    <a:cubicBezTo>
                      <a:pt x="99" y="143"/>
                      <a:pt x="99" y="143"/>
                      <a:pt x="99" y="143"/>
                    </a:cubicBezTo>
                    <a:cubicBezTo>
                      <a:pt x="99" y="109"/>
                      <a:pt x="86" y="92"/>
                      <a:pt x="57" y="92"/>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6" name="Oval 30"/>
              <p:cNvSpPr>
                <a:spLocks noChangeArrowheads="1"/>
              </p:cNvSpPr>
              <p:nvPr userDrawn="1"/>
            </p:nvSpPr>
            <p:spPr bwMode="auto">
              <a:xfrm>
                <a:off x="8894689" y="6619410"/>
                <a:ext cx="15741" cy="15741"/>
              </a:xfrm>
              <a:prstGeom prst="ellipse">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7" name="Rectangle 31"/>
              <p:cNvSpPr>
                <a:spLocks noChangeArrowheads="1"/>
              </p:cNvSpPr>
              <p:nvPr userDrawn="1"/>
            </p:nvSpPr>
            <p:spPr bwMode="auto">
              <a:xfrm>
                <a:off x="8896526" y="6649055"/>
                <a:ext cx="11806" cy="52469"/>
              </a:xfrm>
              <a:prstGeom prst="rect">
                <a:avLst/>
              </a:pr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sp>
            <p:nvSpPr>
              <p:cNvPr id="138" name="Freeform 32"/>
              <p:cNvSpPr>
                <a:spLocks noEditPoints="1"/>
              </p:cNvSpPr>
              <p:nvPr userDrawn="1"/>
            </p:nvSpPr>
            <p:spPr bwMode="auto">
              <a:xfrm>
                <a:off x="8919350" y="6647744"/>
                <a:ext cx="52993" cy="82113"/>
              </a:xfrm>
              <a:custGeom>
                <a:avLst/>
                <a:gdLst>
                  <a:gd name="T0" fmla="*/ 63 w 118"/>
                  <a:gd name="T1" fmla="*/ 0 h 183"/>
                  <a:gd name="T2" fmla="*/ 26 w 118"/>
                  <a:gd name="T3" fmla="*/ 17 h 183"/>
                  <a:gd name="T4" fmla="*/ 26 w 118"/>
                  <a:gd name="T5" fmla="*/ 3 h 183"/>
                  <a:gd name="T6" fmla="*/ 0 w 118"/>
                  <a:gd name="T7" fmla="*/ 3 h 183"/>
                  <a:gd name="T8" fmla="*/ 0 w 118"/>
                  <a:gd name="T9" fmla="*/ 183 h 183"/>
                  <a:gd name="T10" fmla="*/ 26 w 118"/>
                  <a:gd name="T11" fmla="*/ 183 h 183"/>
                  <a:gd name="T12" fmla="*/ 26 w 118"/>
                  <a:gd name="T13" fmla="*/ 106 h 183"/>
                  <a:gd name="T14" fmla="*/ 62 w 118"/>
                  <a:gd name="T15" fmla="*/ 123 h 183"/>
                  <a:gd name="T16" fmla="*/ 118 w 118"/>
                  <a:gd name="T17" fmla="*/ 61 h 183"/>
                  <a:gd name="T18" fmla="*/ 63 w 118"/>
                  <a:gd name="T19" fmla="*/ 0 h 183"/>
                  <a:gd name="T20" fmla="*/ 91 w 118"/>
                  <a:gd name="T21" fmla="*/ 61 h 183"/>
                  <a:gd name="T22" fmla="*/ 58 w 118"/>
                  <a:gd name="T23" fmla="*/ 99 h 183"/>
                  <a:gd name="T24" fmla="*/ 25 w 118"/>
                  <a:gd name="T25" fmla="*/ 61 h 183"/>
                  <a:gd name="T26" fmla="*/ 58 w 118"/>
                  <a:gd name="T27" fmla="*/ 24 h 183"/>
                  <a:gd name="T28" fmla="*/ 91 w 118"/>
                  <a:gd name="T29"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3">
                    <a:moveTo>
                      <a:pt x="63" y="0"/>
                    </a:moveTo>
                    <a:cubicBezTo>
                      <a:pt x="49" y="0"/>
                      <a:pt x="36" y="6"/>
                      <a:pt x="26" y="17"/>
                    </a:cubicBezTo>
                    <a:cubicBezTo>
                      <a:pt x="26" y="3"/>
                      <a:pt x="26" y="3"/>
                      <a:pt x="26" y="3"/>
                    </a:cubicBezTo>
                    <a:cubicBezTo>
                      <a:pt x="0" y="3"/>
                      <a:pt x="0" y="3"/>
                      <a:pt x="0" y="3"/>
                    </a:cubicBezTo>
                    <a:cubicBezTo>
                      <a:pt x="0" y="183"/>
                      <a:pt x="0" y="183"/>
                      <a:pt x="0" y="183"/>
                    </a:cubicBezTo>
                    <a:cubicBezTo>
                      <a:pt x="26" y="183"/>
                      <a:pt x="26" y="183"/>
                      <a:pt x="26" y="183"/>
                    </a:cubicBezTo>
                    <a:cubicBezTo>
                      <a:pt x="26" y="106"/>
                      <a:pt x="26" y="106"/>
                      <a:pt x="26" y="106"/>
                    </a:cubicBezTo>
                    <a:cubicBezTo>
                      <a:pt x="36" y="117"/>
                      <a:pt x="48" y="123"/>
                      <a:pt x="62" y="123"/>
                    </a:cubicBezTo>
                    <a:cubicBezTo>
                      <a:pt x="100" y="123"/>
                      <a:pt x="118" y="91"/>
                      <a:pt x="118" y="61"/>
                    </a:cubicBezTo>
                    <a:cubicBezTo>
                      <a:pt x="118" y="31"/>
                      <a:pt x="99" y="0"/>
                      <a:pt x="63" y="0"/>
                    </a:cubicBezTo>
                    <a:close/>
                    <a:moveTo>
                      <a:pt x="91" y="61"/>
                    </a:moveTo>
                    <a:cubicBezTo>
                      <a:pt x="91" y="80"/>
                      <a:pt x="81" y="99"/>
                      <a:pt x="58" y="99"/>
                    </a:cubicBezTo>
                    <a:cubicBezTo>
                      <a:pt x="36" y="99"/>
                      <a:pt x="25" y="80"/>
                      <a:pt x="25" y="61"/>
                    </a:cubicBezTo>
                    <a:cubicBezTo>
                      <a:pt x="25" y="43"/>
                      <a:pt x="36" y="24"/>
                      <a:pt x="58" y="24"/>
                    </a:cubicBezTo>
                    <a:cubicBezTo>
                      <a:pt x="81" y="24"/>
                      <a:pt x="91" y="43"/>
                      <a:pt x="91" y="61"/>
                    </a:cubicBezTo>
                    <a:close/>
                  </a:path>
                </a:pathLst>
              </a:custGeom>
              <a:solidFill>
                <a:schemeClr val="tx1"/>
              </a:solidFill>
              <a:ln>
                <a:noFill/>
              </a:ln>
            </p:spPr>
            <p:txBody>
              <a:bodyPr vert="horz" wrap="square" lIns="99060" tIns="49530" rIns="99060" bIns="49530" numCol="1" anchor="t" anchorCtr="0" compatLnSpc="1">
                <a:prstTxWarp prst="textNoShape">
                  <a:avLst/>
                </a:prstTxWarp>
              </a:bodyPr>
              <a:lstStyle/>
              <a:p>
                <a:endParaRPr lang="en-GB" sz="1950"/>
              </a:p>
            </p:txBody>
          </p:sp>
        </p:grpSp>
        <p:grpSp>
          <p:nvGrpSpPr>
            <p:cNvPr id="108" name="Group 107"/>
            <p:cNvGrpSpPr>
              <a:grpSpLocks noChangeAspect="1"/>
            </p:cNvGrpSpPr>
            <p:nvPr/>
          </p:nvGrpSpPr>
          <p:grpSpPr>
            <a:xfrm>
              <a:off x="397521" y="2934573"/>
              <a:ext cx="1844104" cy="1624681"/>
              <a:chOff x="1077913" y="1500188"/>
              <a:chExt cx="2441575" cy="2151063"/>
            </a:xfrm>
          </p:grpSpPr>
          <p:sp>
            <p:nvSpPr>
              <p:cNvPr id="109" name="Freeform 33"/>
              <p:cNvSpPr>
                <a:spLocks noEditPoints="1"/>
              </p:cNvSpPr>
              <p:nvPr userDrawn="1"/>
            </p:nvSpPr>
            <p:spPr bwMode="auto">
              <a:xfrm>
                <a:off x="1077913" y="2125663"/>
                <a:ext cx="558800"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4 h 205"/>
                  <a:gd name="T12" fmla="*/ 15 w 206"/>
                  <a:gd name="T13" fmla="*/ 102 h 205"/>
                  <a:gd name="T14" fmla="*/ 103 w 206"/>
                  <a:gd name="T15" fmla="*/ 190 h 205"/>
                  <a:gd name="T16" fmla="*/ 191 w 206"/>
                  <a:gd name="T17" fmla="*/ 102 h 205"/>
                  <a:gd name="T18" fmla="*/ 103 w 206"/>
                  <a:gd name="T19"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6" y="205"/>
                      <a:pt x="0" y="159"/>
                      <a:pt x="0" y="102"/>
                    </a:cubicBezTo>
                    <a:cubicBezTo>
                      <a:pt x="0" y="46"/>
                      <a:pt x="46" y="0"/>
                      <a:pt x="103" y="0"/>
                    </a:cubicBezTo>
                    <a:cubicBezTo>
                      <a:pt x="160" y="0"/>
                      <a:pt x="206" y="46"/>
                      <a:pt x="206" y="102"/>
                    </a:cubicBezTo>
                    <a:cubicBezTo>
                      <a:pt x="206" y="159"/>
                      <a:pt x="160" y="205"/>
                      <a:pt x="103" y="205"/>
                    </a:cubicBezTo>
                    <a:close/>
                    <a:moveTo>
                      <a:pt x="103" y="14"/>
                    </a:moveTo>
                    <a:cubicBezTo>
                      <a:pt x="55" y="14"/>
                      <a:pt x="15" y="54"/>
                      <a:pt x="15" y="102"/>
                    </a:cubicBezTo>
                    <a:cubicBezTo>
                      <a:pt x="15" y="151"/>
                      <a:pt x="55" y="190"/>
                      <a:pt x="103" y="190"/>
                    </a:cubicBezTo>
                    <a:cubicBezTo>
                      <a:pt x="151" y="190"/>
                      <a:pt x="191" y="151"/>
                      <a:pt x="191" y="102"/>
                    </a:cubicBezTo>
                    <a:cubicBezTo>
                      <a:pt x="191" y="54"/>
                      <a:pt x="151" y="14"/>
                      <a:pt x="103" y="14"/>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10" name="Freeform 34"/>
              <p:cNvSpPr>
                <a:spLocks noEditPoints="1"/>
              </p:cNvSpPr>
              <p:nvPr userDrawn="1"/>
            </p:nvSpPr>
            <p:spPr bwMode="auto">
              <a:xfrm>
                <a:off x="2398713" y="1500188"/>
                <a:ext cx="560388" cy="557213"/>
              </a:xfrm>
              <a:custGeom>
                <a:avLst/>
                <a:gdLst>
                  <a:gd name="T0" fmla="*/ 103 w 206"/>
                  <a:gd name="T1" fmla="*/ 205 h 205"/>
                  <a:gd name="T2" fmla="*/ 0 w 206"/>
                  <a:gd name="T3" fmla="*/ 102 h 205"/>
                  <a:gd name="T4" fmla="*/ 103 w 206"/>
                  <a:gd name="T5" fmla="*/ 0 h 205"/>
                  <a:gd name="T6" fmla="*/ 206 w 206"/>
                  <a:gd name="T7" fmla="*/ 102 h 205"/>
                  <a:gd name="T8" fmla="*/ 103 w 206"/>
                  <a:gd name="T9" fmla="*/ 205 h 205"/>
                  <a:gd name="T10" fmla="*/ 103 w 206"/>
                  <a:gd name="T11" fmla="*/ 15 h 205"/>
                  <a:gd name="T12" fmla="*/ 15 w 206"/>
                  <a:gd name="T13" fmla="*/ 102 h 205"/>
                  <a:gd name="T14" fmla="*/ 103 w 206"/>
                  <a:gd name="T15" fmla="*/ 190 h 205"/>
                  <a:gd name="T16" fmla="*/ 191 w 206"/>
                  <a:gd name="T17" fmla="*/ 102 h 205"/>
                  <a:gd name="T18" fmla="*/ 103 w 206"/>
                  <a:gd name="T19" fmla="*/ 1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5">
                    <a:moveTo>
                      <a:pt x="103" y="205"/>
                    </a:moveTo>
                    <a:cubicBezTo>
                      <a:pt x="47" y="205"/>
                      <a:pt x="0" y="159"/>
                      <a:pt x="0" y="102"/>
                    </a:cubicBezTo>
                    <a:cubicBezTo>
                      <a:pt x="0" y="46"/>
                      <a:pt x="47" y="0"/>
                      <a:pt x="103" y="0"/>
                    </a:cubicBezTo>
                    <a:cubicBezTo>
                      <a:pt x="160" y="0"/>
                      <a:pt x="206" y="46"/>
                      <a:pt x="206" y="102"/>
                    </a:cubicBezTo>
                    <a:cubicBezTo>
                      <a:pt x="206" y="159"/>
                      <a:pt x="160" y="205"/>
                      <a:pt x="103" y="205"/>
                    </a:cubicBezTo>
                    <a:close/>
                    <a:moveTo>
                      <a:pt x="103" y="15"/>
                    </a:moveTo>
                    <a:cubicBezTo>
                      <a:pt x="55" y="15"/>
                      <a:pt x="15" y="54"/>
                      <a:pt x="15" y="102"/>
                    </a:cubicBezTo>
                    <a:cubicBezTo>
                      <a:pt x="15" y="151"/>
                      <a:pt x="55" y="190"/>
                      <a:pt x="103" y="190"/>
                    </a:cubicBezTo>
                    <a:cubicBezTo>
                      <a:pt x="152" y="190"/>
                      <a:pt x="191" y="151"/>
                      <a:pt x="191" y="102"/>
                    </a:cubicBezTo>
                    <a:cubicBezTo>
                      <a:pt x="191" y="54"/>
                      <a:pt x="152" y="15"/>
                      <a:pt x="103" y="15"/>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11" name="Freeform 35"/>
              <p:cNvSpPr>
                <a:spLocks noEditPoints="1"/>
              </p:cNvSpPr>
              <p:nvPr userDrawn="1"/>
            </p:nvSpPr>
            <p:spPr bwMode="auto">
              <a:xfrm>
                <a:off x="2643188" y="2576513"/>
                <a:ext cx="446088" cy="442913"/>
              </a:xfrm>
              <a:custGeom>
                <a:avLst/>
                <a:gdLst>
                  <a:gd name="T0" fmla="*/ 82 w 164"/>
                  <a:gd name="T1" fmla="*/ 163 h 163"/>
                  <a:gd name="T2" fmla="*/ 0 w 164"/>
                  <a:gd name="T3" fmla="*/ 82 h 163"/>
                  <a:gd name="T4" fmla="*/ 82 w 164"/>
                  <a:gd name="T5" fmla="*/ 0 h 163"/>
                  <a:gd name="T6" fmla="*/ 164 w 164"/>
                  <a:gd name="T7" fmla="*/ 82 h 163"/>
                  <a:gd name="T8" fmla="*/ 82 w 164"/>
                  <a:gd name="T9" fmla="*/ 163 h 163"/>
                  <a:gd name="T10" fmla="*/ 82 w 164"/>
                  <a:gd name="T11" fmla="*/ 10 h 163"/>
                  <a:gd name="T12" fmla="*/ 10 w 164"/>
                  <a:gd name="T13" fmla="*/ 82 h 163"/>
                  <a:gd name="T14" fmla="*/ 82 w 164"/>
                  <a:gd name="T15" fmla="*/ 153 h 163"/>
                  <a:gd name="T16" fmla="*/ 154 w 164"/>
                  <a:gd name="T17" fmla="*/ 82 h 163"/>
                  <a:gd name="T18" fmla="*/ 82 w 164"/>
                  <a:gd name="T19"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82" y="163"/>
                    </a:moveTo>
                    <a:cubicBezTo>
                      <a:pt x="37" y="163"/>
                      <a:pt x="0" y="127"/>
                      <a:pt x="0" y="82"/>
                    </a:cubicBezTo>
                    <a:cubicBezTo>
                      <a:pt x="0" y="36"/>
                      <a:pt x="37" y="0"/>
                      <a:pt x="82" y="0"/>
                    </a:cubicBezTo>
                    <a:cubicBezTo>
                      <a:pt x="127" y="0"/>
                      <a:pt x="164" y="36"/>
                      <a:pt x="164" y="82"/>
                    </a:cubicBezTo>
                    <a:cubicBezTo>
                      <a:pt x="164" y="127"/>
                      <a:pt x="127" y="163"/>
                      <a:pt x="82" y="163"/>
                    </a:cubicBezTo>
                    <a:close/>
                    <a:moveTo>
                      <a:pt x="82" y="10"/>
                    </a:moveTo>
                    <a:cubicBezTo>
                      <a:pt x="42" y="10"/>
                      <a:pt x="10" y="42"/>
                      <a:pt x="10" y="82"/>
                    </a:cubicBezTo>
                    <a:cubicBezTo>
                      <a:pt x="10" y="121"/>
                      <a:pt x="42" y="153"/>
                      <a:pt x="82" y="153"/>
                    </a:cubicBezTo>
                    <a:cubicBezTo>
                      <a:pt x="121" y="153"/>
                      <a:pt x="154" y="121"/>
                      <a:pt x="154" y="82"/>
                    </a:cubicBezTo>
                    <a:cubicBezTo>
                      <a:pt x="154" y="42"/>
                      <a:pt x="121" y="10"/>
                      <a:pt x="82" y="10"/>
                    </a:cubicBez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12" name="Freeform 36"/>
              <p:cNvSpPr>
                <a:spLocks/>
              </p:cNvSpPr>
              <p:nvPr userDrawn="1"/>
            </p:nvSpPr>
            <p:spPr bwMode="auto">
              <a:xfrm>
                <a:off x="1181100" y="2209801"/>
                <a:ext cx="1422400" cy="947738"/>
              </a:xfrm>
              <a:custGeom>
                <a:avLst/>
                <a:gdLst>
                  <a:gd name="T0" fmla="*/ 524 w 524"/>
                  <a:gd name="T1" fmla="*/ 171 h 349"/>
                  <a:gd name="T2" fmla="*/ 4 w 524"/>
                  <a:gd name="T3" fmla="*/ 349 h 349"/>
                  <a:gd name="T4" fmla="*/ 0 w 524"/>
                  <a:gd name="T5" fmla="*/ 334 h 349"/>
                  <a:gd name="T6" fmla="*/ 524 w 524"/>
                  <a:gd name="T7" fmla="*/ 151 h 349"/>
                  <a:gd name="T8" fmla="*/ 524 w 524"/>
                  <a:gd name="T9" fmla="*/ 171 h 349"/>
                </a:gdLst>
                <a:ahLst/>
                <a:cxnLst>
                  <a:cxn ang="0">
                    <a:pos x="T0" y="T1"/>
                  </a:cxn>
                  <a:cxn ang="0">
                    <a:pos x="T2" y="T3"/>
                  </a:cxn>
                  <a:cxn ang="0">
                    <a:pos x="T4" y="T5"/>
                  </a:cxn>
                  <a:cxn ang="0">
                    <a:pos x="T6" y="T7"/>
                  </a:cxn>
                  <a:cxn ang="0">
                    <a:pos x="T8" y="T9"/>
                  </a:cxn>
                </a:cxnLst>
                <a:rect l="0" t="0" r="r" b="b"/>
                <a:pathLst>
                  <a:path w="524" h="349">
                    <a:moveTo>
                      <a:pt x="524" y="171"/>
                    </a:moveTo>
                    <a:cubicBezTo>
                      <a:pt x="524" y="171"/>
                      <a:pt x="247" y="12"/>
                      <a:pt x="4" y="349"/>
                    </a:cubicBezTo>
                    <a:cubicBezTo>
                      <a:pt x="3" y="348"/>
                      <a:pt x="0" y="334"/>
                      <a:pt x="0" y="334"/>
                    </a:cubicBezTo>
                    <a:cubicBezTo>
                      <a:pt x="0" y="334"/>
                      <a:pt x="214" y="0"/>
                      <a:pt x="524" y="151"/>
                    </a:cubicBezTo>
                    <a:cubicBezTo>
                      <a:pt x="524" y="151"/>
                      <a:pt x="524" y="171"/>
                      <a:pt x="524" y="171"/>
                    </a:cubicBezTo>
                    <a:close/>
                  </a:path>
                </a:pathLst>
              </a:custGeom>
              <a:solidFill>
                <a:srgbClr val="388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13" name="Freeform 37"/>
              <p:cNvSpPr>
                <a:spLocks/>
              </p:cNvSpPr>
              <p:nvPr userDrawn="1"/>
            </p:nvSpPr>
            <p:spPr bwMode="auto">
              <a:xfrm>
                <a:off x="1636713" y="1962151"/>
                <a:ext cx="1882775" cy="1214438"/>
              </a:xfrm>
              <a:custGeom>
                <a:avLst/>
                <a:gdLst>
                  <a:gd name="T0" fmla="*/ 0 w 694"/>
                  <a:gd name="T1" fmla="*/ 61 h 447"/>
                  <a:gd name="T2" fmla="*/ 0 w 694"/>
                  <a:gd name="T3" fmla="*/ 85 h 447"/>
                  <a:gd name="T4" fmla="*/ 205 w 694"/>
                  <a:gd name="T5" fmla="*/ 33 h 447"/>
                  <a:gd name="T6" fmla="*/ 585 w 694"/>
                  <a:gd name="T7" fmla="*/ 265 h 447"/>
                  <a:gd name="T8" fmla="*/ 694 w 694"/>
                  <a:gd name="T9" fmla="*/ 447 h 447"/>
                  <a:gd name="T10" fmla="*/ 694 w 694"/>
                  <a:gd name="T11" fmla="*/ 424 h 447"/>
                  <a:gd name="T12" fmla="*/ 205 w 694"/>
                  <a:gd name="T13" fmla="*/ 13 h 447"/>
                  <a:gd name="T14" fmla="*/ 0 w 694"/>
                  <a:gd name="T15" fmla="*/ 61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447">
                    <a:moveTo>
                      <a:pt x="0" y="61"/>
                    </a:moveTo>
                    <a:cubicBezTo>
                      <a:pt x="0" y="85"/>
                      <a:pt x="0" y="85"/>
                      <a:pt x="0" y="85"/>
                    </a:cubicBezTo>
                    <a:cubicBezTo>
                      <a:pt x="0" y="85"/>
                      <a:pt x="75" y="9"/>
                      <a:pt x="205" y="33"/>
                    </a:cubicBezTo>
                    <a:cubicBezTo>
                      <a:pt x="311" y="53"/>
                      <a:pt x="491" y="135"/>
                      <a:pt x="585" y="265"/>
                    </a:cubicBezTo>
                    <a:cubicBezTo>
                      <a:pt x="686" y="407"/>
                      <a:pt x="694" y="447"/>
                      <a:pt x="694" y="447"/>
                    </a:cubicBezTo>
                    <a:cubicBezTo>
                      <a:pt x="694" y="424"/>
                      <a:pt x="694" y="424"/>
                      <a:pt x="694" y="424"/>
                    </a:cubicBezTo>
                    <a:cubicBezTo>
                      <a:pt x="694" y="424"/>
                      <a:pt x="545" y="65"/>
                      <a:pt x="205" y="13"/>
                    </a:cubicBezTo>
                    <a:cubicBezTo>
                      <a:pt x="149" y="5"/>
                      <a:pt x="80" y="0"/>
                      <a:pt x="0" y="61"/>
                    </a:cubicBezTo>
                    <a:close/>
                  </a:path>
                </a:pathLst>
              </a:custGeom>
              <a:solidFill>
                <a:srgbClr val="C41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sp>
            <p:nvSpPr>
              <p:cNvPr id="114" name="Freeform 38"/>
              <p:cNvSpPr>
                <a:spLocks/>
              </p:cNvSpPr>
              <p:nvPr userDrawn="1"/>
            </p:nvSpPr>
            <p:spPr bwMode="auto">
              <a:xfrm>
                <a:off x="2079625" y="3032126"/>
                <a:ext cx="941388" cy="619125"/>
              </a:xfrm>
              <a:custGeom>
                <a:avLst/>
                <a:gdLst>
                  <a:gd name="T0" fmla="*/ 334 w 347"/>
                  <a:gd name="T1" fmla="*/ 3 h 228"/>
                  <a:gd name="T2" fmla="*/ 337 w 347"/>
                  <a:gd name="T3" fmla="*/ 21 h 228"/>
                  <a:gd name="T4" fmla="*/ 330 w 347"/>
                  <a:gd name="T5" fmla="*/ 80 h 228"/>
                  <a:gd name="T6" fmla="*/ 176 w 347"/>
                  <a:gd name="T7" fmla="*/ 201 h 228"/>
                  <a:gd name="T8" fmla="*/ 22 w 347"/>
                  <a:gd name="T9" fmla="*/ 74 h 228"/>
                  <a:gd name="T10" fmla="*/ 26 w 347"/>
                  <a:gd name="T11" fmla="*/ 77 h 228"/>
                  <a:gd name="T12" fmla="*/ 47 w 347"/>
                  <a:gd name="T13" fmla="*/ 173 h 228"/>
                  <a:gd name="T14" fmla="*/ 203 w 347"/>
                  <a:gd name="T15" fmla="*/ 174 h 228"/>
                  <a:gd name="T16" fmla="*/ 323 w 347"/>
                  <a:gd name="T17" fmla="*/ 79 h 228"/>
                  <a:gd name="T18" fmla="*/ 334 w 347"/>
                  <a:gd name="T19" fmla="*/ 33 h 228"/>
                  <a:gd name="T20" fmla="*/ 327 w 347"/>
                  <a:gd name="T21" fmla="*/ 0 h 228"/>
                  <a:gd name="T22" fmla="*/ 334 w 347"/>
                  <a:gd name="T2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228">
                    <a:moveTo>
                      <a:pt x="334" y="3"/>
                    </a:moveTo>
                    <a:cubicBezTo>
                      <a:pt x="334" y="3"/>
                      <a:pt x="335" y="14"/>
                      <a:pt x="337" y="21"/>
                    </a:cubicBezTo>
                    <a:cubicBezTo>
                      <a:pt x="339" y="28"/>
                      <a:pt x="347" y="50"/>
                      <a:pt x="330" y="80"/>
                    </a:cubicBezTo>
                    <a:cubicBezTo>
                      <a:pt x="314" y="110"/>
                      <a:pt x="277" y="174"/>
                      <a:pt x="176" y="201"/>
                    </a:cubicBezTo>
                    <a:cubicBezTo>
                      <a:pt x="75" y="228"/>
                      <a:pt x="0" y="211"/>
                      <a:pt x="22" y="74"/>
                    </a:cubicBezTo>
                    <a:cubicBezTo>
                      <a:pt x="26" y="77"/>
                      <a:pt x="26" y="77"/>
                      <a:pt x="26" y="77"/>
                    </a:cubicBezTo>
                    <a:cubicBezTo>
                      <a:pt x="26" y="77"/>
                      <a:pt x="16" y="152"/>
                      <a:pt x="47" y="173"/>
                    </a:cubicBezTo>
                    <a:cubicBezTo>
                      <a:pt x="77" y="194"/>
                      <a:pt x="127" y="204"/>
                      <a:pt x="203" y="174"/>
                    </a:cubicBezTo>
                    <a:cubicBezTo>
                      <a:pt x="225" y="166"/>
                      <a:pt x="290" y="135"/>
                      <a:pt x="323" y="79"/>
                    </a:cubicBezTo>
                    <a:cubicBezTo>
                      <a:pt x="323" y="79"/>
                      <a:pt x="338" y="50"/>
                      <a:pt x="334" y="33"/>
                    </a:cubicBezTo>
                    <a:cubicBezTo>
                      <a:pt x="330" y="15"/>
                      <a:pt x="323" y="16"/>
                      <a:pt x="327" y="0"/>
                    </a:cubicBezTo>
                    <a:lnTo>
                      <a:pt x="334" y="3"/>
                    </a:lnTo>
                    <a:close/>
                  </a:path>
                </a:pathLst>
              </a:custGeom>
              <a:solidFill>
                <a:srgbClr val="CCC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950"/>
              </a:p>
            </p:txBody>
          </p:sp>
        </p:grpSp>
      </p:grpSp>
    </p:spTree>
    <p:extLst>
      <p:ext uri="{BB962C8B-B14F-4D97-AF65-F5344CB8AC3E}">
        <p14:creationId xmlns:p14="http://schemas.microsoft.com/office/powerpoint/2010/main" val="379228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3958" y="2108145"/>
            <a:ext cx="5294049" cy="3876646"/>
          </a:xfrm>
          <a:prstGeom prst="rect">
            <a:avLst/>
          </a:prstGeom>
          <a:noFill/>
          <a:ln>
            <a:noFill/>
          </a:ln>
        </p:spPr>
      </p:pic>
      <p:sp>
        <p:nvSpPr>
          <p:cNvPr id="3" name="Title 2"/>
          <p:cNvSpPr>
            <a:spLocks noGrp="1"/>
          </p:cNvSpPr>
          <p:nvPr>
            <p:ph type="title"/>
          </p:nvPr>
        </p:nvSpPr>
        <p:spPr/>
        <p:txBody>
          <a:bodyPr>
            <a:normAutofit/>
          </a:bodyPr>
          <a:lstStyle/>
          <a:p>
            <a:r>
              <a:rPr lang="en-GB" sz="3200" dirty="0" smtClean="0"/>
              <a:t>Improved life chances for teen mums, </a:t>
            </a:r>
            <a:br>
              <a:rPr lang="en-GB" sz="3200" dirty="0" smtClean="0"/>
            </a:br>
            <a:r>
              <a:rPr lang="en-GB" sz="3200" dirty="0" smtClean="0"/>
              <a:t>often trapped in a cycle of disadvantage</a:t>
            </a:r>
            <a:endParaRPr lang="en-GB" sz="3200" dirty="0"/>
          </a:p>
        </p:txBody>
      </p:sp>
      <p:sp>
        <p:nvSpPr>
          <p:cNvPr id="18" name="TextBox 17"/>
          <p:cNvSpPr txBox="1"/>
          <p:nvPr/>
        </p:nvSpPr>
        <p:spPr>
          <a:xfrm>
            <a:off x="193673" y="4037891"/>
            <a:ext cx="4260285" cy="1946116"/>
          </a:xfrm>
          <a:prstGeom prst="rect">
            <a:avLst/>
          </a:prstGeom>
          <a:solidFill>
            <a:schemeClr val="accent1">
              <a:lumMod val="75000"/>
            </a:schemeClr>
          </a:solidFill>
          <a:ln>
            <a:noFill/>
          </a:ln>
        </p:spPr>
        <p:txBody>
          <a:bodyPr wrap="square" tIns="108000" rtlCol="0">
            <a:noAutofit/>
          </a:bodyPr>
          <a:lstStyle/>
          <a:p>
            <a:pPr lvl="0">
              <a:lnSpc>
                <a:spcPct val="90000"/>
              </a:lnSpc>
              <a:spcAft>
                <a:spcPts val="600"/>
              </a:spcAft>
            </a:pPr>
            <a:r>
              <a:rPr lang="en-GB"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Child more likely </a:t>
            </a:r>
            <a:r>
              <a:rPr lang="en-GB"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to </a:t>
            </a:r>
            <a:r>
              <a:rPr lang="en-GB"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contribute to society from age </a:t>
            </a:r>
            <a:r>
              <a:rPr lang="en-GB"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18 in the long term</a:t>
            </a:r>
            <a:endParaRPr lang="en-GB"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endParaRPr>
          </a:p>
          <a:p>
            <a:pPr lvl="0">
              <a:lnSpc>
                <a:spcPct val="90000"/>
              </a:lnSpc>
              <a:spcAft>
                <a:spcPts val="600"/>
              </a:spcAft>
            </a:pPr>
            <a:r>
              <a:rPr lang="en-GB" dirty="0">
                <a:solidFill>
                  <a:srgbClr val="FFFFFF"/>
                </a:solidFill>
              </a:rPr>
              <a:t>FNP raises the aspirations </a:t>
            </a:r>
            <a:r>
              <a:rPr lang="en-GB" dirty="0" smtClean="0">
                <a:solidFill>
                  <a:srgbClr val="FFFFFF"/>
                </a:solidFill>
              </a:rPr>
              <a:t>that mums and dads </a:t>
            </a:r>
            <a:r>
              <a:rPr lang="en-GB" dirty="0">
                <a:solidFill>
                  <a:srgbClr val="FFFFFF"/>
                </a:solidFill>
              </a:rPr>
              <a:t>have for their </a:t>
            </a:r>
            <a:r>
              <a:rPr lang="en-GB" dirty="0" smtClean="0">
                <a:solidFill>
                  <a:srgbClr val="FFFFFF"/>
                </a:solidFill>
              </a:rPr>
              <a:t>own and their children’s lives</a:t>
            </a:r>
            <a:endParaRPr lang="en-GB" dirty="0">
              <a:solidFill>
                <a:srgbClr val="FFFFFF"/>
              </a:solidFill>
            </a:endParaRPr>
          </a:p>
        </p:txBody>
      </p:sp>
      <p:sp>
        <p:nvSpPr>
          <p:cNvPr id="20" name="TextBox 19"/>
          <p:cNvSpPr txBox="1"/>
          <p:nvPr/>
        </p:nvSpPr>
        <p:spPr>
          <a:xfrm>
            <a:off x="193673" y="2097088"/>
            <a:ext cx="4260285" cy="1946116"/>
          </a:xfrm>
          <a:prstGeom prst="rect">
            <a:avLst/>
          </a:prstGeom>
          <a:solidFill>
            <a:schemeClr val="accent1"/>
          </a:solidFill>
          <a:ln>
            <a:noFill/>
          </a:ln>
        </p:spPr>
        <p:txBody>
          <a:bodyPr wrap="square" tIns="108000" rtlCol="0">
            <a:noAutofit/>
          </a:bodyPr>
          <a:lstStyle/>
          <a:p>
            <a:pPr>
              <a:lnSpc>
                <a:spcPct val="90000"/>
              </a:lnSpc>
              <a:spcAft>
                <a:spcPts val="600"/>
              </a:spcAft>
            </a:pPr>
            <a:r>
              <a:rPr lang="en-GB" dirty="0">
                <a:solidFill>
                  <a:schemeClr val="bg1"/>
                </a:solidFill>
              </a:rPr>
              <a:t>FNP works to improve economic self-sufficiency and self-efficacy of the family; releasing innate potential in families often written off</a:t>
            </a:r>
          </a:p>
        </p:txBody>
      </p:sp>
      <p:grpSp>
        <p:nvGrpSpPr>
          <p:cNvPr id="23" name="Group 22"/>
          <p:cNvGrpSpPr/>
          <p:nvPr/>
        </p:nvGrpSpPr>
        <p:grpSpPr>
          <a:xfrm>
            <a:off x="8332276" y="559107"/>
            <a:ext cx="1166400" cy="1165743"/>
            <a:chOff x="204658" y="4841359"/>
            <a:chExt cx="1166400" cy="1165743"/>
          </a:xfrm>
        </p:grpSpPr>
        <p:sp>
          <p:nvSpPr>
            <p:cNvPr id="24" name="Oval 23"/>
            <p:cNvSpPr/>
            <p:nvPr/>
          </p:nvSpPr>
          <p:spPr>
            <a:xfrm>
              <a:off x="204658" y="4841359"/>
              <a:ext cx="1166400" cy="11657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25" name="Group 24"/>
            <p:cNvGrpSpPr>
              <a:grpSpLocks noChangeAspect="1"/>
            </p:cNvGrpSpPr>
            <p:nvPr/>
          </p:nvGrpSpPr>
          <p:grpSpPr>
            <a:xfrm>
              <a:off x="382993" y="4996590"/>
              <a:ext cx="878098" cy="838189"/>
              <a:chOff x="-1776413" y="2036763"/>
              <a:chExt cx="1731518" cy="1652822"/>
            </a:xfrm>
            <a:solidFill>
              <a:schemeClr val="bg1"/>
            </a:solidFill>
          </p:grpSpPr>
          <p:sp>
            <p:nvSpPr>
              <p:cNvPr id="27" name="Freeform 32"/>
              <p:cNvSpPr>
                <a:spLocks/>
              </p:cNvSpPr>
              <p:nvPr/>
            </p:nvSpPr>
            <p:spPr bwMode="auto">
              <a:xfrm flipH="1">
                <a:off x="-862278" y="2146860"/>
                <a:ext cx="817383" cy="1049253"/>
              </a:xfrm>
              <a:custGeom>
                <a:avLst/>
                <a:gdLst>
                  <a:gd name="T0" fmla="*/ 438 w 490"/>
                  <a:gd name="T1" fmla="*/ 0 h 629"/>
                  <a:gd name="T2" fmla="*/ 490 w 490"/>
                  <a:gd name="T3" fmla="*/ 168 h 629"/>
                  <a:gd name="T4" fmla="*/ 470 w 490"/>
                  <a:gd name="T5" fmla="*/ 173 h 629"/>
                  <a:gd name="T6" fmla="*/ 453 w 490"/>
                  <a:gd name="T7" fmla="*/ 182 h 629"/>
                  <a:gd name="T8" fmla="*/ 432 w 490"/>
                  <a:gd name="T9" fmla="*/ 191 h 629"/>
                  <a:gd name="T10" fmla="*/ 415 w 490"/>
                  <a:gd name="T11" fmla="*/ 202 h 629"/>
                  <a:gd name="T12" fmla="*/ 398 w 490"/>
                  <a:gd name="T13" fmla="*/ 214 h 629"/>
                  <a:gd name="T14" fmla="*/ 381 w 490"/>
                  <a:gd name="T15" fmla="*/ 228 h 629"/>
                  <a:gd name="T16" fmla="*/ 366 w 490"/>
                  <a:gd name="T17" fmla="*/ 243 h 629"/>
                  <a:gd name="T18" fmla="*/ 352 w 490"/>
                  <a:gd name="T19" fmla="*/ 260 h 629"/>
                  <a:gd name="T20" fmla="*/ 337 w 490"/>
                  <a:gd name="T21" fmla="*/ 277 h 629"/>
                  <a:gd name="T22" fmla="*/ 326 w 490"/>
                  <a:gd name="T23" fmla="*/ 295 h 629"/>
                  <a:gd name="T24" fmla="*/ 317 w 490"/>
                  <a:gd name="T25" fmla="*/ 312 h 629"/>
                  <a:gd name="T26" fmla="*/ 308 w 490"/>
                  <a:gd name="T27" fmla="*/ 332 h 629"/>
                  <a:gd name="T28" fmla="*/ 300 w 490"/>
                  <a:gd name="T29" fmla="*/ 352 h 629"/>
                  <a:gd name="T30" fmla="*/ 294 w 490"/>
                  <a:gd name="T31" fmla="*/ 372 h 629"/>
                  <a:gd name="T32" fmla="*/ 291 w 490"/>
                  <a:gd name="T33" fmla="*/ 396 h 629"/>
                  <a:gd name="T34" fmla="*/ 288 w 490"/>
                  <a:gd name="T35" fmla="*/ 416 h 629"/>
                  <a:gd name="T36" fmla="*/ 404 w 490"/>
                  <a:gd name="T37" fmla="*/ 398 h 629"/>
                  <a:gd name="T38" fmla="*/ 231 w 490"/>
                  <a:gd name="T39" fmla="*/ 629 h 629"/>
                  <a:gd name="T40" fmla="*/ 0 w 490"/>
                  <a:gd name="T41" fmla="*/ 456 h 629"/>
                  <a:gd name="T42" fmla="*/ 115 w 490"/>
                  <a:gd name="T43" fmla="*/ 442 h 629"/>
                  <a:gd name="T44" fmla="*/ 115 w 490"/>
                  <a:gd name="T45" fmla="*/ 413 h 629"/>
                  <a:gd name="T46" fmla="*/ 118 w 490"/>
                  <a:gd name="T47" fmla="*/ 387 h 629"/>
                  <a:gd name="T48" fmla="*/ 124 w 490"/>
                  <a:gd name="T49" fmla="*/ 358 h 629"/>
                  <a:gd name="T50" fmla="*/ 127 w 490"/>
                  <a:gd name="T51" fmla="*/ 332 h 629"/>
                  <a:gd name="T52" fmla="*/ 135 w 490"/>
                  <a:gd name="T53" fmla="*/ 303 h 629"/>
                  <a:gd name="T54" fmla="*/ 144 w 490"/>
                  <a:gd name="T55" fmla="*/ 277 h 629"/>
                  <a:gd name="T56" fmla="*/ 156 w 490"/>
                  <a:gd name="T57" fmla="*/ 251 h 629"/>
                  <a:gd name="T58" fmla="*/ 167 w 490"/>
                  <a:gd name="T59" fmla="*/ 228 h 629"/>
                  <a:gd name="T60" fmla="*/ 182 w 490"/>
                  <a:gd name="T61" fmla="*/ 202 h 629"/>
                  <a:gd name="T62" fmla="*/ 196 w 490"/>
                  <a:gd name="T63" fmla="*/ 179 h 629"/>
                  <a:gd name="T64" fmla="*/ 213 w 490"/>
                  <a:gd name="T65" fmla="*/ 156 h 629"/>
                  <a:gd name="T66" fmla="*/ 231 w 490"/>
                  <a:gd name="T67" fmla="*/ 136 h 629"/>
                  <a:gd name="T68" fmla="*/ 251 w 490"/>
                  <a:gd name="T69" fmla="*/ 116 h 629"/>
                  <a:gd name="T70" fmla="*/ 271 w 490"/>
                  <a:gd name="T71" fmla="*/ 95 h 629"/>
                  <a:gd name="T72" fmla="*/ 291 w 490"/>
                  <a:gd name="T73" fmla="*/ 78 h 629"/>
                  <a:gd name="T74" fmla="*/ 314 w 490"/>
                  <a:gd name="T75" fmla="*/ 61 h 629"/>
                  <a:gd name="T76" fmla="*/ 337 w 490"/>
                  <a:gd name="T77" fmla="*/ 46 h 629"/>
                  <a:gd name="T78" fmla="*/ 360 w 490"/>
                  <a:gd name="T79" fmla="*/ 32 h 629"/>
                  <a:gd name="T80" fmla="*/ 386 w 490"/>
                  <a:gd name="T81" fmla="*/ 20 h 629"/>
                  <a:gd name="T82" fmla="*/ 438 w 490"/>
                  <a:gd name="T83"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0" h="629">
                    <a:moveTo>
                      <a:pt x="438" y="0"/>
                    </a:moveTo>
                    <a:lnTo>
                      <a:pt x="490" y="168"/>
                    </a:lnTo>
                    <a:lnTo>
                      <a:pt x="470" y="173"/>
                    </a:lnTo>
                    <a:lnTo>
                      <a:pt x="453" y="182"/>
                    </a:lnTo>
                    <a:lnTo>
                      <a:pt x="432" y="191"/>
                    </a:lnTo>
                    <a:lnTo>
                      <a:pt x="415" y="202"/>
                    </a:lnTo>
                    <a:lnTo>
                      <a:pt x="398" y="214"/>
                    </a:lnTo>
                    <a:lnTo>
                      <a:pt x="381" y="228"/>
                    </a:lnTo>
                    <a:lnTo>
                      <a:pt x="366" y="243"/>
                    </a:lnTo>
                    <a:lnTo>
                      <a:pt x="352" y="260"/>
                    </a:lnTo>
                    <a:lnTo>
                      <a:pt x="337" y="277"/>
                    </a:lnTo>
                    <a:lnTo>
                      <a:pt x="326" y="295"/>
                    </a:lnTo>
                    <a:lnTo>
                      <a:pt x="317" y="312"/>
                    </a:lnTo>
                    <a:lnTo>
                      <a:pt x="308" y="332"/>
                    </a:lnTo>
                    <a:lnTo>
                      <a:pt x="300" y="352"/>
                    </a:lnTo>
                    <a:lnTo>
                      <a:pt x="294" y="372"/>
                    </a:lnTo>
                    <a:lnTo>
                      <a:pt x="291" y="396"/>
                    </a:lnTo>
                    <a:lnTo>
                      <a:pt x="288" y="416"/>
                    </a:lnTo>
                    <a:lnTo>
                      <a:pt x="404" y="398"/>
                    </a:lnTo>
                    <a:lnTo>
                      <a:pt x="231" y="629"/>
                    </a:lnTo>
                    <a:lnTo>
                      <a:pt x="0" y="456"/>
                    </a:lnTo>
                    <a:lnTo>
                      <a:pt x="115" y="442"/>
                    </a:lnTo>
                    <a:lnTo>
                      <a:pt x="115" y="413"/>
                    </a:lnTo>
                    <a:lnTo>
                      <a:pt x="118" y="387"/>
                    </a:lnTo>
                    <a:lnTo>
                      <a:pt x="124" y="358"/>
                    </a:lnTo>
                    <a:lnTo>
                      <a:pt x="127" y="332"/>
                    </a:lnTo>
                    <a:lnTo>
                      <a:pt x="135" y="303"/>
                    </a:lnTo>
                    <a:lnTo>
                      <a:pt x="144" y="277"/>
                    </a:lnTo>
                    <a:lnTo>
                      <a:pt x="156" y="251"/>
                    </a:lnTo>
                    <a:lnTo>
                      <a:pt x="167" y="228"/>
                    </a:lnTo>
                    <a:lnTo>
                      <a:pt x="182" y="202"/>
                    </a:lnTo>
                    <a:lnTo>
                      <a:pt x="196" y="179"/>
                    </a:lnTo>
                    <a:lnTo>
                      <a:pt x="213" y="156"/>
                    </a:lnTo>
                    <a:lnTo>
                      <a:pt x="231" y="136"/>
                    </a:lnTo>
                    <a:lnTo>
                      <a:pt x="251" y="116"/>
                    </a:lnTo>
                    <a:lnTo>
                      <a:pt x="271" y="95"/>
                    </a:lnTo>
                    <a:lnTo>
                      <a:pt x="291" y="78"/>
                    </a:lnTo>
                    <a:lnTo>
                      <a:pt x="314" y="61"/>
                    </a:lnTo>
                    <a:lnTo>
                      <a:pt x="337" y="46"/>
                    </a:lnTo>
                    <a:lnTo>
                      <a:pt x="360" y="32"/>
                    </a:lnTo>
                    <a:lnTo>
                      <a:pt x="386" y="20"/>
                    </a:lnTo>
                    <a:lnTo>
                      <a:pt x="4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5"/>
              <p:cNvSpPr>
                <a:spLocks/>
              </p:cNvSpPr>
              <p:nvPr/>
            </p:nvSpPr>
            <p:spPr bwMode="auto">
              <a:xfrm flipH="1">
                <a:off x="-1168124" y="3226155"/>
                <a:ext cx="704530" cy="422064"/>
              </a:xfrm>
              <a:custGeom>
                <a:avLst/>
                <a:gdLst>
                  <a:gd name="T0" fmla="*/ 0 w 651"/>
                  <a:gd name="T1" fmla="*/ 156 h 323"/>
                  <a:gd name="T2" fmla="*/ 121 w 651"/>
                  <a:gd name="T3" fmla="*/ 32 h 323"/>
                  <a:gd name="T4" fmla="*/ 135 w 651"/>
                  <a:gd name="T5" fmla="*/ 46 h 323"/>
                  <a:gd name="T6" fmla="*/ 153 w 651"/>
                  <a:gd name="T7" fmla="*/ 57 h 323"/>
                  <a:gd name="T8" fmla="*/ 179 w 651"/>
                  <a:gd name="T9" fmla="*/ 78 h 323"/>
                  <a:gd name="T10" fmla="*/ 207 w 651"/>
                  <a:gd name="T11" fmla="*/ 92 h 323"/>
                  <a:gd name="T12" fmla="*/ 248 w 651"/>
                  <a:gd name="T13" fmla="*/ 107 h 323"/>
                  <a:gd name="T14" fmla="*/ 271 w 651"/>
                  <a:gd name="T15" fmla="*/ 109 h 323"/>
                  <a:gd name="T16" fmla="*/ 291 w 651"/>
                  <a:gd name="T17" fmla="*/ 112 h 323"/>
                  <a:gd name="T18" fmla="*/ 334 w 651"/>
                  <a:gd name="T19" fmla="*/ 115 h 323"/>
                  <a:gd name="T20" fmla="*/ 378 w 651"/>
                  <a:gd name="T21" fmla="*/ 109 h 323"/>
                  <a:gd name="T22" fmla="*/ 418 w 651"/>
                  <a:gd name="T23" fmla="*/ 98 h 323"/>
                  <a:gd name="T24" fmla="*/ 438 w 651"/>
                  <a:gd name="T25" fmla="*/ 89 h 323"/>
                  <a:gd name="T26" fmla="*/ 375 w 651"/>
                  <a:gd name="T27" fmla="*/ 0 h 323"/>
                  <a:gd name="T28" fmla="*/ 651 w 651"/>
                  <a:gd name="T29" fmla="*/ 40 h 323"/>
                  <a:gd name="T30" fmla="*/ 611 w 651"/>
                  <a:gd name="T31" fmla="*/ 323 h 323"/>
                  <a:gd name="T32" fmla="*/ 542 w 651"/>
                  <a:gd name="T33" fmla="*/ 231 h 323"/>
                  <a:gd name="T34" fmla="*/ 516 w 651"/>
                  <a:gd name="T35" fmla="*/ 242 h 323"/>
                  <a:gd name="T36" fmla="*/ 490 w 651"/>
                  <a:gd name="T37" fmla="*/ 254 h 323"/>
                  <a:gd name="T38" fmla="*/ 464 w 651"/>
                  <a:gd name="T39" fmla="*/ 262 h 323"/>
                  <a:gd name="T40" fmla="*/ 438 w 651"/>
                  <a:gd name="T41" fmla="*/ 271 h 323"/>
                  <a:gd name="T42" fmla="*/ 412 w 651"/>
                  <a:gd name="T43" fmla="*/ 277 h 323"/>
                  <a:gd name="T44" fmla="*/ 383 w 651"/>
                  <a:gd name="T45" fmla="*/ 283 h 323"/>
                  <a:gd name="T46" fmla="*/ 354 w 651"/>
                  <a:gd name="T47" fmla="*/ 285 h 323"/>
                  <a:gd name="T48" fmla="*/ 329 w 651"/>
                  <a:gd name="T49" fmla="*/ 285 h 323"/>
                  <a:gd name="T50" fmla="*/ 300 w 651"/>
                  <a:gd name="T51" fmla="*/ 285 h 323"/>
                  <a:gd name="T52" fmla="*/ 274 w 651"/>
                  <a:gd name="T53" fmla="*/ 283 h 323"/>
                  <a:gd name="T54" fmla="*/ 245 w 651"/>
                  <a:gd name="T55" fmla="*/ 280 h 323"/>
                  <a:gd name="T56" fmla="*/ 219 w 651"/>
                  <a:gd name="T57" fmla="*/ 274 h 323"/>
                  <a:gd name="T58" fmla="*/ 190 w 651"/>
                  <a:gd name="T59" fmla="*/ 268 h 323"/>
                  <a:gd name="T60" fmla="*/ 164 w 651"/>
                  <a:gd name="T61" fmla="*/ 257 h 323"/>
                  <a:gd name="T62" fmla="*/ 138 w 651"/>
                  <a:gd name="T63" fmla="*/ 248 h 323"/>
                  <a:gd name="T64" fmla="*/ 112 w 651"/>
                  <a:gd name="T65" fmla="*/ 236 h 323"/>
                  <a:gd name="T66" fmla="*/ 89 w 651"/>
                  <a:gd name="T67" fmla="*/ 222 h 323"/>
                  <a:gd name="T68" fmla="*/ 66 w 651"/>
                  <a:gd name="T69" fmla="*/ 208 h 323"/>
                  <a:gd name="T70" fmla="*/ 43 w 651"/>
                  <a:gd name="T71" fmla="*/ 193 h 323"/>
                  <a:gd name="T72" fmla="*/ 20 w 651"/>
                  <a:gd name="T73" fmla="*/ 176 h 323"/>
                  <a:gd name="T74" fmla="*/ 0 w 651"/>
                  <a:gd name="T75" fmla="*/ 156 h 323"/>
                  <a:gd name="connsiteX0" fmla="*/ 0 w 10000"/>
                  <a:gd name="connsiteY0" fmla="*/ 4830 h 10000"/>
                  <a:gd name="connsiteX1" fmla="*/ 1859 w 10000"/>
                  <a:gd name="connsiteY1" fmla="*/ 991 h 10000"/>
                  <a:gd name="connsiteX2" fmla="*/ 2074 w 10000"/>
                  <a:gd name="connsiteY2" fmla="*/ 1424 h 10000"/>
                  <a:gd name="connsiteX3" fmla="*/ 2350 w 10000"/>
                  <a:gd name="connsiteY3" fmla="*/ 1765 h 10000"/>
                  <a:gd name="connsiteX4" fmla="*/ 2750 w 10000"/>
                  <a:gd name="connsiteY4" fmla="*/ 2415 h 10000"/>
                  <a:gd name="connsiteX5" fmla="*/ 3180 w 10000"/>
                  <a:gd name="connsiteY5" fmla="*/ 2848 h 10000"/>
                  <a:gd name="connsiteX6" fmla="*/ 3810 w 10000"/>
                  <a:gd name="connsiteY6" fmla="*/ 3313 h 10000"/>
                  <a:gd name="connsiteX7" fmla="*/ 4163 w 10000"/>
                  <a:gd name="connsiteY7" fmla="*/ 3375 h 10000"/>
                  <a:gd name="connsiteX8" fmla="*/ 4470 w 10000"/>
                  <a:gd name="connsiteY8" fmla="*/ 3467 h 10000"/>
                  <a:gd name="connsiteX9" fmla="*/ 5131 w 10000"/>
                  <a:gd name="connsiteY9" fmla="*/ 3560 h 10000"/>
                  <a:gd name="connsiteX10" fmla="*/ 5543 w 10000"/>
                  <a:gd name="connsiteY10" fmla="*/ 3508 h 10000"/>
                  <a:gd name="connsiteX11" fmla="*/ 6421 w 10000"/>
                  <a:gd name="connsiteY11" fmla="*/ 3034 h 10000"/>
                  <a:gd name="connsiteX12" fmla="*/ 6728 w 10000"/>
                  <a:gd name="connsiteY12" fmla="*/ 2755 h 10000"/>
                  <a:gd name="connsiteX13" fmla="*/ 5760 w 10000"/>
                  <a:gd name="connsiteY13" fmla="*/ 0 h 10000"/>
                  <a:gd name="connsiteX14" fmla="*/ 10000 w 10000"/>
                  <a:gd name="connsiteY14" fmla="*/ 1238 h 10000"/>
                  <a:gd name="connsiteX15" fmla="*/ 9386 w 10000"/>
                  <a:gd name="connsiteY15" fmla="*/ 10000 h 10000"/>
                  <a:gd name="connsiteX16" fmla="*/ 8326 w 10000"/>
                  <a:gd name="connsiteY16" fmla="*/ 7152 h 10000"/>
                  <a:gd name="connsiteX17" fmla="*/ 7926 w 10000"/>
                  <a:gd name="connsiteY17" fmla="*/ 7492 h 10000"/>
                  <a:gd name="connsiteX18" fmla="*/ 7527 w 10000"/>
                  <a:gd name="connsiteY18" fmla="*/ 7864 h 10000"/>
                  <a:gd name="connsiteX19" fmla="*/ 7127 w 10000"/>
                  <a:gd name="connsiteY19" fmla="*/ 8111 h 10000"/>
                  <a:gd name="connsiteX20" fmla="*/ 6728 w 10000"/>
                  <a:gd name="connsiteY20" fmla="*/ 8390 h 10000"/>
                  <a:gd name="connsiteX21" fmla="*/ 6329 w 10000"/>
                  <a:gd name="connsiteY21" fmla="*/ 8576 h 10000"/>
                  <a:gd name="connsiteX22" fmla="*/ 5883 w 10000"/>
                  <a:gd name="connsiteY22" fmla="*/ 8762 h 10000"/>
                  <a:gd name="connsiteX23" fmla="*/ 5438 w 10000"/>
                  <a:gd name="connsiteY23" fmla="*/ 8824 h 10000"/>
                  <a:gd name="connsiteX24" fmla="*/ 5054 w 10000"/>
                  <a:gd name="connsiteY24" fmla="*/ 8824 h 10000"/>
                  <a:gd name="connsiteX25" fmla="*/ 4608 w 10000"/>
                  <a:gd name="connsiteY25" fmla="*/ 8824 h 10000"/>
                  <a:gd name="connsiteX26" fmla="*/ 4209 w 10000"/>
                  <a:gd name="connsiteY26" fmla="*/ 8762 h 10000"/>
                  <a:gd name="connsiteX27" fmla="*/ 3763 w 10000"/>
                  <a:gd name="connsiteY27" fmla="*/ 8669 h 10000"/>
                  <a:gd name="connsiteX28" fmla="*/ 3364 w 10000"/>
                  <a:gd name="connsiteY28" fmla="*/ 8483 h 10000"/>
                  <a:gd name="connsiteX29" fmla="*/ 2919 w 10000"/>
                  <a:gd name="connsiteY29" fmla="*/ 8297 h 10000"/>
                  <a:gd name="connsiteX30" fmla="*/ 2519 w 10000"/>
                  <a:gd name="connsiteY30" fmla="*/ 7957 h 10000"/>
                  <a:gd name="connsiteX31" fmla="*/ 2120 w 10000"/>
                  <a:gd name="connsiteY31" fmla="*/ 7678 h 10000"/>
                  <a:gd name="connsiteX32" fmla="*/ 1720 w 10000"/>
                  <a:gd name="connsiteY32" fmla="*/ 7307 h 10000"/>
                  <a:gd name="connsiteX33" fmla="*/ 1367 w 10000"/>
                  <a:gd name="connsiteY33" fmla="*/ 6873 h 10000"/>
                  <a:gd name="connsiteX34" fmla="*/ 1014 w 10000"/>
                  <a:gd name="connsiteY34" fmla="*/ 6440 h 10000"/>
                  <a:gd name="connsiteX35" fmla="*/ 661 w 10000"/>
                  <a:gd name="connsiteY35" fmla="*/ 5975 h 10000"/>
                  <a:gd name="connsiteX36" fmla="*/ 307 w 10000"/>
                  <a:gd name="connsiteY36" fmla="*/ 5449 h 10000"/>
                  <a:gd name="connsiteX37" fmla="*/ 0 w 10000"/>
                  <a:gd name="connsiteY37" fmla="*/ 4830 h 10000"/>
                  <a:gd name="connsiteX0" fmla="*/ 0 w 10000"/>
                  <a:gd name="connsiteY0" fmla="*/ 4830 h 10000"/>
                  <a:gd name="connsiteX1" fmla="*/ 1859 w 10000"/>
                  <a:gd name="connsiteY1" fmla="*/ 991 h 10000"/>
                  <a:gd name="connsiteX2" fmla="*/ 2074 w 10000"/>
                  <a:gd name="connsiteY2" fmla="*/ 1424 h 10000"/>
                  <a:gd name="connsiteX3" fmla="*/ 2350 w 10000"/>
                  <a:gd name="connsiteY3" fmla="*/ 1765 h 10000"/>
                  <a:gd name="connsiteX4" fmla="*/ 2750 w 10000"/>
                  <a:gd name="connsiteY4" fmla="*/ 2415 h 10000"/>
                  <a:gd name="connsiteX5" fmla="*/ 3180 w 10000"/>
                  <a:gd name="connsiteY5" fmla="*/ 2848 h 10000"/>
                  <a:gd name="connsiteX6" fmla="*/ 3810 w 10000"/>
                  <a:gd name="connsiteY6" fmla="*/ 3313 h 10000"/>
                  <a:gd name="connsiteX7" fmla="*/ 4163 w 10000"/>
                  <a:gd name="connsiteY7" fmla="*/ 3375 h 10000"/>
                  <a:gd name="connsiteX8" fmla="*/ 4470 w 10000"/>
                  <a:gd name="connsiteY8" fmla="*/ 3467 h 10000"/>
                  <a:gd name="connsiteX9" fmla="*/ 5131 w 10000"/>
                  <a:gd name="connsiteY9" fmla="*/ 3560 h 10000"/>
                  <a:gd name="connsiteX10" fmla="*/ 5543 w 10000"/>
                  <a:gd name="connsiteY10" fmla="*/ 3508 h 10000"/>
                  <a:gd name="connsiteX11" fmla="*/ 4623 w 10000"/>
                  <a:gd name="connsiteY11" fmla="*/ 6393 h 10000"/>
                  <a:gd name="connsiteX12" fmla="*/ 6728 w 10000"/>
                  <a:gd name="connsiteY12" fmla="*/ 2755 h 10000"/>
                  <a:gd name="connsiteX13" fmla="*/ 5760 w 10000"/>
                  <a:gd name="connsiteY13" fmla="*/ 0 h 10000"/>
                  <a:gd name="connsiteX14" fmla="*/ 10000 w 10000"/>
                  <a:gd name="connsiteY14" fmla="*/ 1238 h 10000"/>
                  <a:gd name="connsiteX15" fmla="*/ 9386 w 10000"/>
                  <a:gd name="connsiteY15" fmla="*/ 10000 h 10000"/>
                  <a:gd name="connsiteX16" fmla="*/ 8326 w 10000"/>
                  <a:gd name="connsiteY16" fmla="*/ 7152 h 10000"/>
                  <a:gd name="connsiteX17" fmla="*/ 7926 w 10000"/>
                  <a:gd name="connsiteY17" fmla="*/ 7492 h 10000"/>
                  <a:gd name="connsiteX18" fmla="*/ 7527 w 10000"/>
                  <a:gd name="connsiteY18" fmla="*/ 7864 h 10000"/>
                  <a:gd name="connsiteX19" fmla="*/ 7127 w 10000"/>
                  <a:gd name="connsiteY19" fmla="*/ 8111 h 10000"/>
                  <a:gd name="connsiteX20" fmla="*/ 6728 w 10000"/>
                  <a:gd name="connsiteY20" fmla="*/ 8390 h 10000"/>
                  <a:gd name="connsiteX21" fmla="*/ 6329 w 10000"/>
                  <a:gd name="connsiteY21" fmla="*/ 8576 h 10000"/>
                  <a:gd name="connsiteX22" fmla="*/ 5883 w 10000"/>
                  <a:gd name="connsiteY22" fmla="*/ 8762 h 10000"/>
                  <a:gd name="connsiteX23" fmla="*/ 5438 w 10000"/>
                  <a:gd name="connsiteY23" fmla="*/ 8824 h 10000"/>
                  <a:gd name="connsiteX24" fmla="*/ 5054 w 10000"/>
                  <a:gd name="connsiteY24" fmla="*/ 8824 h 10000"/>
                  <a:gd name="connsiteX25" fmla="*/ 4608 w 10000"/>
                  <a:gd name="connsiteY25" fmla="*/ 8824 h 10000"/>
                  <a:gd name="connsiteX26" fmla="*/ 4209 w 10000"/>
                  <a:gd name="connsiteY26" fmla="*/ 8762 h 10000"/>
                  <a:gd name="connsiteX27" fmla="*/ 3763 w 10000"/>
                  <a:gd name="connsiteY27" fmla="*/ 8669 h 10000"/>
                  <a:gd name="connsiteX28" fmla="*/ 3364 w 10000"/>
                  <a:gd name="connsiteY28" fmla="*/ 8483 h 10000"/>
                  <a:gd name="connsiteX29" fmla="*/ 2919 w 10000"/>
                  <a:gd name="connsiteY29" fmla="*/ 8297 h 10000"/>
                  <a:gd name="connsiteX30" fmla="*/ 2519 w 10000"/>
                  <a:gd name="connsiteY30" fmla="*/ 7957 h 10000"/>
                  <a:gd name="connsiteX31" fmla="*/ 2120 w 10000"/>
                  <a:gd name="connsiteY31" fmla="*/ 7678 h 10000"/>
                  <a:gd name="connsiteX32" fmla="*/ 1720 w 10000"/>
                  <a:gd name="connsiteY32" fmla="*/ 7307 h 10000"/>
                  <a:gd name="connsiteX33" fmla="*/ 1367 w 10000"/>
                  <a:gd name="connsiteY33" fmla="*/ 6873 h 10000"/>
                  <a:gd name="connsiteX34" fmla="*/ 1014 w 10000"/>
                  <a:gd name="connsiteY34" fmla="*/ 6440 h 10000"/>
                  <a:gd name="connsiteX35" fmla="*/ 661 w 10000"/>
                  <a:gd name="connsiteY35" fmla="*/ 5975 h 10000"/>
                  <a:gd name="connsiteX36" fmla="*/ 307 w 10000"/>
                  <a:gd name="connsiteY36" fmla="*/ 5449 h 10000"/>
                  <a:gd name="connsiteX37" fmla="*/ 0 w 10000"/>
                  <a:gd name="connsiteY37" fmla="*/ 4830 h 10000"/>
                  <a:gd name="connsiteX0" fmla="*/ 0 w 10000"/>
                  <a:gd name="connsiteY0" fmla="*/ 4830 h 10000"/>
                  <a:gd name="connsiteX1" fmla="*/ 1859 w 10000"/>
                  <a:gd name="connsiteY1" fmla="*/ 991 h 10000"/>
                  <a:gd name="connsiteX2" fmla="*/ 2074 w 10000"/>
                  <a:gd name="connsiteY2" fmla="*/ 1424 h 10000"/>
                  <a:gd name="connsiteX3" fmla="*/ 2350 w 10000"/>
                  <a:gd name="connsiteY3" fmla="*/ 1765 h 10000"/>
                  <a:gd name="connsiteX4" fmla="*/ 2750 w 10000"/>
                  <a:gd name="connsiteY4" fmla="*/ 2415 h 10000"/>
                  <a:gd name="connsiteX5" fmla="*/ 3180 w 10000"/>
                  <a:gd name="connsiteY5" fmla="*/ 2848 h 10000"/>
                  <a:gd name="connsiteX6" fmla="*/ 3810 w 10000"/>
                  <a:gd name="connsiteY6" fmla="*/ 3313 h 10000"/>
                  <a:gd name="connsiteX7" fmla="*/ 4163 w 10000"/>
                  <a:gd name="connsiteY7" fmla="*/ 3375 h 10000"/>
                  <a:gd name="connsiteX8" fmla="*/ 4470 w 10000"/>
                  <a:gd name="connsiteY8" fmla="*/ 3467 h 10000"/>
                  <a:gd name="connsiteX9" fmla="*/ 5131 w 10000"/>
                  <a:gd name="connsiteY9" fmla="*/ 3560 h 10000"/>
                  <a:gd name="connsiteX10" fmla="*/ 5543 w 10000"/>
                  <a:gd name="connsiteY10" fmla="*/ 3508 h 10000"/>
                  <a:gd name="connsiteX11" fmla="*/ 4623 w 10000"/>
                  <a:gd name="connsiteY11" fmla="*/ 6393 h 10000"/>
                  <a:gd name="connsiteX12" fmla="*/ 6487 w 10000"/>
                  <a:gd name="connsiteY12" fmla="*/ 5318 h 10000"/>
                  <a:gd name="connsiteX13" fmla="*/ 5760 w 10000"/>
                  <a:gd name="connsiteY13" fmla="*/ 0 h 10000"/>
                  <a:gd name="connsiteX14" fmla="*/ 10000 w 10000"/>
                  <a:gd name="connsiteY14" fmla="*/ 1238 h 10000"/>
                  <a:gd name="connsiteX15" fmla="*/ 9386 w 10000"/>
                  <a:gd name="connsiteY15" fmla="*/ 10000 h 10000"/>
                  <a:gd name="connsiteX16" fmla="*/ 8326 w 10000"/>
                  <a:gd name="connsiteY16" fmla="*/ 7152 h 10000"/>
                  <a:gd name="connsiteX17" fmla="*/ 7926 w 10000"/>
                  <a:gd name="connsiteY17" fmla="*/ 7492 h 10000"/>
                  <a:gd name="connsiteX18" fmla="*/ 7527 w 10000"/>
                  <a:gd name="connsiteY18" fmla="*/ 7864 h 10000"/>
                  <a:gd name="connsiteX19" fmla="*/ 7127 w 10000"/>
                  <a:gd name="connsiteY19" fmla="*/ 8111 h 10000"/>
                  <a:gd name="connsiteX20" fmla="*/ 6728 w 10000"/>
                  <a:gd name="connsiteY20" fmla="*/ 8390 h 10000"/>
                  <a:gd name="connsiteX21" fmla="*/ 6329 w 10000"/>
                  <a:gd name="connsiteY21" fmla="*/ 8576 h 10000"/>
                  <a:gd name="connsiteX22" fmla="*/ 5883 w 10000"/>
                  <a:gd name="connsiteY22" fmla="*/ 8762 h 10000"/>
                  <a:gd name="connsiteX23" fmla="*/ 5438 w 10000"/>
                  <a:gd name="connsiteY23" fmla="*/ 8824 h 10000"/>
                  <a:gd name="connsiteX24" fmla="*/ 5054 w 10000"/>
                  <a:gd name="connsiteY24" fmla="*/ 8824 h 10000"/>
                  <a:gd name="connsiteX25" fmla="*/ 4608 w 10000"/>
                  <a:gd name="connsiteY25" fmla="*/ 8824 h 10000"/>
                  <a:gd name="connsiteX26" fmla="*/ 4209 w 10000"/>
                  <a:gd name="connsiteY26" fmla="*/ 8762 h 10000"/>
                  <a:gd name="connsiteX27" fmla="*/ 3763 w 10000"/>
                  <a:gd name="connsiteY27" fmla="*/ 8669 h 10000"/>
                  <a:gd name="connsiteX28" fmla="*/ 3364 w 10000"/>
                  <a:gd name="connsiteY28" fmla="*/ 8483 h 10000"/>
                  <a:gd name="connsiteX29" fmla="*/ 2919 w 10000"/>
                  <a:gd name="connsiteY29" fmla="*/ 8297 h 10000"/>
                  <a:gd name="connsiteX30" fmla="*/ 2519 w 10000"/>
                  <a:gd name="connsiteY30" fmla="*/ 7957 h 10000"/>
                  <a:gd name="connsiteX31" fmla="*/ 2120 w 10000"/>
                  <a:gd name="connsiteY31" fmla="*/ 7678 h 10000"/>
                  <a:gd name="connsiteX32" fmla="*/ 1720 w 10000"/>
                  <a:gd name="connsiteY32" fmla="*/ 7307 h 10000"/>
                  <a:gd name="connsiteX33" fmla="*/ 1367 w 10000"/>
                  <a:gd name="connsiteY33" fmla="*/ 6873 h 10000"/>
                  <a:gd name="connsiteX34" fmla="*/ 1014 w 10000"/>
                  <a:gd name="connsiteY34" fmla="*/ 6440 h 10000"/>
                  <a:gd name="connsiteX35" fmla="*/ 661 w 10000"/>
                  <a:gd name="connsiteY35" fmla="*/ 5975 h 10000"/>
                  <a:gd name="connsiteX36" fmla="*/ 307 w 10000"/>
                  <a:gd name="connsiteY36" fmla="*/ 5449 h 10000"/>
                  <a:gd name="connsiteX37" fmla="*/ 0 w 10000"/>
                  <a:gd name="connsiteY37" fmla="*/ 4830 h 10000"/>
                  <a:gd name="connsiteX0" fmla="*/ 0 w 10000"/>
                  <a:gd name="connsiteY0" fmla="*/ 4830 h 10000"/>
                  <a:gd name="connsiteX1" fmla="*/ 1859 w 10000"/>
                  <a:gd name="connsiteY1" fmla="*/ 991 h 10000"/>
                  <a:gd name="connsiteX2" fmla="*/ 2074 w 10000"/>
                  <a:gd name="connsiteY2" fmla="*/ 1424 h 10000"/>
                  <a:gd name="connsiteX3" fmla="*/ 2350 w 10000"/>
                  <a:gd name="connsiteY3" fmla="*/ 1765 h 10000"/>
                  <a:gd name="connsiteX4" fmla="*/ 2750 w 10000"/>
                  <a:gd name="connsiteY4" fmla="*/ 2415 h 10000"/>
                  <a:gd name="connsiteX5" fmla="*/ 3180 w 10000"/>
                  <a:gd name="connsiteY5" fmla="*/ 2848 h 10000"/>
                  <a:gd name="connsiteX6" fmla="*/ 3810 w 10000"/>
                  <a:gd name="connsiteY6" fmla="*/ 3313 h 10000"/>
                  <a:gd name="connsiteX7" fmla="*/ 4163 w 10000"/>
                  <a:gd name="connsiteY7" fmla="*/ 3375 h 10000"/>
                  <a:gd name="connsiteX8" fmla="*/ 4470 w 10000"/>
                  <a:gd name="connsiteY8" fmla="*/ 3467 h 10000"/>
                  <a:gd name="connsiteX9" fmla="*/ 5131 w 10000"/>
                  <a:gd name="connsiteY9" fmla="*/ 3560 h 10000"/>
                  <a:gd name="connsiteX10" fmla="*/ 5543 w 10000"/>
                  <a:gd name="connsiteY10" fmla="*/ 3508 h 10000"/>
                  <a:gd name="connsiteX11" fmla="*/ 4623 w 10000"/>
                  <a:gd name="connsiteY11" fmla="*/ 6349 h 10000"/>
                  <a:gd name="connsiteX12" fmla="*/ 6487 w 10000"/>
                  <a:gd name="connsiteY12" fmla="*/ 5318 h 10000"/>
                  <a:gd name="connsiteX13" fmla="*/ 5760 w 10000"/>
                  <a:gd name="connsiteY13" fmla="*/ 0 h 10000"/>
                  <a:gd name="connsiteX14" fmla="*/ 10000 w 10000"/>
                  <a:gd name="connsiteY14" fmla="*/ 1238 h 10000"/>
                  <a:gd name="connsiteX15" fmla="*/ 9386 w 10000"/>
                  <a:gd name="connsiteY15" fmla="*/ 10000 h 10000"/>
                  <a:gd name="connsiteX16" fmla="*/ 8326 w 10000"/>
                  <a:gd name="connsiteY16" fmla="*/ 7152 h 10000"/>
                  <a:gd name="connsiteX17" fmla="*/ 7926 w 10000"/>
                  <a:gd name="connsiteY17" fmla="*/ 7492 h 10000"/>
                  <a:gd name="connsiteX18" fmla="*/ 7527 w 10000"/>
                  <a:gd name="connsiteY18" fmla="*/ 7864 h 10000"/>
                  <a:gd name="connsiteX19" fmla="*/ 7127 w 10000"/>
                  <a:gd name="connsiteY19" fmla="*/ 8111 h 10000"/>
                  <a:gd name="connsiteX20" fmla="*/ 6728 w 10000"/>
                  <a:gd name="connsiteY20" fmla="*/ 8390 h 10000"/>
                  <a:gd name="connsiteX21" fmla="*/ 6329 w 10000"/>
                  <a:gd name="connsiteY21" fmla="*/ 8576 h 10000"/>
                  <a:gd name="connsiteX22" fmla="*/ 5883 w 10000"/>
                  <a:gd name="connsiteY22" fmla="*/ 8762 h 10000"/>
                  <a:gd name="connsiteX23" fmla="*/ 5438 w 10000"/>
                  <a:gd name="connsiteY23" fmla="*/ 8824 h 10000"/>
                  <a:gd name="connsiteX24" fmla="*/ 5054 w 10000"/>
                  <a:gd name="connsiteY24" fmla="*/ 8824 h 10000"/>
                  <a:gd name="connsiteX25" fmla="*/ 4608 w 10000"/>
                  <a:gd name="connsiteY25" fmla="*/ 8824 h 10000"/>
                  <a:gd name="connsiteX26" fmla="*/ 4209 w 10000"/>
                  <a:gd name="connsiteY26" fmla="*/ 8762 h 10000"/>
                  <a:gd name="connsiteX27" fmla="*/ 3763 w 10000"/>
                  <a:gd name="connsiteY27" fmla="*/ 8669 h 10000"/>
                  <a:gd name="connsiteX28" fmla="*/ 3364 w 10000"/>
                  <a:gd name="connsiteY28" fmla="*/ 8483 h 10000"/>
                  <a:gd name="connsiteX29" fmla="*/ 2919 w 10000"/>
                  <a:gd name="connsiteY29" fmla="*/ 8297 h 10000"/>
                  <a:gd name="connsiteX30" fmla="*/ 2519 w 10000"/>
                  <a:gd name="connsiteY30" fmla="*/ 7957 h 10000"/>
                  <a:gd name="connsiteX31" fmla="*/ 2120 w 10000"/>
                  <a:gd name="connsiteY31" fmla="*/ 7678 h 10000"/>
                  <a:gd name="connsiteX32" fmla="*/ 1720 w 10000"/>
                  <a:gd name="connsiteY32" fmla="*/ 7307 h 10000"/>
                  <a:gd name="connsiteX33" fmla="*/ 1367 w 10000"/>
                  <a:gd name="connsiteY33" fmla="*/ 6873 h 10000"/>
                  <a:gd name="connsiteX34" fmla="*/ 1014 w 10000"/>
                  <a:gd name="connsiteY34" fmla="*/ 6440 h 10000"/>
                  <a:gd name="connsiteX35" fmla="*/ 661 w 10000"/>
                  <a:gd name="connsiteY35" fmla="*/ 5975 h 10000"/>
                  <a:gd name="connsiteX36" fmla="*/ 307 w 10000"/>
                  <a:gd name="connsiteY36" fmla="*/ 5449 h 10000"/>
                  <a:gd name="connsiteX37" fmla="*/ 0 w 10000"/>
                  <a:gd name="connsiteY37" fmla="*/ 4830 h 10000"/>
                  <a:gd name="connsiteX0" fmla="*/ 0 w 10000"/>
                  <a:gd name="connsiteY0" fmla="*/ 3839 h 9009"/>
                  <a:gd name="connsiteX1" fmla="*/ 1859 w 10000"/>
                  <a:gd name="connsiteY1" fmla="*/ 0 h 9009"/>
                  <a:gd name="connsiteX2" fmla="*/ 2074 w 10000"/>
                  <a:gd name="connsiteY2" fmla="*/ 433 h 9009"/>
                  <a:gd name="connsiteX3" fmla="*/ 2350 w 10000"/>
                  <a:gd name="connsiteY3" fmla="*/ 774 h 9009"/>
                  <a:gd name="connsiteX4" fmla="*/ 2750 w 10000"/>
                  <a:gd name="connsiteY4" fmla="*/ 1424 h 9009"/>
                  <a:gd name="connsiteX5" fmla="*/ 3180 w 10000"/>
                  <a:gd name="connsiteY5" fmla="*/ 1857 h 9009"/>
                  <a:gd name="connsiteX6" fmla="*/ 3810 w 10000"/>
                  <a:gd name="connsiteY6" fmla="*/ 2322 h 9009"/>
                  <a:gd name="connsiteX7" fmla="*/ 4163 w 10000"/>
                  <a:gd name="connsiteY7" fmla="*/ 2384 h 9009"/>
                  <a:gd name="connsiteX8" fmla="*/ 4470 w 10000"/>
                  <a:gd name="connsiteY8" fmla="*/ 2476 h 9009"/>
                  <a:gd name="connsiteX9" fmla="*/ 5131 w 10000"/>
                  <a:gd name="connsiteY9" fmla="*/ 2569 h 9009"/>
                  <a:gd name="connsiteX10" fmla="*/ 5543 w 10000"/>
                  <a:gd name="connsiteY10" fmla="*/ 2517 h 9009"/>
                  <a:gd name="connsiteX11" fmla="*/ 4623 w 10000"/>
                  <a:gd name="connsiteY11" fmla="*/ 5358 h 9009"/>
                  <a:gd name="connsiteX12" fmla="*/ 6487 w 10000"/>
                  <a:gd name="connsiteY12" fmla="*/ 4327 h 9009"/>
                  <a:gd name="connsiteX13" fmla="*/ 10000 w 10000"/>
                  <a:gd name="connsiteY13" fmla="*/ 247 h 9009"/>
                  <a:gd name="connsiteX14" fmla="*/ 9386 w 10000"/>
                  <a:gd name="connsiteY14" fmla="*/ 9009 h 9009"/>
                  <a:gd name="connsiteX15" fmla="*/ 8326 w 10000"/>
                  <a:gd name="connsiteY15" fmla="*/ 6161 h 9009"/>
                  <a:gd name="connsiteX16" fmla="*/ 7926 w 10000"/>
                  <a:gd name="connsiteY16" fmla="*/ 6501 h 9009"/>
                  <a:gd name="connsiteX17" fmla="*/ 7527 w 10000"/>
                  <a:gd name="connsiteY17" fmla="*/ 6873 h 9009"/>
                  <a:gd name="connsiteX18" fmla="*/ 7127 w 10000"/>
                  <a:gd name="connsiteY18" fmla="*/ 7120 h 9009"/>
                  <a:gd name="connsiteX19" fmla="*/ 6728 w 10000"/>
                  <a:gd name="connsiteY19" fmla="*/ 7399 h 9009"/>
                  <a:gd name="connsiteX20" fmla="*/ 6329 w 10000"/>
                  <a:gd name="connsiteY20" fmla="*/ 7585 h 9009"/>
                  <a:gd name="connsiteX21" fmla="*/ 5883 w 10000"/>
                  <a:gd name="connsiteY21" fmla="*/ 7771 h 9009"/>
                  <a:gd name="connsiteX22" fmla="*/ 5438 w 10000"/>
                  <a:gd name="connsiteY22" fmla="*/ 7833 h 9009"/>
                  <a:gd name="connsiteX23" fmla="*/ 5054 w 10000"/>
                  <a:gd name="connsiteY23" fmla="*/ 7833 h 9009"/>
                  <a:gd name="connsiteX24" fmla="*/ 4608 w 10000"/>
                  <a:gd name="connsiteY24" fmla="*/ 7833 h 9009"/>
                  <a:gd name="connsiteX25" fmla="*/ 4209 w 10000"/>
                  <a:gd name="connsiteY25" fmla="*/ 7771 h 9009"/>
                  <a:gd name="connsiteX26" fmla="*/ 3763 w 10000"/>
                  <a:gd name="connsiteY26" fmla="*/ 7678 h 9009"/>
                  <a:gd name="connsiteX27" fmla="*/ 3364 w 10000"/>
                  <a:gd name="connsiteY27" fmla="*/ 7492 h 9009"/>
                  <a:gd name="connsiteX28" fmla="*/ 2919 w 10000"/>
                  <a:gd name="connsiteY28" fmla="*/ 7306 h 9009"/>
                  <a:gd name="connsiteX29" fmla="*/ 2519 w 10000"/>
                  <a:gd name="connsiteY29" fmla="*/ 6966 h 9009"/>
                  <a:gd name="connsiteX30" fmla="*/ 2120 w 10000"/>
                  <a:gd name="connsiteY30" fmla="*/ 6687 h 9009"/>
                  <a:gd name="connsiteX31" fmla="*/ 1720 w 10000"/>
                  <a:gd name="connsiteY31" fmla="*/ 6316 h 9009"/>
                  <a:gd name="connsiteX32" fmla="*/ 1367 w 10000"/>
                  <a:gd name="connsiteY32" fmla="*/ 5882 h 9009"/>
                  <a:gd name="connsiteX33" fmla="*/ 1014 w 10000"/>
                  <a:gd name="connsiteY33" fmla="*/ 5449 h 9009"/>
                  <a:gd name="connsiteX34" fmla="*/ 661 w 10000"/>
                  <a:gd name="connsiteY34" fmla="*/ 4984 h 9009"/>
                  <a:gd name="connsiteX35" fmla="*/ 307 w 10000"/>
                  <a:gd name="connsiteY35" fmla="*/ 4458 h 9009"/>
                  <a:gd name="connsiteX36" fmla="*/ 0 w 10000"/>
                  <a:gd name="connsiteY36" fmla="*/ 3839 h 9009"/>
                  <a:gd name="connsiteX0" fmla="*/ 0 w 9386"/>
                  <a:gd name="connsiteY0" fmla="*/ 4261 h 10000"/>
                  <a:gd name="connsiteX1" fmla="*/ 1859 w 9386"/>
                  <a:gd name="connsiteY1" fmla="*/ 0 h 10000"/>
                  <a:gd name="connsiteX2" fmla="*/ 2074 w 9386"/>
                  <a:gd name="connsiteY2" fmla="*/ 481 h 10000"/>
                  <a:gd name="connsiteX3" fmla="*/ 2350 w 9386"/>
                  <a:gd name="connsiteY3" fmla="*/ 859 h 10000"/>
                  <a:gd name="connsiteX4" fmla="*/ 2750 w 9386"/>
                  <a:gd name="connsiteY4" fmla="*/ 1581 h 10000"/>
                  <a:gd name="connsiteX5" fmla="*/ 3180 w 9386"/>
                  <a:gd name="connsiteY5" fmla="*/ 2061 h 10000"/>
                  <a:gd name="connsiteX6" fmla="*/ 3810 w 9386"/>
                  <a:gd name="connsiteY6" fmla="*/ 2577 h 10000"/>
                  <a:gd name="connsiteX7" fmla="*/ 4163 w 9386"/>
                  <a:gd name="connsiteY7" fmla="*/ 2646 h 10000"/>
                  <a:gd name="connsiteX8" fmla="*/ 4470 w 9386"/>
                  <a:gd name="connsiteY8" fmla="*/ 2748 h 10000"/>
                  <a:gd name="connsiteX9" fmla="*/ 5131 w 9386"/>
                  <a:gd name="connsiteY9" fmla="*/ 2852 h 10000"/>
                  <a:gd name="connsiteX10" fmla="*/ 5543 w 9386"/>
                  <a:gd name="connsiteY10" fmla="*/ 2794 h 10000"/>
                  <a:gd name="connsiteX11" fmla="*/ 4623 w 9386"/>
                  <a:gd name="connsiteY11" fmla="*/ 5947 h 10000"/>
                  <a:gd name="connsiteX12" fmla="*/ 6487 w 9386"/>
                  <a:gd name="connsiteY12" fmla="*/ 4803 h 10000"/>
                  <a:gd name="connsiteX13" fmla="*/ 9386 w 9386"/>
                  <a:gd name="connsiteY13" fmla="*/ 10000 h 10000"/>
                  <a:gd name="connsiteX14" fmla="*/ 8326 w 9386"/>
                  <a:gd name="connsiteY14" fmla="*/ 6839 h 10000"/>
                  <a:gd name="connsiteX15" fmla="*/ 7926 w 9386"/>
                  <a:gd name="connsiteY15" fmla="*/ 7216 h 10000"/>
                  <a:gd name="connsiteX16" fmla="*/ 7527 w 9386"/>
                  <a:gd name="connsiteY16" fmla="*/ 7629 h 10000"/>
                  <a:gd name="connsiteX17" fmla="*/ 7127 w 9386"/>
                  <a:gd name="connsiteY17" fmla="*/ 7903 h 10000"/>
                  <a:gd name="connsiteX18" fmla="*/ 6728 w 9386"/>
                  <a:gd name="connsiteY18" fmla="*/ 8213 h 10000"/>
                  <a:gd name="connsiteX19" fmla="*/ 6329 w 9386"/>
                  <a:gd name="connsiteY19" fmla="*/ 8419 h 10000"/>
                  <a:gd name="connsiteX20" fmla="*/ 5883 w 9386"/>
                  <a:gd name="connsiteY20" fmla="*/ 8626 h 10000"/>
                  <a:gd name="connsiteX21" fmla="*/ 5438 w 9386"/>
                  <a:gd name="connsiteY21" fmla="*/ 8695 h 10000"/>
                  <a:gd name="connsiteX22" fmla="*/ 5054 w 9386"/>
                  <a:gd name="connsiteY22" fmla="*/ 8695 h 10000"/>
                  <a:gd name="connsiteX23" fmla="*/ 4608 w 9386"/>
                  <a:gd name="connsiteY23" fmla="*/ 8695 h 10000"/>
                  <a:gd name="connsiteX24" fmla="*/ 4209 w 9386"/>
                  <a:gd name="connsiteY24" fmla="*/ 8626 h 10000"/>
                  <a:gd name="connsiteX25" fmla="*/ 3763 w 9386"/>
                  <a:gd name="connsiteY25" fmla="*/ 8523 h 10000"/>
                  <a:gd name="connsiteX26" fmla="*/ 3364 w 9386"/>
                  <a:gd name="connsiteY26" fmla="*/ 8316 h 10000"/>
                  <a:gd name="connsiteX27" fmla="*/ 2919 w 9386"/>
                  <a:gd name="connsiteY27" fmla="*/ 8110 h 10000"/>
                  <a:gd name="connsiteX28" fmla="*/ 2519 w 9386"/>
                  <a:gd name="connsiteY28" fmla="*/ 7732 h 10000"/>
                  <a:gd name="connsiteX29" fmla="*/ 2120 w 9386"/>
                  <a:gd name="connsiteY29" fmla="*/ 7423 h 10000"/>
                  <a:gd name="connsiteX30" fmla="*/ 1720 w 9386"/>
                  <a:gd name="connsiteY30" fmla="*/ 7011 h 10000"/>
                  <a:gd name="connsiteX31" fmla="*/ 1367 w 9386"/>
                  <a:gd name="connsiteY31" fmla="*/ 6529 h 10000"/>
                  <a:gd name="connsiteX32" fmla="*/ 1014 w 9386"/>
                  <a:gd name="connsiteY32" fmla="*/ 6048 h 10000"/>
                  <a:gd name="connsiteX33" fmla="*/ 661 w 9386"/>
                  <a:gd name="connsiteY33" fmla="*/ 5532 h 10000"/>
                  <a:gd name="connsiteX34" fmla="*/ 307 w 9386"/>
                  <a:gd name="connsiteY34" fmla="*/ 4948 h 10000"/>
                  <a:gd name="connsiteX35" fmla="*/ 0 w 9386"/>
                  <a:gd name="connsiteY35" fmla="*/ 4261 h 10000"/>
                  <a:gd name="connsiteX0" fmla="*/ 0 w 8871"/>
                  <a:gd name="connsiteY0" fmla="*/ 4261 h 8695"/>
                  <a:gd name="connsiteX1" fmla="*/ 1981 w 8871"/>
                  <a:gd name="connsiteY1" fmla="*/ 0 h 8695"/>
                  <a:gd name="connsiteX2" fmla="*/ 2210 w 8871"/>
                  <a:gd name="connsiteY2" fmla="*/ 481 h 8695"/>
                  <a:gd name="connsiteX3" fmla="*/ 2504 w 8871"/>
                  <a:gd name="connsiteY3" fmla="*/ 859 h 8695"/>
                  <a:gd name="connsiteX4" fmla="*/ 2930 w 8871"/>
                  <a:gd name="connsiteY4" fmla="*/ 1581 h 8695"/>
                  <a:gd name="connsiteX5" fmla="*/ 3388 w 8871"/>
                  <a:gd name="connsiteY5" fmla="*/ 2061 h 8695"/>
                  <a:gd name="connsiteX6" fmla="*/ 4059 w 8871"/>
                  <a:gd name="connsiteY6" fmla="*/ 2577 h 8695"/>
                  <a:gd name="connsiteX7" fmla="*/ 4435 w 8871"/>
                  <a:gd name="connsiteY7" fmla="*/ 2646 h 8695"/>
                  <a:gd name="connsiteX8" fmla="*/ 4762 w 8871"/>
                  <a:gd name="connsiteY8" fmla="*/ 2748 h 8695"/>
                  <a:gd name="connsiteX9" fmla="*/ 5467 w 8871"/>
                  <a:gd name="connsiteY9" fmla="*/ 2852 h 8695"/>
                  <a:gd name="connsiteX10" fmla="*/ 5906 w 8871"/>
                  <a:gd name="connsiteY10" fmla="*/ 2794 h 8695"/>
                  <a:gd name="connsiteX11" fmla="*/ 4925 w 8871"/>
                  <a:gd name="connsiteY11" fmla="*/ 5947 h 8695"/>
                  <a:gd name="connsiteX12" fmla="*/ 6911 w 8871"/>
                  <a:gd name="connsiteY12" fmla="*/ 4803 h 8695"/>
                  <a:gd name="connsiteX13" fmla="*/ 8871 w 8871"/>
                  <a:gd name="connsiteY13" fmla="*/ 6839 h 8695"/>
                  <a:gd name="connsiteX14" fmla="*/ 8444 w 8871"/>
                  <a:gd name="connsiteY14" fmla="*/ 7216 h 8695"/>
                  <a:gd name="connsiteX15" fmla="*/ 8019 w 8871"/>
                  <a:gd name="connsiteY15" fmla="*/ 7629 h 8695"/>
                  <a:gd name="connsiteX16" fmla="*/ 7593 w 8871"/>
                  <a:gd name="connsiteY16" fmla="*/ 7903 h 8695"/>
                  <a:gd name="connsiteX17" fmla="*/ 7168 w 8871"/>
                  <a:gd name="connsiteY17" fmla="*/ 8213 h 8695"/>
                  <a:gd name="connsiteX18" fmla="*/ 6743 w 8871"/>
                  <a:gd name="connsiteY18" fmla="*/ 8419 h 8695"/>
                  <a:gd name="connsiteX19" fmla="*/ 6268 w 8871"/>
                  <a:gd name="connsiteY19" fmla="*/ 8626 h 8695"/>
                  <a:gd name="connsiteX20" fmla="*/ 5794 w 8871"/>
                  <a:gd name="connsiteY20" fmla="*/ 8695 h 8695"/>
                  <a:gd name="connsiteX21" fmla="*/ 5385 w 8871"/>
                  <a:gd name="connsiteY21" fmla="*/ 8695 h 8695"/>
                  <a:gd name="connsiteX22" fmla="*/ 4909 w 8871"/>
                  <a:gd name="connsiteY22" fmla="*/ 8695 h 8695"/>
                  <a:gd name="connsiteX23" fmla="*/ 4484 w 8871"/>
                  <a:gd name="connsiteY23" fmla="*/ 8626 h 8695"/>
                  <a:gd name="connsiteX24" fmla="*/ 4009 w 8871"/>
                  <a:gd name="connsiteY24" fmla="*/ 8523 h 8695"/>
                  <a:gd name="connsiteX25" fmla="*/ 3584 w 8871"/>
                  <a:gd name="connsiteY25" fmla="*/ 8316 h 8695"/>
                  <a:gd name="connsiteX26" fmla="*/ 3110 w 8871"/>
                  <a:gd name="connsiteY26" fmla="*/ 8110 h 8695"/>
                  <a:gd name="connsiteX27" fmla="*/ 2684 w 8871"/>
                  <a:gd name="connsiteY27" fmla="*/ 7732 h 8695"/>
                  <a:gd name="connsiteX28" fmla="*/ 2259 w 8871"/>
                  <a:gd name="connsiteY28" fmla="*/ 7423 h 8695"/>
                  <a:gd name="connsiteX29" fmla="*/ 1833 w 8871"/>
                  <a:gd name="connsiteY29" fmla="*/ 7011 h 8695"/>
                  <a:gd name="connsiteX30" fmla="*/ 1456 w 8871"/>
                  <a:gd name="connsiteY30" fmla="*/ 6529 h 8695"/>
                  <a:gd name="connsiteX31" fmla="*/ 1080 w 8871"/>
                  <a:gd name="connsiteY31" fmla="*/ 6048 h 8695"/>
                  <a:gd name="connsiteX32" fmla="*/ 704 w 8871"/>
                  <a:gd name="connsiteY32" fmla="*/ 5532 h 8695"/>
                  <a:gd name="connsiteX33" fmla="*/ 327 w 8871"/>
                  <a:gd name="connsiteY33" fmla="*/ 4948 h 8695"/>
                  <a:gd name="connsiteX34" fmla="*/ 0 w 8871"/>
                  <a:gd name="connsiteY34" fmla="*/ 4261 h 8695"/>
                  <a:gd name="connsiteX0" fmla="*/ 0 w 9519"/>
                  <a:gd name="connsiteY0" fmla="*/ 4901 h 10000"/>
                  <a:gd name="connsiteX1" fmla="*/ 2233 w 9519"/>
                  <a:gd name="connsiteY1" fmla="*/ 0 h 10000"/>
                  <a:gd name="connsiteX2" fmla="*/ 2491 w 9519"/>
                  <a:gd name="connsiteY2" fmla="*/ 553 h 10000"/>
                  <a:gd name="connsiteX3" fmla="*/ 2823 w 9519"/>
                  <a:gd name="connsiteY3" fmla="*/ 988 h 10000"/>
                  <a:gd name="connsiteX4" fmla="*/ 3303 w 9519"/>
                  <a:gd name="connsiteY4" fmla="*/ 1818 h 10000"/>
                  <a:gd name="connsiteX5" fmla="*/ 3819 w 9519"/>
                  <a:gd name="connsiteY5" fmla="*/ 2370 h 10000"/>
                  <a:gd name="connsiteX6" fmla="*/ 4576 w 9519"/>
                  <a:gd name="connsiteY6" fmla="*/ 2964 h 10000"/>
                  <a:gd name="connsiteX7" fmla="*/ 4999 w 9519"/>
                  <a:gd name="connsiteY7" fmla="*/ 3043 h 10000"/>
                  <a:gd name="connsiteX8" fmla="*/ 5368 w 9519"/>
                  <a:gd name="connsiteY8" fmla="*/ 3160 h 10000"/>
                  <a:gd name="connsiteX9" fmla="*/ 6163 w 9519"/>
                  <a:gd name="connsiteY9" fmla="*/ 3280 h 10000"/>
                  <a:gd name="connsiteX10" fmla="*/ 6658 w 9519"/>
                  <a:gd name="connsiteY10" fmla="*/ 3213 h 10000"/>
                  <a:gd name="connsiteX11" fmla="*/ 5552 w 9519"/>
                  <a:gd name="connsiteY11" fmla="*/ 6840 h 10000"/>
                  <a:gd name="connsiteX12" fmla="*/ 7791 w 9519"/>
                  <a:gd name="connsiteY12" fmla="*/ 5524 h 10000"/>
                  <a:gd name="connsiteX13" fmla="*/ 9519 w 9519"/>
                  <a:gd name="connsiteY13" fmla="*/ 8299 h 10000"/>
                  <a:gd name="connsiteX14" fmla="*/ 9040 w 9519"/>
                  <a:gd name="connsiteY14" fmla="*/ 8774 h 10000"/>
                  <a:gd name="connsiteX15" fmla="*/ 8559 w 9519"/>
                  <a:gd name="connsiteY15" fmla="*/ 9089 h 10000"/>
                  <a:gd name="connsiteX16" fmla="*/ 8080 w 9519"/>
                  <a:gd name="connsiteY16" fmla="*/ 9446 h 10000"/>
                  <a:gd name="connsiteX17" fmla="*/ 7601 w 9519"/>
                  <a:gd name="connsiteY17" fmla="*/ 9683 h 10000"/>
                  <a:gd name="connsiteX18" fmla="*/ 7066 w 9519"/>
                  <a:gd name="connsiteY18" fmla="*/ 9921 h 10000"/>
                  <a:gd name="connsiteX19" fmla="*/ 6531 w 9519"/>
                  <a:gd name="connsiteY19" fmla="*/ 10000 h 10000"/>
                  <a:gd name="connsiteX20" fmla="*/ 6070 w 9519"/>
                  <a:gd name="connsiteY20" fmla="*/ 10000 h 10000"/>
                  <a:gd name="connsiteX21" fmla="*/ 5534 w 9519"/>
                  <a:gd name="connsiteY21" fmla="*/ 10000 h 10000"/>
                  <a:gd name="connsiteX22" fmla="*/ 5055 w 9519"/>
                  <a:gd name="connsiteY22" fmla="*/ 9921 h 10000"/>
                  <a:gd name="connsiteX23" fmla="*/ 4519 w 9519"/>
                  <a:gd name="connsiteY23" fmla="*/ 9802 h 10000"/>
                  <a:gd name="connsiteX24" fmla="*/ 4040 w 9519"/>
                  <a:gd name="connsiteY24" fmla="*/ 9564 h 10000"/>
                  <a:gd name="connsiteX25" fmla="*/ 3506 w 9519"/>
                  <a:gd name="connsiteY25" fmla="*/ 9327 h 10000"/>
                  <a:gd name="connsiteX26" fmla="*/ 3026 w 9519"/>
                  <a:gd name="connsiteY26" fmla="*/ 8892 h 10000"/>
                  <a:gd name="connsiteX27" fmla="*/ 2546 w 9519"/>
                  <a:gd name="connsiteY27" fmla="*/ 8537 h 10000"/>
                  <a:gd name="connsiteX28" fmla="*/ 2066 w 9519"/>
                  <a:gd name="connsiteY28" fmla="*/ 8063 h 10000"/>
                  <a:gd name="connsiteX29" fmla="*/ 1641 w 9519"/>
                  <a:gd name="connsiteY29" fmla="*/ 7509 h 10000"/>
                  <a:gd name="connsiteX30" fmla="*/ 1217 w 9519"/>
                  <a:gd name="connsiteY30" fmla="*/ 6956 h 10000"/>
                  <a:gd name="connsiteX31" fmla="*/ 794 w 9519"/>
                  <a:gd name="connsiteY31" fmla="*/ 6362 h 10000"/>
                  <a:gd name="connsiteX32" fmla="*/ 369 w 9519"/>
                  <a:gd name="connsiteY32" fmla="*/ 5691 h 10000"/>
                  <a:gd name="connsiteX33" fmla="*/ 0 w 9519"/>
                  <a:gd name="connsiteY33" fmla="*/ 4901 h 10000"/>
                  <a:gd name="connsiteX0" fmla="*/ 0 w 9497"/>
                  <a:gd name="connsiteY0" fmla="*/ 4901 h 10000"/>
                  <a:gd name="connsiteX1" fmla="*/ 2346 w 9497"/>
                  <a:gd name="connsiteY1" fmla="*/ 0 h 10000"/>
                  <a:gd name="connsiteX2" fmla="*/ 2617 w 9497"/>
                  <a:gd name="connsiteY2" fmla="*/ 553 h 10000"/>
                  <a:gd name="connsiteX3" fmla="*/ 2966 w 9497"/>
                  <a:gd name="connsiteY3" fmla="*/ 988 h 10000"/>
                  <a:gd name="connsiteX4" fmla="*/ 3470 w 9497"/>
                  <a:gd name="connsiteY4" fmla="*/ 1818 h 10000"/>
                  <a:gd name="connsiteX5" fmla="*/ 4012 w 9497"/>
                  <a:gd name="connsiteY5" fmla="*/ 2370 h 10000"/>
                  <a:gd name="connsiteX6" fmla="*/ 4807 w 9497"/>
                  <a:gd name="connsiteY6" fmla="*/ 2964 h 10000"/>
                  <a:gd name="connsiteX7" fmla="*/ 5252 w 9497"/>
                  <a:gd name="connsiteY7" fmla="*/ 3043 h 10000"/>
                  <a:gd name="connsiteX8" fmla="*/ 5639 w 9497"/>
                  <a:gd name="connsiteY8" fmla="*/ 3160 h 10000"/>
                  <a:gd name="connsiteX9" fmla="*/ 6474 w 9497"/>
                  <a:gd name="connsiteY9" fmla="*/ 3280 h 10000"/>
                  <a:gd name="connsiteX10" fmla="*/ 6994 w 9497"/>
                  <a:gd name="connsiteY10" fmla="*/ 3213 h 10000"/>
                  <a:gd name="connsiteX11" fmla="*/ 5833 w 9497"/>
                  <a:gd name="connsiteY11" fmla="*/ 6840 h 10000"/>
                  <a:gd name="connsiteX12" fmla="*/ 8185 w 9497"/>
                  <a:gd name="connsiteY12" fmla="*/ 5524 h 10000"/>
                  <a:gd name="connsiteX13" fmla="*/ 9497 w 9497"/>
                  <a:gd name="connsiteY13" fmla="*/ 8774 h 10000"/>
                  <a:gd name="connsiteX14" fmla="*/ 8991 w 9497"/>
                  <a:gd name="connsiteY14" fmla="*/ 9089 h 10000"/>
                  <a:gd name="connsiteX15" fmla="*/ 8488 w 9497"/>
                  <a:gd name="connsiteY15" fmla="*/ 9446 h 10000"/>
                  <a:gd name="connsiteX16" fmla="*/ 7985 w 9497"/>
                  <a:gd name="connsiteY16" fmla="*/ 9683 h 10000"/>
                  <a:gd name="connsiteX17" fmla="*/ 7423 w 9497"/>
                  <a:gd name="connsiteY17" fmla="*/ 9921 h 10000"/>
                  <a:gd name="connsiteX18" fmla="*/ 6861 w 9497"/>
                  <a:gd name="connsiteY18" fmla="*/ 10000 h 10000"/>
                  <a:gd name="connsiteX19" fmla="*/ 6377 w 9497"/>
                  <a:gd name="connsiteY19" fmla="*/ 10000 h 10000"/>
                  <a:gd name="connsiteX20" fmla="*/ 5814 w 9497"/>
                  <a:gd name="connsiteY20" fmla="*/ 10000 h 10000"/>
                  <a:gd name="connsiteX21" fmla="*/ 5310 w 9497"/>
                  <a:gd name="connsiteY21" fmla="*/ 9921 h 10000"/>
                  <a:gd name="connsiteX22" fmla="*/ 4747 w 9497"/>
                  <a:gd name="connsiteY22" fmla="*/ 9802 h 10000"/>
                  <a:gd name="connsiteX23" fmla="*/ 4244 w 9497"/>
                  <a:gd name="connsiteY23" fmla="*/ 9564 h 10000"/>
                  <a:gd name="connsiteX24" fmla="*/ 3683 w 9497"/>
                  <a:gd name="connsiteY24" fmla="*/ 9327 h 10000"/>
                  <a:gd name="connsiteX25" fmla="*/ 3179 w 9497"/>
                  <a:gd name="connsiteY25" fmla="*/ 8892 h 10000"/>
                  <a:gd name="connsiteX26" fmla="*/ 2675 w 9497"/>
                  <a:gd name="connsiteY26" fmla="*/ 8537 h 10000"/>
                  <a:gd name="connsiteX27" fmla="*/ 2170 w 9497"/>
                  <a:gd name="connsiteY27" fmla="*/ 8063 h 10000"/>
                  <a:gd name="connsiteX28" fmla="*/ 1724 w 9497"/>
                  <a:gd name="connsiteY28" fmla="*/ 7509 h 10000"/>
                  <a:gd name="connsiteX29" fmla="*/ 1278 w 9497"/>
                  <a:gd name="connsiteY29" fmla="*/ 6956 h 10000"/>
                  <a:gd name="connsiteX30" fmla="*/ 834 w 9497"/>
                  <a:gd name="connsiteY30" fmla="*/ 6362 h 10000"/>
                  <a:gd name="connsiteX31" fmla="*/ 388 w 9497"/>
                  <a:gd name="connsiteY31" fmla="*/ 5691 h 10000"/>
                  <a:gd name="connsiteX32" fmla="*/ 0 w 9497"/>
                  <a:gd name="connsiteY32" fmla="*/ 4901 h 10000"/>
                  <a:gd name="connsiteX0" fmla="*/ 0 w 9467"/>
                  <a:gd name="connsiteY0" fmla="*/ 4901 h 10000"/>
                  <a:gd name="connsiteX1" fmla="*/ 2470 w 9467"/>
                  <a:gd name="connsiteY1" fmla="*/ 0 h 10000"/>
                  <a:gd name="connsiteX2" fmla="*/ 2756 w 9467"/>
                  <a:gd name="connsiteY2" fmla="*/ 553 h 10000"/>
                  <a:gd name="connsiteX3" fmla="*/ 3123 w 9467"/>
                  <a:gd name="connsiteY3" fmla="*/ 988 h 10000"/>
                  <a:gd name="connsiteX4" fmla="*/ 3654 w 9467"/>
                  <a:gd name="connsiteY4" fmla="*/ 1818 h 10000"/>
                  <a:gd name="connsiteX5" fmla="*/ 4224 w 9467"/>
                  <a:gd name="connsiteY5" fmla="*/ 2370 h 10000"/>
                  <a:gd name="connsiteX6" fmla="*/ 5062 w 9467"/>
                  <a:gd name="connsiteY6" fmla="*/ 2964 h 10000"/>
                  <a:gd name="connsiteX7" fmla="*/ 5530 w 9467"/>
                  <a:gd name="connsiteY7" fmla="*/ 3043 h 10000"/>
                  <a:gd name="connsiteX8" fmla="*/ 5938 w 9467"/>
                  <a:gd name="connsiteY8" fmla="*/ 3160 h 10000"/>
                  <a:gd name="connsiteX9" fmla="*/ 6817 w 9467"/>
                  <a:gd name="connsiteY9" fmla="*/ 3280 h 10000"/>
                  <a:gd name="connsiteX10" fmla="*/ 7364 w 9467"/>
                  <a:gd name="connsiteY10" fmla="*/ 3213 h 10000"/>
                  <a:gd name="connsiteX11" fmla="*/ 6142 w 9467"/>
                  <a:gd name="connsiteY11" fmla="*/ 6840 h 10000"/>
                  <a:gd name="connsiteX12" fmla="*/ 8619 w 9467"/>
                  <a:gd name="connsiteY12" fmla="*/ 5524 h 10000"/>
                  <a:gd name="connsiteX13" fmla="*/ 9467 w 9467"/>
                  <a:gd name="connsiteY13" fmla="*/ 9089 h 10000"/>
                  <a:gd name="connsiteX14" fmla="*/ 8938 w 9467"/>
                  <a:gd name="connsiteY14" fmla="*/ 9446 h 10000"/>
                  <a:gd name="connsiteX15" fmla="*/ 8408 w 9467"/>
                  <a:gd name="connsiteY15" fmla="*/ 9683 h 10000"/>
                  <a:gd name="connsiteX16" fmla="*/ 7816 w 9467"/>
                  <a:gd name="connsiteY16" fmla="*/ 9921 h 10000"/>
                  <a:gd name="connsiteX17" fmla="*/ 7224 w 9467"/>
                  <a:gd name="connsiteY17" fmla="*/ 10000 h 10000"/>
                  <a:gd name="connsiteX18" fmla="*/ 6715 w 9467"/>
                  <a:gd name="connsiteY18" fmla="*/ 10000 h 10000"/>
                  <a:gd name="connsiteX19" fmla="*/ 6122 w 9467"/>
                  <a:gd name="connsiteY19" fmla="*/ 10000 h 10000"/>
                  <a:gd name="connsiteX20" fmla="*/ 5591 w 9467"/>
                  <a:gd name="connsiteY20" fmla="*/ 9921 h 10000"/>
                  <a:gd name="connsiteX21" fmla="*/ 4998 w 9467"/>
                  <a:gd name="connsiteY21" fmla="*/ 9802 h 10000"/>
                  <a:gd name="connsiteX22" fmla="*/ 4469 w 9467"/>
                  <a:gd name="connsiteY22" fmla="*/ 9564 h 10000"/>
                  <a:gd name="connsiteX23" fmla="*/ 3878 w 9467"/>
                  <a:gd name="connsiteY23" fmla="*/ 9327 h 10000"/>
                  <a:gd name="connsiteX24" fmla="*/ 3347 w 9467"/>
                  <a:gd name="connsiteY24" fmla="*/ 8892 h 10000"/>
                  <a:gd name="connsiteX25" fmla="*/ 2817 w 9467"/>
                  <a:gd name="connsiteY25" fmla="*/ 8537 h 10000"/>
                  <a:gd name="connsiteX26" fmla="*/ 2285 w 9467"/>
                  <a:gd name="connsiteY26" fmla="*/ 8063 h 10000"/>
                  <a:gd name="connsiteX27" fmla="*/ 1815 w 9467"/>
                  <a:gd name="connsiteY27" fmla="*/ 7509 h 10000"/>
                  <a:gd name="connsiteX28" fmla="*/ 1346 w 9467"/>
                  <a:gd name="connsiteY28" fmla="*/ 6956 h 10000"/>
                  <a:gd name="connsiteX29" fmla="*/ 878 w 9467"/>
                  <a:gd name="connsiteY29" fmla="*/ 6362 h 10000"/>
                  <a:gd name="connsiteX30" fmla="*/ 409 w 9467"/>
                  <a:gd name="connsiteY30" fmla="*/ 5691 h 10000"/>
                  <a:gd name="connsiteX31" fmla="*/ 0 w 9467"/>
                  <a:gd name="connsiteY31" fmla="*/ 4901 h 10000"/>
                  <a:gd name="connsiteX0" fmla="*/ 0 w 10000"/>
                  <a:gd name="connsiteY0" fmla="*/ 4901 h 10000"/>
                  <a:gd name="connsiteX1" fmla="*/ 2609 w 10000"/>
                  <a:gd name="connsiteY1" fmla="*/ 0 h 10000"/>
                  <a:gd name="connsiteX2" fmla="*/ 2911 w 10000"/>
                  <a:gd name="connsiteY2" fmla="*/ 553 h 10000"/>
                  <a:gd name="connsiteX3" fmla="*/ 3299 w 10000"/>
                  <a:gd name="connsiteY3" fmla="*/ 988 h 10000"/>
                  <a:gd name="connsiteX4" fmla="*/ 3860 w 10000"/>
                  <a:gd name="connsiteY4" fmla="*/ 1818 h 10000"/>
                  <a:gd name="connsiteX5" fmla="*/ 4462 w 10000"/>
                  <a:gd name="connsiteY5" fmla="*/ 2370 h 10000"/>
                  <a:gd name="connsiteX6" fmla="*/ 5347 w 10000"/>
                  <a:gd name="connsiteY6" fmla="*/ 2964 h 10000"/>
                  <a:gd name="connsiteX7" fmla="*/ 5841 w 10000"/>
                  <a:gd name="connsiteY7" fmla="*/ 3043 h 10000"/>
                  <a:gd name="connsiteX8" fmla="*/ 6272 w 10000"/>
                  <a:gd name="connsiteY8" fmla="*/ 3160 h 10000"/>
                  <a:gd name="connsiteX9" fmla="*/ 7201 w 10000"/>
                  <a:gd name="connsiteY9" fmla="*/ 3280 h 10000"/>
                  <a:gd name="connsiteX10" fmla="*/ 7779 w 10000"/>
                  <a:gd name="connsiteY10" fmla="*/ 3213 h 10000"/>
                  <a:gd name="connsiteX11" fmla="*/ 6488 w 10000"/>
                  <a:gd name="connsiteY11" fmla="*/ 6840 h 10000"/>
                  <a:gd name="connsiteX12" fmla="*/ 9104 w 10000"/>
                  <a:gd name="connsiteY12" fmla="*/ 5524 h 10000"/>
                  <a:gd name="connsiteX13" fmla="*/ 10000 w 10000"/>
                  <a:gd name="connsiteY13" fmla="*/ 9089 h 10000"/>
                  <a:gd name="connsiteX14" fmla="*/ 9441 w 10000"/>
                  <a:gd name="connsiteY14" fmla="*/ 9446 h 10000"/>
                  <a:gd name="connsiteX15" fmla="*/ 8256 w 10000"/>
                  <a:gd name="connsiteY15" fmla="*/ 9921 h 10000"/>
                  <a:gd name="connsiteX16" fmla="*/ 7631 w 10000"/>
                  <a:gd name="connsiteY16" fmla="*/ 10000 h 10000"/>
                  <a:gd name="connsiteX17" fmla="*/ 7093 w 10000"/>
                  <a:gd name="connsiteY17" fmla="*/ 10000 h 10000"/>
                  <a:gd name="connsiteX18" fmla="*/ 6467 w 10000"/>
                  <a:gd name="connsiteY18" fmla="*/ 10000 h 10000"/>
                  <a:gd name="connsiteX19" fmla="*/ 5906 w 10000"/>
                  <a:gd name="connsiteY19" fmla="*/ 9921 h 10000"/>
                  <a:gd name="connsiteX20" fmla="*/ 5279 w 10000"/>
                  <a:gd name="connsiteY20" fmla="*/ 9802 h 10000"/>
                  <a:gd name="connsiteX21" fmla="*/ 4721 w 10000"/>
                  <a:gd name="connsiteY21" fmla="*/ 9564 h 10000"/>
                  <a:gd name="connsiteX22" fmla="*/ 4096 w 10000"/>
                  <a:gd name="connsiteY22" fmla="*/ 9327 h 10000"/>
                  <a:gd name="connsiteX23" fmla="*/ 3535 w 10000"/>
                  <a:gd name="connsiteY23" fmla="*/ 8892 h 10000"/>
                  <a:gd name="connsiteX24" fmla="*/ 2976 w 10000"/>
                  <a:gd name="connsiteY24" fmla="*/ 8537 h 10000"/>
                  <a:gd name="connsiteX25" fmla="*/ 2414 w 10000"/>
                  <a:gd name="connsiteY25" fmla="*/ 8063 h 10000"/>
                  <a:gd name="connsiteX26" fmla="*/ 1917 w 10000"/>
                  <a:gd name="connsiteY26" fmla="*/ 7509 h 10000"/>
                  <a:gd name="connsiteX27" fmla="*/ 1422 w 10000"/>
                  <a:gd name="connsiteY27" fmla="*/ 6956 h 10000"/>
                  <a:gd name="connsiteX28" fmla="*/ 927 w 10000"/>
                  <a:gd name="connsiteY28" fmla="*/ 6362 h 10000"/>
                  <a:gd name="connsiteX29" fmla="*/ 432 w 10000"/>
                  <a:gd name="connsiteY29" fmla="*/ 5691 h 10000"/>
                  <a:gd name="connsiteX30" fmla="*/ 0 w 10000"/>
                  <a:gd name="connsiteY30" fmla="*/ 4901 h 10000"/>
                  <a:gd name="connsiteX0" fmla="*/ 0 w 10000"/>
                  <a:gd name="connsiteY0" fmla="*/ 4901 h 10000"/>
                  <a:gd name="connsiteX1" fmla="*/ 2609 w 10000"/>
                  <a:gd name="connsiteY1" fmla="*/ 0 h 10000"/>
                  <a:gd name="connsiteX2" fmla="*/ 2911 w 10000"/>
                  <a:gd name="connsiteY2" fmla="*/ 553 h 10000"/>
                  <a:gd name="connsiteX3" fmla="*/ 3299 w 10000"/>
                  <a:gd name="connsiteY3" fmla="*/ 988 h 10000"/>
                  <a:gd name="connsiteX4" fmla="*/ 3860 w 10000"/>
                  <a:gd name="connsiteY4" fmla="*/ 1818 h 10000"/>
                  <a:gd name="connsiteX5" fmla="*/ 4462 w 10000"/>
                  <a:gd name="connsiteY5" fmla="*/ 2370 h 10000"/>
                  <a:gd name="connsiteX6" fmla="*/ 5347 w 10000"/>
                  <a:gd name="connsiteY6" fmla="*/ 2964 h 10000"/>
                  <a:gd name="connsiteX7" fmla="*/ 5841 w 10000"/>
                  <a:gd name="connsiteY7" fmla="*/ 3043 h 10000"/>
                  <a:gd name="connsiteX8" fmla="*/ 6272 w 10000"/>
                  <a:gd name="connsiteY8" fmla="*/ 3160 h 10000"/>
                  <a:gd name="connsiteX9" fmla="*/ 7201 w 10000"/>
                  <a:gd name="connsiteY9" fmla="*/ 3280 h 10000"/>
                  <a:gd name="connsiteX10" fmla="*/ 7779 w 10000"/>
                  <a:gd name="connsiteY10" fmla="*/ 3213 h 10000"/>
                  <a:gd name="connsiteX11" fmla="*/ 6488 w 10000"/>
                  <a:gd name="connsiteY11" fmla="*/ 6840 h 10000"/>
                  <a:gd name="connsiteX12" fmla="*/ 9104 w 10000"/>
                  <a:gd name="connsiteY12" fmla="*/ 5524 h 10000"/>
                  <a:gd name="connsiteX13" fmla="*/ 10000 w 10000"/>
                  <a:gd name="connsiteY13" fmla="*/ 9089 h 10000"/>
                  <a:gd name="connsiteX14" fmla="*/ 8256 w 10000"/>
                  <a:gd name="connsiteY14" fmla="*/ 9921 h 10000"/>
                  <a:gd name="connsiteX15" fmla="*/ 7631 w 10000"/>
                  <a:gd name="connsiteY15" fmla="*/ 10000 h 10000"/>
                  <a:gd name="connsiteX16" fmla="*/ 7093 w 10000"/>
                  <a:gd name="connsiteY16" fmla="*/ 10000 h 10000"/>
                  <a:gd name="connsiteX17" fmla="*/ 6467 w 10000"/>
                  <a:gd name="connsiteY17" fmla="*/ 10000 h 10000"/>
                  <a:gd name="connsiteX18" fmla="*/ 5906 w 10000"/>
                  <a:gd name="connsiteY18" fmla="*/ 9921 h 10000"/>
                  <a:gd name="connsiteX19" fmla="*/ 5279 w 10000"/>
                  <a:gd name="connsiteY19" fmla="*/ 9802 h 10000"/>
                  <a:gd name="connsiteX20" fmla="*/ 4721 w 10000"/>
                  <a:gd name="connsiteY20" fmla="*/ 9564 h 10000"/>
                  <a:gd name="connsiteX21" fmla="*/ 4096 w 10000"/>
                  <a:gd name="connsiteY21" fmla="*/ 9327 h 10000"/>
                  <a:gd name="connsiteX22" fmla="*/ 3535 w 10000"/>
                  <a:gd name="connsiteY22" fmla="*/ 8892 h 10000"/>
                  <a:gd name="connsiteX23" fmla="*/ 2976 w 10000"/>
                  <a:gd name="connsiteY23" fmla="*/ 8537 h 10000"/>
                  <a:gd name="connsiteX24" fmla="*/ 2414 w 10000"/>
                  <a:gd name="connsiteY24" fmla="*/ 8063 h 10000"/>
                  <a:gd name="connsiteX25" fmla="*/ 1917 w 10000"/>
                  <a:gd name="connsiteY25" fmla="*/ 7509 h 10000"/>
                  <a:gd name="connsiteX26" fmla="*/ 1422 w 10000"/>
                  <a:gd name="connsiteY26" fmla="*/ 6956 h 10000"/>
                  <a:gd name="connsiteX27" fmla="*/ 927 w 10000"/>
                  <a:gd name="connsiteY27" fmla="*/ 6362 h 10000"/>
                  <a:gd name="connsiteX28" fmla="*/ 432 w 10000"/>
                  <a:gd name="connsiteY28" fmla="*/ 5691 h 10000"/>
                  <a:gd name="connsiteX29" fmla="*/ 0 w 10000"/>
                  <a:gd name="connsiteY29" fmla="*/ 4901 h 10000"/>
                  <a:gd name="connsiteX0" fmla="*/ 0 w 9162"/>
                  <a:gd name="connsiteY0" fmla="*/ 4901 h 10000"/>
                  <a:gd name="connsiteX1" fmla="*/ 2609 w 9162"/>
                  <a:gd name="connsiteY1" fmla="*/ 0 h 10000"/>
                  <a:gd name="connsiteX2" fmla="*/ 2911 w 9162"/>
                  <a:gd name="connsiteY2" fmla="*/ 553 h 10000"/>
                  <a:gd name="connsiteX3" fmla="*/ 3299 w 9162"/>
                  <a:gd name="connsiteY3" fmla="*/ 988 h 10000"/>
                  <a:gd name="connsiteX4" fmla="*/ 3860 w 9162"/>
                  <a:gd name="connsiteY4" fmla="*/ 1818 h 10000"/>
                  <a:gd name="connsiteX5" fmla="*/ 4462 w 9162"/>
                  <a:gd name="connsiteY5" fmla="*/ 2370 h 10000"/>
                  <a:gd name="connsiteX6" fmla="*/ 5347 w 9162"/>
                  <a:gd name="connsiteY6" fmla="*/ 2964 h 10000"/>
                  <a:gd name="connsiteX7" fmla="*/ 5841 w 9162"/>
                  <a:gd name="connsiteY7" fmla="*/ 3043 h 10000"/>
                  <a:gd name="connsiteX8" fmla="*/ 6272 w 9162"/>
                  <a:gd name="connsiteY8" fmla="*/ 3160 h 10000"/>
                  <a:gd name="connsiteX9" fmla="*/ 7201 w 9162"/>
                  <a:gd name="connsiteY9" fmla="*/ 3280 h 10000"/>
                  <a:gd name="connsiteX10" fmla="*/ 7779 w 9162"/>
                  <a:gd name="connsiteY10" fmla="*/ 3213 h 10000"/>
                  <a:gd name="connsiteX11" fmla="*/ 6488 w 9162"/>
                  <a:gd name="connsiteY11" fmla="*/ 6840 h 10000"/>
                  <a:gd name="connsiteX12" fmla="*/ 9104 w 9162"/>
                  <a:gd name="connsiteY12" fmla="*/ 5524 h 10000"/>
                  <a:gd name="connsiteX13" fmla="*/ 8256 w 9162"/>
                  <a:gd name="connsiteY13" fmla="*/ 9921 h 10000"/>
                  <a:gd name="connsiteX14" fmla="*/ 7631 w 9162"/>
                  <a:gd name="connsiteY14" fmla="*/ 10000 h 10000"/>
                  <a:gd name="connsiteX15" fmla="*/ 7093 w 9162"/>
                  <a:gd name="connsiteY15" fmla="*/ 10000 h 10000"/>
                  <a:gd name="connsiteX16" fmla="*/ 6467 w 9162"/>
                  <a:gd name="connsiteY16" fmla="*/ 10000 h 10000"/>
                  <a:gd name="connsiteX17" fmla="*/ 5906 w 9162"/>
                  <a:gd name="connsiteY17" fmla="*/ 9921 h 10000"/>
                  <a:gd name="connsiteX18" fmla="*/ 5279 w 9162"/>
                  <a:gd name="connsiteY18" fmla="*/ 9802 h 10000"/>
                  <a:gd name="connsiteX19" fmla="*/ 4721 w 9162"/>
                  <a:gd name="connsiteY19" fmla="*/ 9564 h 10000"/>
                  <a:gd name="connsiteX20" fmla="*/ 4096 w 9162"/>
                  <a:gd name="connsiteY20" fmla="*/ 9327 h 10000"/>
                  <a:gd name="connsiteX21" fmla="*/ 3535 w 9162"/>
                  <a:gd name="connsiteY21" fmla="*/ 8892 h 10000"/>
                  <a:gd name="connsiteX22" fmla="*/ 2976 w 9162"/>
                  <a:gd name="connsiteY22" fmla="*/ 8537 h 10000"/>
                  <a:gd name="connsiteX23" fmla="*/ 2414 w 9162"/>
                  <a:gd name="connsiteY23" fmla="*/ 8063 h 10000"/>
                  <a:gd name="connsiteX24" fmla="*/ 1917 w 9162"/>
                  <a:gd name="connsiteY24" fmla="*/ 7509 h 10000"/>
                  <a:gd name="connsiteX25" fmla="*/ 1422 w 9162"/>
                  <a:gd name="connsiteY25" fmla="*/ 6956 h 10000"/>
                  <a:gd name="connsiteX26" fmla="*/ 927 w 9162"/>
                  <a:gd name="connsiteY26" fmla="*/ 6362 h 10000"/>
                  <a:gd name="connsiteX27" fmla="*/ 432 w 9162"/>
                  <a:gd name="connsiteY27" fmla="*/ 5691 h 10000"/>
                  <a:gd name="connsiteX28" fmla="*/ 0 w 9162"/>
                  <a:gd name="connsiteY28" fmla="*/ 4901 h 10000"/>
                  <a:gd name="connsiteX0" fmla="*/ 0 w 9937"/>
                  <a:gd name="connsiteY0" fmla="*/ 4901 h 10000"/>
                  <a:gd name="connsiteX1" fmla="*/ 2848 w 9937"/>
                  <a:gd name="connsiteY1" fmla="*/ 0 h 10000"/>
                  <a:gd name="connsiteX2" fmla="*/ 3177 w 9937"/>
                  <a:gd name="connsiteY2" fmla="*/ 553 h 10000"/>
                  <a:gd name="connsiteX3" fmla="*/ 3601 w 9937"/>
                  <a:gd name="connsiteY3" fmla="*/ 988 h 10000"/>
                  <a:gd name="connsiteX4" fmla="*/ 4213 w 9937"/>
                  <a:gd name="connsiteY4" fmla="*/ 1818 h 10000"/>
                  <a:gd name="connsiteX5" fmla="*/ 4870 w 9937"/>
                  <a:gd name="connsiteY5" fmla="*/ 2370 h 10000"/>
                  <a:gd name="connsiteX6" fmla="*/ 5836 w 9937"/>
                  <a:gd name="connsiteY6" fmla="*/ 2964 h 10000"/>
                  <a:gd name="connsiteX7" fmla="*/ 6375 w 9937"/>
                  <a:gd name="connsiteY7" fmla="*/ 3043 h 10000"/>
                  <a:gd name="connsiteX8" fmla="*/ 6846 w 9937"/>
                  <a:gd name="connsiteY8" fmla="*/ 3160 h 10000"/>
                  <a:gd name="connsiteX9" fmla="*/ 7860 w 9937"/>
                  <a:gd name="connsiteY9" fmla="*/ 3280 h 10000"/>
                  <a:gd name="connsiteX10" fmla="*/ 8491 w 9937"/>
                  <a:gd name="connsiteY10" fmla="*/ 3213 h 10000"/>
                  <a:gd name="connsiteX11" fmla="*/ 7081 w 9937"/>
                  <a:gd name="connsiteY11" fmla="*/ 6840 h 10000"/>
                  <a:gd name="connsiteX12" fmla="*/ 9937 w 9937"/>
                  <a:gd name="connsiteY12" fmla="*/ 5524 h 10000"/>
                  <a:gd name="connsiteX13" fmla="*/ 9011 w 9937"/>
                  <a:gd name="connsiteY13" fmla="*/ 9921 h 10000"/>
                  <a:gd name="connsiteX14" fmla="*/ 8329 w 9937"/>
                  <a:gd name="connsiteY14" fmla="*/ 10000 h 10000"/>
                  <a:gd name="connsiteX15" fmla="*/ 7742 w 9937"/>
                  <a:gd name="connsiteY15" fmla="*/ 10000 h 10000"/>
                  <a:gd name="connsiteX16" fmla="*/ 7059 w 9937"/>
                  <a:gd name="connsiteY16" fmla="*/ 10000 h 10000"/>
                  <a:gd name="connsiteX17" fmla="*/ 6446 w 9937"/>
                  <a:gd name="connsiteY17" fmla="*/ 9921 h 10000"/>
                  <a:gd name="connsiteX18" fmla="*/ 5762 w 9937"/>
                  <a:gd name="connsiteY18" fmla="*/ 9802 h 10000"/>
                  <a:gd name="connsiteX19" fmla="*/ 5153 w 9937"/>
                  <a:gd name="connsiteY19" fmla="*/ 9564 h 10000"/>
                  <a:gd name="connsiteX20" fmla="*/ 4471 w 9937"/>
                  <a:gd name="connsiteY20" fmla="*/ 9327 h 10000"/>
                  <a:gd name="connsiteX21" fmla="*/ 3858 w 9937"/>
                  <a:gd name="connsiteY21" fmla="*/ 8892 h 10000"/>
                  <a:gd name="connsiteX22" fmla="*/ 3248 w 9937"/>
                  <a:gd name="connsiteY22" fmla="*/ 8537 h 10000"/>
                  <a:gd name="connsiteX23" fmla="*/ 2635 w 9937"/>
                  <a:gd name="connsiteY23" fmla="*/ 8063 h 10000"/>
                  <a:gd name="connsiteX24" fmla="*/ 2092 w 9937"/>
                  <a:gd name="connsiteY24" fmla="*/ 7509 h 10000"/>
                  <a:gd name="connsiteX25" fmla="*/ 1552 w 9937"/>
                  <a:gd name="connsiteY25" fmla="*/ 6956 h 10000"/>
                  <a:gd name="connsiteX26" fmla="*/ 1012 w 9937"/>
                  <a:gd name="connsiteY26" fmla="*/ 6362 h 10000"/>
                  <a:gd name="connsiteX27" fmla="*/ 472 w 9937"/>
                  <a:gd name="connsiteY27" fmla="*/ 5691 h 10000"/>
                  <a:gd name="connsiteX28" fmla="*/ 0 w 9937"/>
                  <a:gd name="connsiteY28" fmla="*/ 49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37" h="10000">
                    <a:moveTo>
                      <a:pt x="0" y="4901"/>
                    </a:moveTo>
                    <a:lnTo>
                      <a:pt x="2848" y="0"/>
                    </a:lnTo>
                    <a:cubicBezTo>
                      <a:pt x="2957" y="184"/>
                      <a:pt x="3066" y="369"/>
                      <a:pt x="3177" y="553"/>
                    </a:cubicBezTo>
                    <a:lnTo>
                      <a:pt x="3601" y="988"/>
                    </a:lnTo>
                    <a:lnTo>
                      <a:pt x="4213" y="1818"/>
                    </a:lnTo>
                    <a:lnTo>
                      <a:pt x="4870" y="2370"/>
                    </a:lnTo>
                    <a:lnTo>
                      <a:pt x="5836" y="2964"/>
                    </a:lnTo>
                    <a:lnTo>
                      <a:pt x="6375" y="3043"/>
                    </a:lnTo>
                    <a:lnTo>
                      <a:pt x="6846" y="3160"/>
                    </a:lnTo>
                    <a:lnTo>
                      <a:pt x="7860" y="3280"/>
                    </a:lnTo>
                    <a:lnTo>
                      <a:pt x="8491" y="3213"/>
                    </a:lnTo>
                    <a:lnTo>
                      <a:pt x="7081" y="6840"/>
                    </a:lnTo>
                    <a:lnTo>
                      <a:pt x="9937" y="5524"/>
                    </a:lnTo>
                    <a:lnTo>
                      <a:pt x="9011" y="9921"/>
                    </a:lnTo>
                    <a:lnTo>
                      <a:pt x="8329" y="10000"/>
                    </a:lnTo>
                    <a:lnTo>
                      <a:pt x="7742" y="10000"/>
                    </a:lnTo>
                    <a:lnTo>
                      <a:pt x="7059" y="10000"/>
                    </a:lnTo>
                    <a:lnTo>
                      <a:pt x="6446" y="9921"/>
                    </a:lnTo>
                    <a:lnTo>
                      <a:pt x="5762" y="9802"/>
                    </a:lnTo>
                    <a:lnTo>
                      <a:pt x="5153" y="9564"/>
                    </a:lnTo>
                    <a:lnTo>
                      <a:pt x="4471" y="9327"/>
                    </a:lnTo>
                    <a:lnTo>
                      <a:pt x="3858" y="8892"/>
                    </a:lnTo>
                    <a:lnTo>
                      <a:pt x="3248" y="8537"/>
                    </a:lnTo>
                    <a:lnTo>
                      <a:pt x="2635" y="8063"/>
                    </a:lnTo>
                    <a:lnTo>
                      <a:pt x="2092" y="7509"/>
                    </a:lnTo>
                    <a:lnTo>
                      <a:pt x="1552" y="6956"/>
                    </a:lnTo>
                    <a:lnTo>
                      <a:pt x="1012" y="6362"/>
                    </a:lnTo>
                    <a:lnTo>
                      <a:pt x="472" y="5691"/>
                    </a:lnTo>
                    <a:lnTo>
                      <a:pt x="0" y="490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6"/>
              <p:cNvSpPr>
                <a:spLocks/>
              </p:cNvSpPr>
              <p:nvPr/>
            </p:nvSpPr>
            <p:spPr bwMode="auto">
              <a:xfrm flipH="1">
                <a:off x="-1776413" y="2036763"/>
                <a:ext cx="760667" cy="1005882"/>
              </a:xfrm>
              <a:custGeom>
                <a:avLst/>
                <a:gdLst>
                  <a:gd name="T0" fmla="*/ 277 w 456"/>
                  <a:gd name="T1" fmla="*/ 568 h 603"/>
                  <a:gd name="T2" fmla="*/ 447 w 456"/>
                  <a:gd name="T3" fmla="*/ 603 h 603"/>
                  <a:gd name="T4" fmla="*/ 453 w 456"/>
                  <a:gd name="T5" fmla="*/ 577 h 603"/>
                  <a:gd name="T6" fmla="*/ 456 w 456"/>
                  <a:gd name="T7" fmla="*/ 548 h 603"/>
                  <a:gd name="T8" fmla="*/ 456 w 456"/>
                  <a:gd name="T9" fmla="*/ 519 h 603"/>
                  <a:gd name="T10" fmla="*/ 456 w 456"/>
                  <a:gd name="T11" fmla="*/ 493 h 603"/>
                  <a:gd name="T12" fmla="*/ 453 w 456"/>
                  <a:gd name="T13" fmla="*/ 464 h 603"/>
                  <a:gd name="T14" fmla="*/ 450 w 456"/>
                  <a:gd name="T15" fmla="*/ 438 h 603"/>
                  <a:gd name="T16" fmla="*/ 444 w 456"/>
                  <a:gd name="T17" fmla="*/ 410 h 603"/>
                  <a:gd name="T18" fmla="*/ 439 w 456"/>
                  <a:gd name="T19" fmla="*/ 384 h 603"/>
                  <a:gd name="T20" fmla="*/ 430 w 456"/>
                  <a:gd name="T21" fmla="*/ 358 h 603"/>
                  <a:gd name="T22" fmla="*/ 421 w 456"/>
                  <a:gd name="T23" fmla="*/ 332 h 603"/>
                  <a:gd name="T24" fmla="*/ 410 w 456"/>
                  <a:gd name="T25" fmla="*/ 306 h 603"/>
                  <a:gd name="T26" fmla="*/ 395 w 456"/>
                  <a:gd name="T27" fmla="*/ 277 h 603"/>
                  <a:gd name="T28" fmla="*/ 381 w 456"/>
                  <a:gd name="T29" fmla="*/ 257 h 603"/>
                  <a:gd name="T30" fmla="*/ 367 w 456"/>
                  <a:gd name="T31" fmla="*/ 234 h 603"/>
                  <a:gd name="T32" fmla="*/ 349 w 456"/>
                  <a:gd name="T33" fmla="*/ 213 h 603"/>
                  <a:gd name="T34" fmla="*/ 329 w 456"/>
                  <a:gd name="T35" fmla="*/ 190 h 603"/>
                  <a:gd name="T36" fmla="*/ 309 w 456"/>
                  <a:gd name="T37" fmla="*/ 173 h 603"/>
                  <a:gd name="T38" fmla="*/ 289 w 456"/>
                  <a:gd name="T39" fmla="*/ 153 h 603"/>
                  <a:gd name="T40" fmla="*/ 266 w 456"/>
                  <a:gd name="T41" fmla="*/ 136 h 603"/>
                  <a:gd name="T42" fmla="*/ 243 w 456"/>
                  <a:gd name="T43" fmla="*/ 121 h 603"/>
                  <a:gd name="T44" fmla="*/ 220 w 456"/>
                  <a:gd name="T45" fmla="*/ 107 h 603"/>
                  <a:gd name="T46" fmla="*/ 260 w 456"/>
                  <a:gd name="T47" fmla="*/ 0 h 603"/>
                  <a:gd name="T48" fmla="*/ 0 w 456"/>
                  <a:gd name="T49" fmla="*/ 115 h 603"/>
                  <a:gd name="T50" fmla="*/ 116 w 456"/>
                  <a:gd name="T51" fmla="*/ 378 h 603"/>
                  <a:gd name="T52" fmla="*/ 156 w 456"/>
                  <a:gd name="T53" fmla="*/ 271 h 603"/>
                  <a:gd name="T54" fmla="*/ 173 w 456"/>
                  <a:gd name="T55" fmla="*/ 283 h 603"/>
                  <a:gd name="T56" fmla="*/ 191 w 456"/>
                  <a:gd name="T57" fmla="*/ 297 h 603"/>
                  <a:gd name="T58" fmla="*/ 205 w 456"/>
                  <a:gd name="T59" fmla="*/ 311 h 603"/>
                  <a:gd name="T60" fmla="*/ 220 w 456"/>
                  <a:gd name="T61" fmla="*/ 326 h 603"/>
                  <a:gd name="T62" fmla="*/ 234 w 456"/>
                  <a:gd name="T63" fmla="*/ 343 h 603"/>
                  <a:gd name="T64" fmla="*/ 245 w 456"/>
                  <a:gd name="T65" fmla="*/ 361 h 603"/>
                  <a:gd name="T66" fmla="*/ 254 w 456"/>
                  <a:gd name="T67" fmla="*/ 381 h 603"/>
                  <a:gd name="T68" fmla="*/ 263 w 456"/>
                  <a:gd name="T69" fmla="*/ 401 h 603"/>
                  <a:gd name="T70" fmla="*/ 271 w 456"/>
                  <a:gd name="T71" fmla="*/ 421 h 603"/>
                  <a:gd name="T72" fmla="*/ 277 w 456"/>
                  <a:gd name="T73" fmla="*/ 441 h 603"/>
                  <a:gd name="T74" fmla="*/ 280 w 456"/>
                  <a:gd name="T75" fmla="*/ 462 h 603"/>
                  <a:gd name="T76" fmla="*/ 283 w 456"/>
                  <a:gd name="T77" fmla="*/ 485 h 603"/>
                  <a:gd name="T78" fmla="*/ 283 w 456"/>
                  <a:gd name="T79" fmla="*/ 505 h 603"/>
                  <a:gd name="T80" fmla="*/ 283 w 456"/>
                  <a:gd name="T81" fmla="*/ 525 h 603"/>
                  <a:gd name="T82" fmla="*/ 280 w 456"/>
                  <a:gd name="T83" fmla="*/ 548 h 603"/>
                  <a:gd name="T84" fmla="*/ 277 w 456"/>
                  <a:gd name="T85" fmla="*/ 5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603">
                    <a:moveTo>
                      <a:pt x="277" y="568"/>
                    </a:moveTo>
                    <a:lnTo>
                      <a:pt x="447" y="603"/>
                    </a:lnTo>
                    <a:lnTo>
                      <a:pt x="453" y="577"/>
                    </a:lnTo>
                    <a:lnTo>
                      <a:pt x="456" y="548"/>
                    </a:lnTo>
                    <a:lnTo>
                      <a:pt x="456" y="519"/>
                    </a:lnTo>
                    <a:lnTo>
                      <a:pt x="456" y="493"/>
                    </a:lnTo>
                    <a:lnTo>
                      <a:pt x="453" y="464"/>
                    </a:lnTo>
                    <a:lnTo>
                      <a:pt x="450" y="438"/>
                    </a:lnTo>
                    <a:lnTo>
                      <a:pt x="444" y="410"/>
                    </a:lnTo>
                    <a:lnTo>
                      <a:pt x="439" y="384"/>
                    </a:lnTo>
                    <a:lnTo>
                      <a:pt x="430" y="358"/>
                    </a:lnTo>
                    <a:lnTo>
                      <a:pt x="421" y="332"/>
                    </a:lnTo>
                    <a:lnTo>
                      <a:pt x="410" y="306"/>
                    </a:lnTo>
                    <a:lnTo>
                      <a:pt x="395" y="277"/>
                    </a:lnTo>
                    <a:lnTo>
                      <a:pt x="381" y="257"/>
                    </a:lnTo>
                    <a:lnTo>
                      <a:pt x="367" y="234"/>
                    </a:lnTo>
                    <a:lnTo>
                      <a:pt x="349" y="213"/>
                    </a:lnTo>
                    <a:lnTo>
                      <a:pt x="329" y="190"/>
                    </a:lnTo>
                    <a:lnTo>
                      <a:pt x="309" y="173"/>
                    </a:lnTo>
                    <a:lnTo>
                      <a:pt x="289" y="153"/>
                    </a:lnTo>
                    <a:lnTo>
                      <a:pt x="266" y="136"/>
                    </a:lnTo>
                    <a:lnTo>
                      <a:pt x="243" y="121"/>
                    </a:lnTo>
                    <a:lnTo>
                      <a:pt x="220" y="107"/>
                    </a:lnTo>
                    <a:lnTo>
                      <a:pt x="260" y="0"/>
                    </a:lnTo>
                    <a:lnTo>
                      <a:pt x="0" y="115"/>
                    </a:lnTo>
                    <a:lnTo>
                      <a:pt x="116" y="378"/>
                    </a:lnTo>
                    <a:lnTo>
                      <a:pt x="156" y="271"/>
                    </a:lnTo>
                    <a:lnTo>
                      <a:pt x="173" y="283"/>
                    </a:lnTo>
                    <a:lnTo>
                      <a:pt x="191" y="297"/>
                    </a:lnTo>
                    <a:lnTo>
                      <a:pt x="205" y="311"/>
                    </a:lnTo>
                    <a:lnTo>
                      <a:pt x="220" y="326"/>
                    </a:lnTo>
                    <a:lnTo>
                      <a:pt x="234" y="343"/>
                    </a:lnTo>
                    <a:lnTo>
                      <a:pt x="245" y="361"/>
                    </a:lnTo>
                    <a:lnTo>
                      <a:pt x="254" y="381"/>
                    </a:lnTo>
                    <a:lnTo>
                      <a:pt x="263" y="401"/>
                    </a:lnTo>
                    <a:lnTo>
                      <a:pt x="271" y="421"/>
                    </a:lnTo>
                    <a:lnTo>
                      <a:pt x="277" y="441"/>
                    </a:lnTo>
                    <a:lnTo>
                      <a:pt x="280" y="462"/>
                    </a:lnTo>
                    <a:lnTo>
                      <a:pt x="283" y="485"/>
                    </a:lnTo>
                    <a:lnTo>
                      <a:pt x="283" y="505"/>
                    </a:lnTo>
                    <a:lnTo>
                      <a:pt x="283" y="525"/>
                    </a:lnTo>
                    <a:lnTo>
                      <a:pt x="280" y="548"/>
                    </a:lnTo>
                    <a:lnTo>
                      <a:pt x="277"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0" name="Group 14"/>
              <p:cNvGrpSpPr>
                <a:grpSpLocks noChangeAspect="1"/>
              </p:cNvGrpSpPr>
              <p:nvPr/>
            </p:nvGrpSpPr>
            <p:grpSpPr bwMode="auto">
              <a:xfrm rot="923893">
                <a:off x="-1578413" y="3130785"/>
                <a:ext cx="574675" cy="558800"/>
                <a:chOff x="-368" y="573"/>
                <a:chExt cx="362" cy="352"/>
              </a:xfrm>
              <a:grpFill/>
            </p:grpSpPr>
            <p:sp>
              <p:nvSpPr>
                <p:cNvPr id="31" name="Freeform 17"/>
                <p:cNvSpPr>
                  <a:spLocks/>
                </p:cNvSpPr>
                <p:nvPr/>
              </p:nvSpPr>
              <p:spPr bwMode="auto">
                <a:xfrm>
                  <a:off x="-311" y="828"/>
                  <a:ext cx="69" cy="97"/>
                </a:xfrm>
                <a:custGeom>
                  <a:avLst/>
                  <a:gdLst>
                    <a:gd name="T0" fmla="*/ 69 w 69"/>
                    <a:gd name="T1" fmla="*/ 0 h 97"/>
                    <a:gd name="T2" fmla="*/ 0 w 69"/>
                    <a:gd name="T3" fmla="*/ 68 h 97"/>
                    <a:gd name="T4" fmla="*/ 62 w 69"/>
                    <a:gd name="T5" fmla="*/ 97 h 97"/>
                    <a:gd name="T6" fmla="*/ 69 w 69"/>
                    <a:gd name="T7" fmla="*/ 0 h 97"/>
                  </a:gdLst>
                  <a:ahLst/>
                  <a:cxnLst>
                    <a:cxn ang="0">
                      <a:pos x="T0" y="T1"/>
                    </a:cxn>
                    <a:cxn ang="0">
                      <a:pos x="T2" y="T3"/>
                    </a:cxn>
                    <a:cxn ang="0">
                      <a:pos x="T4" y="T5"/>
                    </a:cxn>
                    <a:cxn ang="0">
                      <a:pos x="T6" y="T7"/>
                    </a:cxn>
                  </a:cxnLst>
                  <a:rect l="0" t="0" r="r" b="b"/>
                  <a:pathLst>
                    <a:path w="69" h="97">
                      <a:moveTo>
                        <a:pt x="69" y="0"/>
                      </a:moveTo>
                      <a:lnTo>
                        <a:pt x="0" y="68"/>
                      </a:lnTo>
                      <a:lnTo>
                        <a:pt x="62" y="97"/>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p:cNvSpPr>
                  <a:spLocks/>
                </p:cNvSpPr>
                <p:nvPr/>
              </p:nvSpPr>
              <p:spPr bwMode="auto">
                <a:xfrm>
                  <a:off x="-349" y="573"/>
                  <a:ext cx="71" cy="89"/>
                </a:xfrm>
                <a:custGeom>
                  <a:avLst/>
                  <a:gdLst>
                    <a:gd name="T0" fmla="*/ 71 w 71"/>
                    <a:gd name="T1" fmla="*/ 89 h 89"/>
                    <a:gd name="T2" fmla="*/ 38 w 71"/>
                    <a:gd name="T3" fmla="*/ 0 h 89"/>
                    <a:gd name="T4" fmla="*/ 0 w 71"/>
                    <a:gd name="T5" fmla="*/ 24 h 89"/>
                    <a:gd name="T6" fmla="*/ 71 w 71"/>
                    <a:gd name="T7" fmla="*/ 89 h 89"/>
                  </a:gdLst>
                  <a:ahLst/>
                  <a:cxnLst>
                    <a:cxn ang="0">
                      <a:pos x="T0" y="T1"/>
                    </a:cxn>
                    <a:cxn ang="0">
                      <a:pos x="T2" y="T3"/>
                    </a:cxn>
                    <a:cxn ang="0">
                      <a:pos x="T4" y="T5"/>
                    </a:cxn>
                    <a:cxn ang="0">
                      <a:pos x="T6" y="T7"/>
                    </a:cxn>
                  </a:cxnLst>
                  <a:rect l="0" t="0" r="r" b="b"/>
                  <a:pathLst>
                    <a:path w="71" h="89">
                      <a:moveTo>
                        <a:pt x="71" y="89"/>
                      </a:moveTo>
                      <a:lnTo>
                        <a:pt x="38" y="0"/>
                      </a:lnTo>
                      <a:lnTo>
                        <a:pt x="0" y="24"/>
                      </a:lnTo>
                      <a:lnTo>
                        <a:pt x="7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9"/>
                <p:cNvSpPr>
                  <a:spLocks/>
                </p:cNvSpPr>
                <p:nvPr/>
              </p:nvSpPr>
              <p:spPr bwMode="auto">
                <a:xfrm>
                  <a:off x="-177" y="588"/>
                  <a:ext cx="50" cy="89"/>
                </a:xfrm>
                <a:custGeom>
                  <a:avLst/>
                  <a:gdLst>
                    <a:gd name="T0" fmla="*/ 0 w 50"/>
                    <a:gd name="T1" fmla="*/ 60 h 89"/>
                    <a:gd name="T2" fmla="*/ 38 w 50"/>
                    <a:gd name="T3" fmla="*/ 0 h 89"/>
                    <a:gd name="T4" fmla="*/ 50 w 50"/>
                    <a:gd name="T5" fmla="*/ 53 h 89"/>
                    <a:gd name="T6" fmla="*/ 4 w 50"/>
                    <a:gd name="T7" fmla="*/ 89 h 89"/>
                    <a:gd name="T8" fmla="*/ 0 w 50"/>
                    <a:gd name="T9" fmla="*/ 60 h 89"/>
                  </a:gdLst>
                  <a:ahLst/>
                  <a:cxnLst>
                    <a:cxn ang="0">
                      <a:pos x="T0" y="T1"/>
                    </a:cxn>
                    <a:cxn ang="0">
                      <a:pos x="T2" y="T3"/>
                    </a:cxn>
                    <a:cxn ang="0">
                      <a:pos x="T4" y="T5"/>
                    </a:cxn>
                    <a:cxn ang="0">
                      <a:pos x="T6" y="T7"/>
                    </a:cxn>
                    <a:cxn ang="0">
                      <a:pos x="T8" y="T9"/>
                    </a:cxn>
                  </a:cxnLst>
                  <a:rect l="0" t="0" r="r" b="b"/>
                  <a:pathLst>
                    <a:path w="50" h="89">
                      <a:moveTo>
                        <a:pt x="0" y="60"/>
                      </a:moveTo>
                      <a:lnTo>
                        <a:pt x="38" y="0"/>
                      </a:lnTo>
                      <a:lnTo>
                        <a:pt x="50" y="53"/>
                      </a:lnTo>
                      <a:lnTo>
                        <a:pt x="4" y="89"/>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0"/>
                <p:cNvSpPr>
                  <a:spLocks/>
                </p:cNvSpPr>
                <p:nvPr/>
              </p:nvSpPr>
              <p:spPr bwMode="auto">
                <a:xfrm>
                  <a:off x="-206" y="809"/>
                  <a:ext cx="62" cy="75"/>
                </a:xfrm>
                <a:custGeom>
                  <a:avLst/>
                  <a:gdLst>
                    <a:gd name="T0" fmla="*/ 0 w 62"/>
                    <a:gd name="T1" fmla="*/ 75 h 75"/>
                    <a:gd name="T2" fmla="*/ 62 w 62"/>
                    <a:gd name="T3" fmla="*/ 75 h 75"/>
                    <a:gd name="T4" fmla="*/ 2 w 62"/>
                    <a:gd name="T5" fmla="*/ 0 h 75"/>
                    <a:gd name="T6" fmla="*/ 0 w 62"/>
                    <a:gd name="T7" fmla="*/ 75 h 75"/>
                  </a:gdLst>
                  <a:ahLst/>
                  <a:cxnLst>
                    <a:cxn ang="0">
                      <a:pos x="T0" y="T1"/>
                    </a:cxn>
                    <a:cxn ang="0">
                      <a:pos x="T2" y="T3"/>
                    </a:cxn>
                    <a:cxn ang="0">
                      <a:pos x="T4" y="T5"/>
                    </a:cxn>
                    <a:cxn ang="0">
                      <a:pos x="T6" y="T7"/>
                    </a:cxn>
                  </a:cxnLst>
                  <a:rect l="0" t="0" r="r" b="b"/>
                  <a:pathLst>
                    <a:path w="62" h="75">
                      <a:moveTo>
                        <a:pt x="0" y="75"/>
                      </a:moveTo>
                      <a:lnTo>
                        <a:pt x="62" y="75"/>
                      </a:lnTo>
                      <a:lnTo>
                        <a:pt x="2"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p:cNvSpPr>
                <p:nvPr/>
              </p:nvSpPr>
              <p:spPr bwMode="auto">
                <a:xfrm>
                  <a:off x="-82" y="580"/>
                  <a:ext cx="76" cy="77"/>
                </a:xfrm>
                <a:custGeom>
                  <a:avLst/>
                  <a:gdLst>
                    <a:gd name="T0" fmla="*/ 76 w 76"/>
                    <a:gd name="T1" fmla="*/ 34 h 77"/>
                    <a:gd name="T2" fmla="*/ 57 w 76"/>
                    <a:gd name="T3" fmla="*/ 0 h 77"/>
                    <a:gd name="T4" fmla="*/ 0 w 76"/>
                    <a:gd name="T5" fmla="*/ 77 h 77"/>
                    <a:gd name="T6" fmla="*/ 76 w 76"/>
                    <a:gd name="T7" fmla="*/ 34 h 77"/>
                  </a:gdLst>
                  <a:ahLst/>
                  <a:cxnLst>
                    <a:cxn ang="0">
                      <a:pos x="T0" y="T1"/>
                    </a:cxn>
                    <a:cxn ang="0">
                      <a:pos x="T2" y="T3"/>
                    </a:cxn>
                    <a:cxn ang="0">
                      <a:pos x="T4" y="T5"/>
                    </a:cxn>
                    <a:cxn ang="0">
                      <a:pos x="T6" y="T7"/>
                    </a:cxn>
                  </a:cxnLst>
                  <a:rect l="0" t="0" r="r" b="b"/>
                  <a:pathLst>
                    <a:path w="76" h="77">
                      <a:moveTo>
                        <a:pt x="76" y="34"/>
                      </a:moveTo>
                      <a:lnTo>
                        <a:pt x="57" y="0"/>
                      </a:lnTo>
                      <a:lnTo>
                        <a:pt x="0" y="77"/>
                      </a:lnTo>
                      <a:lnTo>
                        <a:pt x="7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2"/>
                <p:cNvSpPr>
                  <a:spLocks/>
                </p:cNvSpPr>
                <p:nvPr/>
              </p:nvSpPr>
              <p:spPr bwMode="auto">
                <a:xfrm>
                  <a:off x="-187" y="754"/>
                  <a:ext cx="67" cy="38"/>
                </a:xfrm>
                <a:custGeom>
                  <a:avLst/>
                  <a:gdLst>
                    <a:gd name="T0" fmla="*/ 0 w 67"/>
                    <a:gd name="T1" fmla="*/ 0 h 38"/>
                    <a:gd name="T2" fmla="*/ 38 w 67"/>
                    <a:gd name="T3" fmla="*/ 38 h 38"/>
                    <a:gd name="T4" fmla="*/ 67 w 67"/>
                    <a:gd name="T5" fmla="*/ 9 h 38"/>
                    <a:gd name="T6" fmla="*/ 0 w 67"/>
                    <a:gd name="T7" fmla="*/ 0 h 38"/>
                  </a:gdLst>
                  <a:ahLst/>
                  <a:cxnLst>
                    <a:cxn ang="0">
                      <a:pos x="T0" y="T1"/>
                    </a:cxn>
                    <a:cxn ang="0">
                      <a:pos x="T2" y="T3"/>
                    </a:cxn>
                    <a:cxn ang="0">
                      <a:pos x="T4" y="T5"/>
                    </a:cxn>
                    <a:cxn ang="0">
                      <a:pos x="T6" y="T7"/>
                    </a:cxn>
                  </a:cxnLst>
                  <a:rect l="0" t="0" r="r" b="b"/>
                  <a:pathLst>
                    <a:path w="67" h="38">
                      <a:moveTo>
                        <a:pt x="0" y="0"/>
                      </a:moveTo>
                      <a:lnTo>
                        <a:pt x="38" y="38"/>
                      </a:lnTo>
                      <a:lnTo>
                        <a:pt x="67" y="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3"/>
                <p:cNvSpPr>
                  <a:spLocks/>
                </p:cNvSpPr>
                <p:nvPr/>
              </p:nvSpPr>
              <p:spPr bwMode="auto">
                <a:xfrm>
                  <a:off x="-368" y="766"/>
                  <a:ext cx="55" cy="29"/>
                </a:xfrm>
                <a:custGeom>
                  <a:avLst/>
                  <a:gdLst>
                    <a:gd name="T0" fmla="*/ 55 w 55"/>
                    <a:gd name="T1" fmla="*/ 29 h 29"/>
                    <a:gd name="T2" fmla="*/ 0 w 55"/>
                    <a:gd name="T3" fmla="*/ 5 h 29"/>
                    <a:gd name="T4" fmla="*/ 36 w 55"/>
                    <a:gd name="T5" fmla="*/ 0 h 29"/>
                    <a:gd name="T6" fmla="*/ 55 w 55"/>
                    <a:gd name="T7" fmla="*/ 29 h 29"/>
                  </a:gdLst>
                  <a:ahLst/>
                  <a:cxnLst>
                    <a:cxn ang="0">
                      <a:pos x="T0" y="T1"/>
                    </a:cxn>
                    <a:cxn ang="0">
                      <a:pos x="T2" y="T3"/>
                    </a:cxn>
                    <a:cxn ang="0">
                      <a:pos x="T4" y="T5"/>
                    </a:cxn>
                    <a:cxn ang="0">
                      <a:pos x="T6" y="T7"/>
                    </a:cxn>
                  </a:cxnLst>
                  <a:rect l="0" t="0" r="r" b="b"/>
                  <a:pathLst>
                    <a:path w="55" h="29">
                      <a:moveTo>
                        <a:pt x="55" y="29"/>
                      </a:moveTo>
                      <a:lnTo>
                        <a:pt x="0" y="5"/>
                      </a:lnTo>
                      <a:lnTo>
                        <a:pt x="36" y="0"/>
                      </a:lnTo>
                      <a:lnTo>
                        <a:pt x="5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4"/>
                <p:cNvSpPr>
                  <a:spLocks/>
                </p:cNvSpPr>
                <p:nvPr/>
              </p:nvSpPr>
              <p:spPr bwMode="auto">
                <a:xfrm>
                  <a:off x="-361" y="681"/>
                  <a:ext cx="41" cy="53"/>
                </a:xfrm>
                <a:custGeom>
                  <a:avLst/>
                  <a:gdLst>
                    <a:gd name="T0" fmla="*/ 41 w 41"/>
                    <a:gd name="T1" fmla="*/ 46 h 53"/>
                    <a:gd name="T2" fmla="*/ 17 w 41"/>
                    <a:gd name="T3" fmla="*/ 0 h 53"/>
                    <a:gd name="T4" fmla="*/ 0 w 41"/>
                    <a:gd name="T5" fmla="*/ 53 h 53"/>
                    <a:gd name="T6" fmla="*/ 41 w 41"/>
                    <a:gd name="T7" fmla="*/ 46 h 53"/>
                  </a:gdLst>
                  <a:ahLst/>
                  <a:cxnLst>
                    <a:cxn ang="0">
                      <a:pos x="T0" y="T1"/>
                    </a:cxn>
                    <a:cxn ang="0">
                      <a:pos x="T2" y="T3"/>
                    </a:cxn>
                    <a:cxn ang="0">
                      <a:pos x="T4" y="T5"/>
                    </a:cxn>
                    <a:cxn ang="0">
                      <a:pos x="T6" y="T7"/>
                    </a:cxn>
                  </a:cxnLst>
                  <a:rect l="0" t="0" r="r" b="b"/>
                  <a:pathLst>
                    <a:path w="41" h="53">
                      <a:moveTo>
                        <a:pt x="41" y="46"/>
                      </a:moveTo>
                      <a:lnTo>
                        <a:pt x="17" y="0"/>
                      </a:lnTo>
                      <a:lnTo>
                        <a:pt x="0" y="53"/>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127" y="677"/>
                  <a:ext cx="83" cy="50"/>
                </a:xfrm>
                <a:custGeom>
                  <a:avLst/>
                  <a:gdLst>
                    <a:gd name="T0" fmla="*/ 83 w 83"/>
                    <a:gd name="T1" fmla="*/ 50 h 50"/>
                    <a:gd name="T2" fmla="*/ 21 w 83"/>
                    <a:gd name="T3" fmla="*/ 0 h 50"/>
                    <a:gd name="T4" fmla="*/ 0 w 83"/>
                    <a:gd name="T5" fmla="*/ 41 h 50"/>
                    <a:gd name="T6" fmla="*/ 83 w 83"/>
                    <a:gd name="T7" fmla="*/ 50 h 50"/>
                  </a:gdLst>
                  <a:ahLst/>
                  <a:cxnLst>
                    <a:cxn ang="0">
                      <a:pos x="T0" y="T1"/>
                    </a:cxn>
                    <a:cxn ang="0">
                      <a:pos x="T2" y="T3"/>
                    </a:cxn>
                    <a:cxn ang="0">
                      <a:pos x="T4" y="T5"/>
                    </a:cxn>
                    <a:cxn ang="0">
                      <a:pos x="T6" y="T7"/>
                    </a:cxn>
                  </a:cxnLst>
                  <a:rect l="0" t="0" r="r" b="b"/>
                  <a:pathLst>
                    <a:path w="83" h="50">
                      <a:moveTo>
                        <a:pt x="83" y="50"/>
                      </a:moveTo>
                      <a:lnTo>
                        <a:pt x="21" y="0"/>
                      </a:lnTo>
                      <a:lnTo>
                        <a:pt x="0" y="41"/>
                      </a:lnTo>
                      <a:lnTo>
                        <a:pt x="8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6"/>
                <p:cNvSpPr>
                  <a:spLocks/>
                </p:cNvSpPr>
                <p:nvPr/>
              </p:nvSpPr>
              <p:spPr bwMode="auto">
                <a:xfrm>
                  <a:off x="-123" y="819"/>
                  <a:ext cx="36" cy="62"/>
                </a:xfrm>
                <a:custGeom>
                  <a:avLst/>
                  <a:gdLst>
                    <a:gd name="T0" fmla="*/ 0 w 36"/>
                    <a:gd name="T1" fmla="*/ 0 h 62"/>
                    <a:gd name="T2" fmla="*/ 0 w 36"/>
                    <a:gd name="T3" fmla="*/ 53 h 62"/>
                    <a:gd name="T4" fmla="*/ 36 w 36"/>
                    <a:gd name="T5" fmla="*/ 62 h 62"/>
                    <a:gd name="T6" fmla="*/ 0 w 36"/>
                    <a:gd name="T7" fmla="*/ 0 h 62"/>
                  </a:gdLst>
                  <a:ahLst/>
                  <a:cxnLst>
                    <a:cxn ang="0">
                      <a:pos x="T0" y="T1"/>
                    </a:cxn>
                    <a:cxn ang="0">
                      <a:pos x="T2" y="T3"/>
                    </a:cxn>
                    <a:cxn ang="0">
                      <a:pos x="T4" y="T5"/>
                    </a:cxn>
                    <a:cxn ang="0">
                      <a:pos x="T6" y="T7"/>
                    </a:cxn>
                  </a:cxnLst>
                  <a:rect l="0" t="0" r="r" b="b"/>
                  <a:pathLst>
                    <a:path w="36" h="62">
                      <a:moveTo>
                        <a:pt x="0" y="0"/>
                      </a:moveTo>
                      <a:lnTo>
                        <a:pt x="0" y="53"/>
                      </a:lnTo>
                      <a:lnTo>
                        <a:pt x="36" y="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7"/>
                <p:cNvSpPr>
                  <a:spLocks/>
                </p:cNvSpPr>
                <p:nvPr/>
              </p:nvSpPr>
              <p:spPr bwMode="auto">
                <a:xfrm>
                  <a:off x="-225" y="583"/>
                  <a:ext cx="28" cy="72"/>
                </a:xfrm>
                <a:custGeom>
                  <a:avLst/>
                  <a:gdLst>
                    <a:gd name="T0" fmla="*/ 0 w 28"/>
                    <a:gd name="T1" fmla="*/ 0 h 72"/>
                    <a:gd name="T2" fmla="*/ 9 w 28"/>
                    <a:gd name="T3" fmla="*/ 72 h 72"/>
                    <a:gd name="T4" fmla="*/ 28 w 28"/>
                    <a:gd name="T5" fmla="*/ 0 h 72"/>
                    <a:gd name="T6" fmla="*/ 0 w 28"/>
                    <a:gd name="T7" fmla="*/ 0 h 72"/>
                  </a:gdLst>
                  <a:ahLst/>
                  <a:cxnLst>
                    <a:cxn ang="0">
                      <a:pos x="T0" y="T1"/>
                    </a:cxn>
                    <a:cxn ang="0">
                      <a:pos x="T2" y="T3"/>
                    </a:cxn>
                    <a:cxn ang="0">
                      <a:pos x="T4" y="T5"/>
                    </a:cxn>
                    <a:cxn ang="0">
                      <a:pos x="T6" y="T7"/>
                    </a:cxn>
                  </a:cxnLst>
                  <a:rect l="0" t="0" r="r" b="b"/>
                  <a:pathLst>
                    <a:path w="28" h="72">
                      <a:moveTo>
                        <a:pt x="0" y="0"/>
                      </a:moveTo>
                      <a:lnTo>
                        <a:pt x="9" y="72"/>
                      </a:lnTo>
                      <a:lnTo>
                        <a:pt x="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8"/>
                <p:cNvSpPr>
                  <a:spLocks/>
                </p:cNvSpPr>
                <p:nvPr/>
              </p:nvSpPr>
              <p:spPr bwMode="auto">
                <a:xfrm>
                  <a:off x="-301" y="708"/>
                  <a:ext cx="124" cy="96"/>
                </a:xfrm>
                <a:custGeom>
                  <a:avLst/>
                  <a:gdLst>
                    <a:gd name="T0" fmla="*/ 76 w 124"/>
                    <a:gd name="T1" fmla="*/ 31 h 96"/>
                    <a:gd name="T2" fmla="*/ 124 w 124"/>
                    <a:gd name="T3" fmla="*/ 12 h 96"/>
                    <a:gd name="T4" fmla="*/ 23 w 124"/>
                    <a:gd name="T5" fmla="*/ 0 h 96"/>
                    <a:gd name="T6" fmla="*/ 0 w 124"/>
                    <a:gd name="T7" fmla="*/ 55 h 96"/>
                    <a:gd name="T8" fmla="*/ 50 w 124"/>
                    <a:gd name="T9" fmla="*/ 55 h 96"/>
                    <a:gd name="T10" fmla="*/ 23 w 124"/>
                    <a:gd name="T11" fmla="*/ 96 h 96"/>
                    <a:gd name="T12" fmla="*/ 76 w 124"/>
                    <a:gd name="T13" fmla="*/ 91 h 96"/>
                    <a:gd name="T14" fmla="*/ 100 w 124"/>
                    <a:gd name="T15" fmla="*/ 72 h 96"/>
                    <a:gd name="T16" fmla="*/ 76 w 124"/>
                    <a:gd name="T17"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6">
                      <a:moveTo>
                        <a:pt x="76" y="31"/>
                      </a:moveTo>
                      <a:lnTo>
                        <a:pt x="124" y="12"/>
                      </a:lnTo>
                      <a:lnTo>
                        <a:pt x="23" y="0"/>
                      </a:lnTo>
                      <a:lnTo>
                        <a:pt x="0" y="55"/>
                      </a:lnTo>
                      <a:lnTo>
                        <a:pt x="50" y="55"/>
                      </a:lnTo>
                      <a:lnTo>
                        <a:pt x="23" y="96"/>
                      </a:lnTo>
                      <a:lnTo>
                        <a:pt x="76" y="91"/>
                      </a:lnTo>
                      <a:lnTo>
                        <a:pt x="100" y="72"/>
                      </a:lnTo>
                      <a:lnTo>
                        <a:pt x="7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Tree>
    <p:extLst>
      <p:ext uri="{BB962C8B-B14F-4D97-AF65-F5344CB8AC3E}">
        <p14:creationId xmlns:p14="http://schemas.microsoft.com/office/powerpoint/2010/main" val="4194713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FNP Kent has two teams-</a:t>
            </a:r>
            <a:endParaRPr lang="en-GB" dirty="0"/>
          </a:p>
        </p:txBody>
      </p:sp>
      <p:sp>
        <p:nvSpPr>
          <p:cNvPr id="6" name="Rectangle 5"/>
          <p:cNvSpPr/>
          <p:nvPr/>
        </p:nvSpPr>
        <p:spPr>
          <a:xfrm>
            <a:off x="229950" y="1837968"/>
            <a:ext cx="2273218" cy="1202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10160">
                  <a:noFill/>
                  <a:prstDash val="solid"/>
                </a:ln>
                <a:solidFill>
                  <a:schemeClr val="accent1">
                    <a:lumMod val="75000"/>
                  </a:schemeClr>
                </a:solidFill>
                <a:effectLst>
                  <a:outerShdw blurRad="38100" dist="32000" dir="5400000" algn="tl">
                    <a:srgbClr val="000000">
                      <a:alpha val="30000"/>
                    </a:srgbClr>
                  </a:outerShdw>
                </a:effectLst>
                <a:latin typeface="+mj-lt"/>
              </a:rPr>
              <a:t>North Team:</a:t>
            </a:r>
          </a:p>
          <a:p>
            <a:pPr algn="ctr"/>
            <a:r>
              <a:rPr lang="en-GB" dirty="0" smtClean="0">
                <a:ln w="10160">
                  <a:noFill/>
                  <a:prstDash val="solid"/>
                </a:ln>
                <a:solidFill>
                  <a:schemeClr val="accent1">
                    <a:lumMod val="75000"/>
                  </a:schemeClr>
                </a:solidFill>
                <a:effectLst>
                  <a:outerShdw blurRad="38100" dist="32000" dir="5400000" algn="tl">
                    <a:srgbClr val="000000">
                      <a:alpha val="30000"/>
                    </a:srgbClr>
                  </a:outerShdw>
                </a:effectLst>
                <a:latin typeface="+mj-lt"/>
              </a:rPr>
              <a:t>1 x Supervisor</a:t>
            </a:r>
          </a:p>
          <a:p>
            <a:pPr algn="ctr"/>
            <a:r>
              <a:rPr lang="en-GB" dirty="0" smtClean="0">
                <a:ln w="10160">
                  <a:noFill/>
                  <a:prstDash val="solid"/>
                </a:ln>
                <a:solidFill>
                  <a:schemeClr val="accent1">
                    <a:lumMod val="75000"/>
                  </a:schemeClr>
                </a:solidFill>
                <a:effectLst>
                  <a:outerShdw blurRad="38100" dist="32000" dir="5400000" algn="tl">
                    <a:srgbClr val="000000">
                      <a:alpha val="30000"/>
                    </a:srgbClr>
                  </a:outerShdw>
                </a:effectLst>
                <a:latin typeface="+mj-lt"/>
              </a:rPr>
              <a:t>6x Family Nurses</a:t>
            </a:r>
          </a:p>
          <a:p>
            <a:pPr algn="ctr"/>
            <a:r>
              <a:rPr lang="en-GB" b="1" dirty="0" smtClean="0">
                <a:ln w="10160">
                  <a:noFill/>
                  <a:prstDash val="solid"/>
                </a:ln>
                <a:solidFill>
                  <a:schemeClr val="bg1"/>
                </a:solidFill>
                <a:effectLst>
                  <a:outerShdw blurRad="38100" dist="32000" dir="5400000" algn="tl">
                    <a:srgbClr val="000000">
                      <a:alpha val="30000"/>
                    </a:srgbClr>
                  </a:outerShdw>
                </a:effectLst>
                <a:latin typeface="+mj-lt"/>
              </a:rPr>
              <a:t> </a:t>
            </a:r>
            <a:endParaRPr lang="en-GB" b="1" dirty="0">
              <a:ln w="10160">
                <a:noFill/>
                <a:prstDash val="solid"/>
              </a:ln>
              <a:solidFill>
                <a:schemeClr val="bg1"/>
              </a:solidFill>
              <a:effectLst>
                <a:outerShdw blurRad="38100" dist="32000" dir="5400000" algn="tl">
                  <a:srgbClr val="000000">
                    <a:alpha val="30000"/>
                  </a:srgbClr>
                </a:outerShdw>
              </a:effectLst>
              <a:latin typeface="+mj-lt"/>
            </a:endParaRPr>
          </a:p>
        </p:txBody>
      </p:sp>
      <p:sp>
        <p:nvSpPr>
          <p:cNvPr id="5" name="Rectangle 4"/>
          <p:cNvSpPr/>
          <p:nvPr/>
        </p:nvSpPr>
        <p:spPr>
          <a:xfrm>
            <a:off x="7261711" y="1825402"/>
            <a:ext cx="2261937" cy="1214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10160">
                  <a:noFill/>
                  <a:prstDash val="solid"/>
                </a:ln>
                <a:solidFill>
                  <a:srgbClr val="C00000"/>
                </a:solidFill>
                <a:effectLst>
                  <a:outerShdw blurRad="38100" dist="32000" dir="5400000" algn="tl">
                    <a:srgbClr val="000000">
                      <a:alpha val="30000"/>
                    </a:srgbClr>
                  </a:outerShdw>
                </a:effectLst>
              </a:rPr>
              <a:t>South </a:t>
            </a:r>
            <a:r>
              <a:rPr lang="en-GB" b="1" dirty="0">
                <a:ln w="10160">
                  <a:noFill/>
                  <a:prstDash val="solid"/>
                </a:ln>
                <a:solidFill>
                  <a:srgbClr val="C00000"/>
                </a:solidFill>
                <a:effectLst>
                  <a:outerShdw blurRad="38100" dist="32000" dir="5400000" algn="tl">
                    <a:srgbClr val="000000">
                      <a:alpha val="30000"/>
                    </a:srgbClr>
                  </a:outerShdw>
                </a:effectLst>
              </a:rPr>
              <a:t>Team:</a:t>
            </a:r>
          </a:p>
          <a:p>
            <a:pPr algn="ctr"/>
            <a:r>
              <a:rPr lang="en-GB" b="1" dirty="0" smtClean="0">
                <a:ln w="10160">
                  <a:noFill/>
                  <a:prstDash val="solid"/>
                </a:ln>
                <a:solidFill>
                  <a:srgbClr val="C00000"/>
                </a:solidFill>
                <a:effectLst>
                  <a:outerShdw blurRad="38100" dist="32000" dir="5400000" algn="tl">
                    <a:srgbClr val="000000">
                      <a:alpha val="30000"/>
                    </a:srgbClr>
                  </a:outerShdw>
                </a:effectLst>
              </a:rPr>
              <a:t>1 </a:t>
            </a:r>
            <a:r>
              <a:rPr lang="en-GB" b="1" dirty="0">
                <a:ln w="10160">
                  <a:noFill/>
                  <a:prstDash val="solid"/>
                </a:ln>
                <a:solidFill>
                  <a:srgbClr val="C00000"/>
                </a:solidFill>
                <a:effectLst>
                  <a:outerShdw blurRad="38100" dist="32000" dir="5400000" algn="tl">
                    <a:srgbClr val="000000">
                      <a:alpha val="30000"/>
                    </a:srgbClr>
                  </a:outerShdw>
                </a:effectLst>
              </a:rPr>
              <a:t>x Supervisor</a:t>
            </a:r>
          </a:p>
          <a:p>
            <a:pPr algn="ctr"/>
            <a:r>
              <a:rPr lang="en-GB" b="1" dirty="0">
                <a:ln w="10160">
                  <a:noFill/>
                  <a:prstDash val="solid"/>
                </a:ln>
                <a:solidFill>
                  <a:srgbClr val="C00000"/>
                </a:solidFill>
                <a:effectLst>
                  <a:outerShdw blurRad="38100" dist="32000" dir="5400000" algn="tl">
                    <a:srgbClr val="000000">
                      <a:alpha val="30000"/>
                    </a:srgbClr>
                  </a:outerShdw>
                </a:effectLst>
              </a:rPr>
              <a:t>6</a:t>
            </a:r>
            <a:r>
              <a:rPr lang="en-GB" b="1" dirty="0" smtClean="0">
                <a:ln w="10160">
                  <a:noFill/>
                  <a:prstDash val="solid"/>
                </a:ln>
                <a:solidFill>
                  <a:srgbClr val="C00000"/>
                </a:solidFill>
                <a:effectLst>
                  <a:outerShdw blurRad="38100" dist="32000" dir="5400000" algn="tl">
                    <a:srgbClr val="000000">
                      <a:alpha val="30000"/>
                    </a:srgbClr>
                  </a:outerShdw>
                </a:effectLst>
              </a:rPr>
              <a:t>x </a:t>
            </a:r>
            <a:r>
              <a:rPr lang="en-GB" b="1" dirty="0">
                <a:ln w="10160">
                  <a:noFill/>
                  <a:prstDash val="solid"/>
                </a:ln>
                <a:solidFill>
                  <a:srgbClr val="C00000"/>
                </a:solidFill>
                <a:effectLst>
                  <a:outerShdw blurRad="38100" dist="32000" dir="5400000" algn="tl">
                    <a:srgbClr val="000000">
                      <a:alpha val="30000"/>
                    </a:srgbClr>
                  </a:outerShdw>
                </a:effectLst>
              </a:rPr>
              <a:t>Family Nurses </a:t>
            </a:r>
          </a:p>
          <a:p>
            <a:pPr algn="ct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3" descr="H:\My Pictures\FNP North 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007" y="2847838"/>
            <a:ext cx="5243484" cy="337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97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Communications\Photography\FNP NU Photo Library\Low res shots\3 Toddler\Client visit Southwark Toddler 5 Feb\For mum\Southwark Visits {low res} (175 of 3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906000" cy="62061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15908" y="3446585"/>
            <a:ext cx="2790092" cy="27517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latin typeface="+mj-lt"/>
              </a:rPr>
              <a:t>Thank you for </a:t>
            </a:r>
          </a:p>
          <a:p>
            <a:pPr algn="ctr"/>
            <a:r>
              <a:rPr lang="en-GB" sz="2600" b="1" dirty="0">
                <a:latin typeface="+mj-lt"/>
              </a:rPr>
              <a:t>your time today</a:t>
            </a:r>
          </a:p>
        </p:txBody>
      </p:sp>
    </p:spTree>
    <p:extLst>
      <p:ext uri="{BB962C8B-B14F-4D97-AF65-F5344CB8AC3E}">
        <p14:creationId xmlns:p14="http://schemas.microsoft.com/office/powerpoint/2010/main" val="428455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10" name="Picture Placeholder 9"/>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246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8547"/>
            <a:ext cx="9906000" cy="6228375"/>
          </a:xfrm>
        </p:spPr>
      </p:pic>
      <p:sp>
        <p:nvSpPr>
          <p:cNvPr id="6" name="Rectangle 5"/>
          <p:cNvSpPr/>
          <p:nvPr/>
        </p:nvSpPr>
        <p:spPr>
          <a:xfrm>
            <a:off x="6384868" y="2700599"/>
            <a:ext cx="3521132" cy="352113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latin typeface="+mj-lt"/>
              </a:rPr>
              <a:t>Thank you for </a:t>
            </a:r>
          </a:p>
          <a:p>
            <a:pPr algn="ctr"/>
            <a:r>
              <a:rPr lang="en-GB" sz="2600" b="1" dirty="0">
                <a:latin typeface="+mj-lt"/>
              </a:rPr>
              <a:t>your time today</a:t>
            </a:r>
          </a:p>
        </p:txBody>
      </p:sp>
    </p:spTree>
    <p:extLst>
      <p:ext uri="{BB962C8B-B14F-4D97-AF65-F5344CB8AC3E}">
        <p14:creationId xmlns:p14="http://schemas.microsoft.com/office/powerpoint/2010/main" val="325726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3675" y="1196975"/>
            <a:ext cx="9558338" cy="4787900"/>
          </a:xfrm>
          <a:prstGeom prst="rect">
            <a:avLst/>
          </a:prstGeom>
        </p:spPr>
      </p:pic>
      <p:sp>
        <p:nvSpPr>
          <p:cNvPr id="23" name="Rectangle 22"/>
          <p:cNvSpPr/>
          <p:nvPr/>
        </p:nvSpPr>
        <p:spPr>
          <a:xfrm>
            <a:off x="193675" y="1223165"/>
            <a:ext cx="9558337" cy="478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t>The importance of </a:t>
            </a:r>
            <a:r>
              <a:rPr lang="en-GB" dirty="0" smtClean="0"/>
              <a:t>investing in </a:t>
            </a:r>
            <a:r>
              <a:rPr lang="en-GB" dirty="0"/>
              <a:t>the </a:t>
            </a:r>
            <a:r>
              <a:rPr lang="en-GB" dirty="0" smtClean="0"/>
              <a:t>first </a:t>
            </a:r>
            <a:r>
              <a:rPr lang="en-GB" dirty="0"/>
              <a:t>few years of life</a:t>
            </a:r>
          </a:p>
        </p:txBody>
      </p:sp>
      <p:sp>
        <p:nvSpPr>
          <p:cNvPr id="18" name="TextBox 17"/>
          <p:cNvSpPr txBox="1"/>
          <p:nvPr/>
        </p:nvSpPr>
        <p:spPr>
          <a:xfrm>
            <a:off x="193675" y="1683651"/>
            <a:ext cx="4761548" cy="826874"/>
          </a:xfrm>
          <a:prstGeom prst="rect">
            <a:avLst/>
          </a:prstGeom>
          <a:solidFill>
            <a:schemeClr val="accent3">
              <a:alpha val="92000"/>
            </a:schemeClr>
          </a:solidFill>
          <a:ln>
            <a:noFill/>
          </a:ln>
        </p:spPr>
        <p:txBody>
          <a:bodyPr wrap="square" lIns="180000" tIns="180000" rIns="144000" rtlCol="0">
            <a:noAutofit/>
          </a:bodyPr>
          <a:lstStyle/>
          <a:p>
            <a:pPr>
              <a:lnSpc>
                <a:spcPct val="90000"/>
              </a:lnSpc>
              <a:spcAft>
                <a:spcPts val="600"/>
              </a:spcAft>
            </a:pP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It’s </a:t>
            </a: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important that we work to address </a:t>
            </a: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r>
            <a:b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 </a:t>
            </a: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root causes of social disadvantage…</a:t>
            </a:r>
          </a:p>
        </p:txBody>
      </p:sp>
      <p:sp>
        <p:nvSpPr>
          <p:cNvPr id="20" name="TextBox 19"/>
          <p:cNvSpPr txBox="1"/>
          <p:nvPr/>
        </p:nvSpPr>
        <p:spPr>
          <a:xfrm>
            <a:off x="193675" y="2668618"/>
            <a:ext cx="4761548" cy="826874"/>
          </a:xfrm>
          <a:prstGeom prst="rect">
            <a:avLst/>
          </a:prstGeom>
          <a:solidFill>
            <a:schemeClr val="accent3">
              <a:alpha val="92000"/>
            </a:schemeClr>
          </a:solidFill>
          <a:ln>
            <a:noFill/>
          </a:ln>
        </p:spPr>
        <p:txBody>
          <a:bodyPr wrap="square" lIns="180000" tIns="180000" rIns="144000" rtlCol="0">
            <a:noAutofit/>
          </a:bodyP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By ensuring additional support is available for those that need it most early on…</a:t>
            </a:r>
          </a:p>
        </p:txBody>
      </p:sp>
      <p:sp>
        <p:nvSpPr>
          <p:cNvPr id="21" name="TextBox 20"/>
          <p:cNvSpPr txBox="1"/>
          <p:nvPr/>
        </p:nvSpPr>
        <p:spPr>
          <a:xfrm>
            <a:off x="193675" y="3653585"/>
            <a:ext cx="4761548" cy="826874"/>
          </a:xfrm>
          <a:prstGeom prst="rect">
            <a:avLst/>
          </a:prstGeom>
          <a:solidFill>
            <a:schemeClr val="accent3">
              <a:alpha val="92000"/>
            </a:schemeClr>
          </a:solidFill>
          <a:ln>
            <a:noFill/>
          </a:ln>
        </p:spPr>
        <p:txBody>
          <a:bodyPr wrap="square" lIns="180000" tIns="180000" rIns="144000" rtlCol="0">
            <a:noAutofit/>
          </a:bodyP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Enabling individuals to </a:t>
            </a: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reach their </a:t>
            </a: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full potential… </a:t>
            </a:r>
            <a:r>
              <a:rPr lang="en-GB" sz="1600" i="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and</a:t>
            </a:r>
          </a:p>
        </p:txBody>
      </p:sp>
      <p:sp>
        <p:nvSpPr>
          <p:cNvPr id="22" name="TextBox 21"/>
          <p:cNvSpPr txBox="1"/>
          <p:nvPr/>
        </p:nvSpPr>
        <p:spPr>
          <a:xfrm>
            <a:off x="193675" y="4638553"/>
            <a:ext cx="4761548" cy="826874"/>
          </a:xfrm>
          <a:prstGeom prst="rect">
            <a:avLst/>
          </a:prstGeom>
          <a:solidFill>
            <a:schemeClr val="accent3">
              <a:alpha val="92000"/>
            </a:schemeClr>
          </a:solidFill>
          <a:ln>
            <a:noFill/>
          </a:ln>
        </p:spPr>
        <p:txBody>
          <a:bodyPr wrap="square" lIns="180000" tIns="180000" rIns="144000" rtlCol="0">
            <a:noAutofit/>
          </a:bodyP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Preventing use of costly interventions </a:t>
            </a: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r>
            <a:b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later </a:t>
            </a: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down the line e.g. going into care</a:t>
            </a:r>
          </a:p>
        </p:txBody>
      </p:sp>
    </p:spTree>
    <p:extLst>
      <p:ext uri="{BB962C8B-B14F-4D97-AF65-F5344CB8AC3E}">
        <p14:creationId xmlns:p14="http://schemas.microsoft.com/office/powerpoint/2010/main" val="24863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519" y="3590705"/>
            <a:ext cx="3591689" cy="23904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3210" y="1202258"/>
            <a:ext cx="4778802" cy="3179118"/>
          </a:xfrm>
          <a:prstGeom prst="rect">
            <a:avLst/>
          </a:prstGeom>
        </p:spPr>
      </p:pic>
      <p:sp>
        <p:nvSpPr>
          <p:cNvPr id="15" name="Rectangle 14"/>
          <p:cNvSpPr/>
          <p:nvPr/>
        </p:nvSpPr>
        <p:spPr>
          <a:xfrm>
            <a:off x="193675" y="1200305"/>
            <a:ext cx="9558337" cy="478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4406" y="1202258"/>
            <a:ext cx="4778803" cy="2400350"/>
          </a:xfrm>
          <a:prstGeom prst="rect">
            <a:avLst/>
          </a:prstGeom>
          <a:solidFill>
            <a:schemeClr val="bg2">
              <a:lumMod val="75000"/>
            </a:schemeClr>
          </a:solidFill>
          <a:ln>
            <a:noFill/>
          </a:ln>
        </p:spPr>
        <p:txBody>
          <a:bodyPr wrap="square" tIns="504000" rtlCol="0">
            <a:noAutofit/>
          </a:bodyPr>
          <a:lstStyle/>
          <a:p>
            <a:pPr marL="290636" indent="-190892">
              <a:lnSpc>
                <a:spcPct val="90000"/>
              </a:lnSpc>
              <a:spcAft>
                <a:spcPts val="600"/>
              </a:spcAft>
              <a:buFont typeface="Arial" panose="020B0604020202020204" pitchFamily="34" charset="0"/>
              <a:buChar char="•"/>
            </a:pPr>
            <a:r>
              <a:rPr lang="en-GB" sz="1100" dirty="0" smtClean="0">
                <a:solidFill>
                  <a:schemeClr val="bg1"/>
                </a:solidFill>
                <a:latin typeface="+mj-lt"/>
              </a:rPr>
              <a:t>60 </a:t>
            </a:r>
            <a:r>
              <a:rPr lang="en-GB" sz="1100" dirty="0">
                <a:solidFill>
                  <a:schemeClr val="bg1"/>
                </a:solidFill>
                <a:latin typeface="+mj-lt"/>
              </a:rPr>
              <a:t>home visits over 2.5 years </a:t>
            </a:r>
          </a:p>
          <a:p>
            <a:pPr marL="290636" indent="-190892">
              <a:lnSpc>
                <a:spcPct val="90000"/>
              </a:lnSpc>
              <a:spcAft>
                <a:spcPts val="600"/>
              </a:spcAft>
              <a:buFont typeface="Arial" panose="020B0604020202020204" pitchFamily="34" charset="0"/>
              <a:buChar char="•"/>
            </a:pPr>
            <a:r>
              <a:rPr lang="en-GB" sz="1100" dirty="0">
                <a:solidFill>
                  <a:schemeClr val="bg1"/>
                </a:solidFill>
                <a:latin typeface="+mj-lt"/>
              </a:rPr>
              <a:t>Supported by theories, tools and techniques based on 30 years of international </a:t>
            </a:r>
            <a:r>
              <a:rPr lang="en-GB" sz="1100" dirty="0" smtClean="0">
                <a:solidFill>
                  <a:schemeClr val="bg1"/>
                </a:solidFill>
                <a:latin typeface="+mj-lt"/>
              </a:rPr>
              <a:t>research</a:t>
            </a:r>
          </a:p>
          <a:p>
            <a:pPr marL="290636" indent="-190892">
              <a:lnSpc>
                <a:spcPct val="90000"/>
              </a:lnSpc>
              <a:spcAft>
                <a:spcPts val="600"/>
              </a:spcAft>
              <a:buFont typeface="Arial" panose="020B0604020202020204" pitchFamily="34" charset="0"/>
              <a:buChar char="•"/>
            </a:pPr>
            <a:r>
              <a:rPr lang="en-GB" sz="1100" dirty="0" smtClean="0">
                <a:solidFill>
                  <a:schemeClr val="bg1"/>
                </a:solidFill>
                <a:latin typeface="+mj-lt"/>
              </a:rPr>
              <a:t>Developed as a safeguarding programme to help prevent child maltreatment the programme focuses on improving three goals in partnership with other services</a:t>
            </a:r>
            <a:r>
              <a:rPr lang="en-GB" sz="1100" dirty="0">
                <a:solidFill>
                  <a:schemeClr val="bg1"/>
                </a:solidFill>
                <a:latin typeface="+mj-lt"/>
              </a:rPr>
              <a:t>:</a:t>
            </a:r>
            <a:r>
              <a:rPr lang="en-GB" sz="1100" dirty="0" smtClean="0">
                <a:solidFill>
                  <a:schemeClr val="bg1"/>
                </a:solidFill>
                <a:latin typeface="+mj-lt"/>
              </a:rPr>
              <a:t> </a:t>
            </a:r>
            <a:endParaRPr lang="en-GB" dirty="0" smtClean="0">
              <a:solidFill>
                <a:schemeClr val="bg1"/>
              </a:solidFill>
              <a:latin typeface="+mj-lt"/>
            </a:endParaRPr>
          </a:p>
          <a:p>
            <a:pPr marL="747836" lvl="1" indent="-190892">
              <a:lnSpc>
                <a:spcPct val="90000"/>
              </a:lnSpc>
              <a:spcAft>
                <a:spcPts val="600"/>
              </a:spcAft>
              <a:buFont typeface="Arial" panose="020B0604020202020204" pitchFamily="34" charset="0"/>
              <a:buChar char="•"/>
            </a:pPr>
            <a:r>
              <a:rPr lang="en-GB" sz="1100" dirty="0" smtClean="0">
                <a:solidFill>
                  <a:schemeClr val="bg1"/>
                </a:solidFill>
                <a:latin typeface="+mj-lt"/>
              </a:rPr>
              <a:t>Improved maternal health during pregnancy </a:t>
            </a:r>
          </a:p>
          <a:p>
            <a:pPr marL="747836" lvl="1" indent="-190892">
              <a:lnSpc>
                <a:spcPct val="90000"/>
              </a:lnSpc>
              <a:spcAft>
                <a:spcPts val="600"/>
              </a:spcAft>
              <a:buFont typeface="Arial" panose="020B0604020202020204" pitchFamily="34" charset="0"/>
              <a:buChar char="•"/>
            </a:pPr>
            <a:r>
              <a:rPr lang="en-GB" sz="1100" dirty="0" smtClean="0">
                <a:solidFill>
                  <a:schemeClr val="bg1"/>
                </a:solidFill>
                <a:latin typeface="+mj-lt"/>
              </a:rPr>
              <a:t>Better child development </a:t>
            </a:r>
          </a:p>
          <a:p>
            <a:pPr marL="747836" lvl="1" indent="-190892">
              <a:lnSpc>
                <a:spcPct val="90000"/>
              </a:lnSpc>
              <a:spcAft>
                <a:spcPts val="600"/>
              </a:spcAft>
              <a:buFont typeface="Arial" panose="020B0604020202020204" pitchFamily="34" charset="0"/>
              <a:buChar char="•"/>
            </a:pPr>
            <a:r>
              <a:rPr lang="en-GB" sz="1100" dirty="0" smtClean="0">
                <a:solidFill>
                  <a:schemeClr val="bg1"/>
                </a:solidFill>
                <a:latin typeface="+mj-lt"/>
              </a:rPr>
              <a:t>Increased maternal economic self-sufficiency</a:t>
            </a:r>
            <a:endParaRPr lang="en-GB" sz="1400" dirty="0">
              <a:solidFill>
                <a:schemeClr val="bg1"/>
              </a:solidFill>
              <a:latin typeface="+mj-lt"/>
            </a:endParaRPr>
          </a:p>
        </p:txBody>
      </p:sp>
      <p:sp>
        <p:nvSpPr>
          <p:cNvPr id="4" name="TextBox 3"/>
          <p:cNvSpPr txBox="1"/>
          <p:nvPr/>
        </p:nvSpPr>
        <p:spPr>
          <a:xfrm>
            <a:off x="194406" y="3590517"/>
            <a:ext cx="2389401" cy="2390588"/>
          </a:xfrm>
          <a:prstGeom prst="rect">
            <a:avLst/>
          </a:prstGeom>
          <a:solidFill>
            <a:schemeClr val="accent1"/>
          </a:solidFill>
          <a:ln>
            <a:noFill/>
          </a:ln>
        </p:spPr>
        <p:txBody>
          <a:bodyPr wrap="square" tIns="504000" rtlCol="0">
            <a:noAutofit/>
          </a:bodyPr>
          <a:lstStyle/>
          <a:p>
            <a:pPr marL="177800" indent="-101600">
              <a:lnSpc>
                <a:spcPct val="90000"/>
              </a:lnSpc>
              <a:spcAft>
                <a:spcPts val="600"/>
              </a:spcAft>
              <a:buFont typeface="Arial" panose="020B0604020202020204" pitchFamily="34" charset="0"/>
              <a:buChar char="•"/>
            </a:pPr>
            <a:r>
              <a:rPr lang="en-GB" sz="1400" dirty="0" smtClean="0">
                <a:solidFill>
                  <a:schemeClr val="bg1"/>
                </a:solidFill>
                <a:latin typeface="+mj-lt"/>
              </a:rPr>
              <a:t>High </a:t>
            </a:r>
            <a:r>
              <a:rPr lang="en-GB" sz="1400" dirty="0">
                <a:solidFill>
                  <a:schemeClr val="bg1"/>
                </a:solidFill>
                <a:latin typeface="+mj-lt"/>
              </a:rPr>
              <a:t>take up and engagement with the full length of the </a:t>
            </a:r>
            <a:r>
              <a:rPr lang="en-GB" sz="1400" dirty="0" smtClean="0">
                <a:solidFill>
                  <a:schemeClr val="bg1"/>
                </a:solidFill>
                <a:latin typeface="+mj-lt"/>
              </a:rPr>
              <a:t>programme</a:t>
            </a:r>
            <a:r>
              <a:rPr lang="en-GB" sz="1400" dirty="0" smtClean="0">
                <a:solidFill>
                  <a:schemeClr val="bg1"/>
                </a:solidFill>
              </a:rPr>
              <a:t>*</a:t>
            </a:r>
            <a:endParaRPr lang="en-GB" sz="1400" dirty="0" smtClean="0">
              <a:solidFill>
                <a:schemeClr val="bg1"/>
              </a:solidFill>
              <a:latin typeface="+mj-lt"/>
            </a:endParaRPr>
          </a:p>
          <a:p>
            <a:pPr marL="177800" indent="-101600">
              <a:lnSpc>
                <a:spcPct val="90000"/>
              </a:lnSpc>
              <a:spcAft>
                <a:spcPts val="600"/>
              </a:spcAft>
              <a:buFont typeface="Arial" panose="020B0604020202020204" pitchFamily="34" charset="0"/>
              <a:buChar char="•"/>
            </a:pPr>
            <a:r>
              <a:rPr lang="en-GB" sz="1400" dirty="0" smtClean="0">
                <a:solidFill>
                  <a:schemeClr val="bg1"/>
                </a:solidFill>
                <a:latin typeface="+mj-lt"/>
              </a:rPr>
              <a:t>Feedback shows the programme is valued and helps clients feel more confident as parents</a:t>
            </a:r>
            <a:endParaRPr lang="en-GB" sz="1100" dirty="0" smtClean="0">
              <a:solidFill>
                <a:schemeClr val="bg1"/>
              </a:solidFill>
              <a:latin typeface="+mj-lt"/>
            </a:endParaRPr>
          </a:p>
        </p:txBody>
      </p:sp>
      <p:sp>
        <p:nvSpPr>
          <p:cNvPr id="5" name="TextBox 4"/>
          <p:cNvSpPr txBox="1"/>
          <p:nvPr/>
        </p:nvSpPr>
        <p:spPr>
          <a:xfrm>
            <a:off x="4973209" y="3590517"/>
            <a:ext cx="2389401" cy="2390588"/>
          </a:xfrm>
          <a:prstGeom prst="rect">
            <a:avLst/>
          </a:prstGeom>
          <a:solidFill>
            <a:schemeClr val="accent3"/>
          </a:solidFill>
          <a:ln>
            <a:noFill/>
          </a:ln>
        </p:spPr>
        <p:txBody>
          <a:bodyPr wrap="square" tIns="504000" rtlCol="0">
            <a:noAutofit/>
          </a:bodyPr>
          <a:lstStyle/>
          <a:p>
            <a:pPr marL="177800" indent="-101600">
              <a:lnSpc>
                <a:spcPct val="90000"/>
              </a:lnSpc>
              <a:spcAft>
                <a:spcPts val="600"/>
              </a:spcAft>
              <a:buFont typeface="Arial" panose="020B0604020202020204" pitchFamily="34" charset="0"/>
              <a:buChar char="•"/>
            </a:pPr>
            <a:r>
              <a:rPr lang="en-GB" sz="1400" dirty="0" smtClean="0">
                <a:solidFill>
                  <a:schemeClr val="bg1"/>
                </a:solidFill>
                <a:latin typeface="+mj-lt"/>
              </a:rPr>
              <a:t>Trained </a:t>
            </a:r>
            <a:r>
              <a:rPr lang="en-GB" sz="1400" dirty="0">
                <a:solidFill>
                  <a:schemeClr val="bg1"/>
                </a:solidFill>
                <a:latin typeface="+mj-lt"/>
              </a:rPr>
              <a:t>in establishing a </a:t>
            </a:r>
            <a:r>
              <a:rPr lang="en-GB" sz="1400" dirty="0" smtClean="0">
                <a:solidFill>
                  <a:schemeClr val="bg1"/>
                </a:solidFill>
                <a:latin typeface="+mj-lt"/>
              </a:rPr>
              <a:t>trusting, therapeutic </a:t>
            </a:r>
            <a:r>
              <a:rPr lang="en-GB" sz="1400" dirty="0">
                <a:solidFill>
                  <a:schemeClr val="bg1"/>
                </a:solidFill>
                <a:latin typeface="+mj-lt"/>
              </a:rPr>
              <a:t>relationship with clients </a:t>
            </a:r>
            <a:r>
              <a:rPr lang="en-GB" sz="1400" dirty="0" smtClean="0">
                <a:solidFill>
                  <a:schemeClr val="bg1"/>
                </a:solidFill>
                <a:latin typeface="+mj-lt"/>
              </a:rPr>
              <a:t>which can help to </a:t>
            </a:r>
            <a:r>
              <a:rPr lang="en-GB" sz="1400" dirty="0">
                <a:solidFill>
                  <a:schemeClr val="bg1"/>
                </a:solidFill>
                <a:latin typeface="+mj-lt"/>
              </a:rPr>
              <a:t>effect behaviour change</a:t>
            </a:r>
          </a:p>
          <a:p>
            <a:pPr marL="177800" indent="-101600">
              <a:lnSpc>
                <a:spcPct val="90000"/>
              </a:lnSpc>
              <a:spcAft>
                <a:spcPts val="600"/>
              </a:spcAft>
              <a:buFont typeface="Arial" panose="020B0604020202020204" pitchFamily="34" charset="0"/>
              <a:buChar char="•"/>
            </a:pPr>
            <a:r>
              <a:rPr lang="en-GB" sz="1400" dirty="0" smtClean="0">
                <a:solidFill>
                  <a:schemeClr val="bg1"/>
                </a:solidFill>
                <a:latin typeface="+mj-lt"/>
              </a:rPr>
              <a:t>Specialist training in addition to nursing qualifications</a:t>
            </a:r>
            <a:endParaRPr lang="en-GB" sz="1400" dirty="0">
              <a:solidFill>
                <a:schemeClr val="bg1"/>
              </a:solidFill>
              <a:latin typeface="+mj-lt"/>
            </a:endParaRPr>
          </a:p>
        </p:txBody>
      </p:sp>
      <p:sp>
        <p:nvSpPr>
          <p:cNvPr id="6" name="TextBox 5"/>
          <p:cNvSpPr txBox="1"/>
          <p:nvPr/>
        </p:nvSpPr>
        <p:spPr>
          <a:xfrm>
            <a:off x="7362610" y="3590517"/>
            <a:ext cx="2389401" cy="2390588"/>
          </a:xfrm>
          <a:prstGeom prst="rect">
            <a:avLst/>
          </a:prstGeom>
          <a:solidFill>
            <a:schemeClr val="accent2">
              <a:lumMod val="75000"/>
            </a:schemeClr>
          </a:solidFill>
          <a:ln>
            <a:noFill/>
          </a:ln>
        </p:spPr>
        <p:txBody>
          <a:bodyPr wrap="square" tIns="504000" rtlCol="0">
            <a:noAutofit/>
          </a:bodyPr>
          <a:lstStyle/>
          <a:p>
            <a:pPr marL="177800" indent="-101600">
              <a:lnSpc>
                <a:spcPct val="90000"/>
              </a:lnSpc>
              <a:spcAft>
                <a:spcPts val="600"/>
              </a:spcAft>
              <a:buFont typeface="Arial" panose="020B0604020202020204" pitchFamily="34" charset="0"/>
              <a:buChar char="•"/>
            </a:pPr>
            <a:r>
              <a:rPr lang="en-GB" sz="1300" dirty="0" smtClean="0">
                <a:solidFill>
                  <a:schemeClr val="bg1"/>
                </a:solidFill>
                <a:latin typeface="+mj-lt"/>
              </a:rPr>
              <a:t>The management and </a:t>
            </a:r>
            <a:r>
              <a:rPr lang="en-GB" sz="1300" dirty="0">
                <a:solidFill>
                  <a:schemeClr val="bg1"/>
                </a:solidFill>
                <a:latin typeface="+mj-lt"/>
              </a:rPr>
              <a:t>s</a:t>
            </a:r>
            <a:r>
              <a:rPr lang="en-GB" sz="1300" dirty="0" smtClean="0">
                <a:solidFill>
                  <a:schemeClr val="bg1"/>
                </a:solidFill>
                <a:latin typeface="+mj-lt"/>
              </a:rPr>
              <a:t>upervision model provides a focus on outcomes, ensures fidelity to the programme, encompasses safeguarding  and enhances practice. Client </a:t>
            </a:r>
            <a:r>
              <a:rPr lang="en-GB" sz="1300" dirty="0">
                <a:solidFill>
                  <a:schemeClr val="bg1"/>
                </a:solidFill>
                <a:latin typeface="+mj-lt"/>
              </a:rPr>
              <a:t>feedback </a:t>
            </a:r>
            <a:r>
              <a:rPr lang="en-GB" sz="1300" dirty="0" smtClean="0">
                <a:solidFill>
                  <a:schemeClr val="bg1"/>
                </a:solidFill>
                <a:latin typeface="+mj-lt"/>
              </a:rPr>
              <a:t>and the live information system are key components</a:t>
            </a:r>
            <a:endParaRPr lang="en-GB" sz="1300" dirty="0">
              <a:solidFill>
                <a:schemeClr val="bg1"/>
              </a:solidFill>
              <a:latin typeface="+mj-lt"/>
            </a:endParaRPr>
          </a:p>
          <a:p>
            <a:pPr marL="76200">
              <a:lnSpc>
                <a:spcPct val="90000"/>
              </a:lnSpc>
              <a:spcAft>
                <a:spcPts val="600"/>
              </a:spcAft>
            </a:pPr>
            <a:endParaRPr lang="en-GB" sz="1300" dirty="0">
              <a:solidFill>
                <a:schemeClr val="bg1"/>
              </a:solidFill>
              <a:latin typeface="+mj-lt"/>
            </a:endParaRPr>
          </a:p>
        </p:txBody>
      </p:sp>
      <p:sp>
        <p:nvSpPr>
          <p:cNvPr id="17" name="Title 16"/>
          <p:cNvSpPr>
            <a:spLocks noGrp="1"/>
          </p:cNvSpPr>
          <p:nvPr>
            <p:ph type="title"/>
          </p:nvPr>
        </p:nvSpPr>
        <p:spPr/>
        <p:txBody>
          <a:bodyPr>
            <a:normAutofit fontScale="90000"/>
          </a:bodyPr>
          <a:lstStyle/>
          <a:p>
            <a:pPr>
              <a:lnSpc>
                <a:spcPct val="90000"/>
              </a:lnSpc>
              <a:spcAft>
                <a:spcPts val="600"/>
              </a:spcAft>
            </a:pPr>
            <a:r>
              <a:rPr lang="en-GB" dirty="0" smtClean="0">
                <a:solidFill>
                  <a:srgbClr val="005488"/>
                </a:solidFill>
              </a:rPr>
              <a:t>The Family Nurse Partnership (FNP) </a:t>
            </a:r>
            <a:r>
              <a:rPr lang="en-GB" dirty="0">
                <a:solidFill>
                  <a:srgbClr val="005488"/>
                </a:solidFill>
              </a:rPr>
              <a:t>is a prevention and early </a:t>
            </a:r>
            <a:r>
              <a:rPr lang="en-GB" dirty="0" smtClean="0">
                <a:solidFill>
                  <a:srgbClr val="005488"/>
                </a:solidFill>
              </a:rPr>
              <a:t>help </a:t>
            </a:r>
            <a:r>
              <a:rPr lang="en-GB" dirty="0">
                <a:solidFill>
                  <a:srgbClr val="005488"/>
                </a:solidFill>
              </a:rPr>
              <a:t>programme</a:t>
            </a:r>
          </a:p>
        </p:txBody>
      </p:sp>
      <p:sp>
        <p:nvSpPr>
          <p:cNvPr id="10" name="Rectangle 9"/>
          <p:cNvSpPr/>
          <p:nvPr/>
        </p:nvSpPr>
        <p:spPr>
          <a:xfrm>
            <a:off x="133595" y="5993264"/>
            <a:ext cx="1560042" cy="249299"/>
          </a:xfrm>
          <a:prstGeom prst="rect">
            <a:avLst/>
          </a:prstGeom>
        </p:spPr>
        <p:txBody>
          <a:bodyPr wrap="none">
            <a:spAutoFit/>
          </a:bodyPr>
          <a:lstStyle/>
          <a:p>
            <a:pPr lvl="0" defTabSz="990570">
              <a:lnSpc>
                <a:spcPct val="85000"/>
              </a:lnSpc>
              <a:spcAft>
                <a:spcPts val="900"/>
              </a:spcAft>
              <a:buClr>
                <a:srgbClr val="8E8265"/>
              </a:buClr>
            </a:pPr>
            <a:r>
              <a:rPr lang="en-GB" sz="1200" i="1" dirty="0" smtClean="0">
                <a:solidFill>
                  <a:srgbClr val="0F3A68"/>
                </a:solidFill>
                <a:latin typeface="Segoe UI Light" panose="020B0502040204020203" pitchFamily="34" charset="0"/>
                <a:cs typeface="Segoe UI Light" panose="020B0502040204020203" pitchFamily="34" charset="0"/>
              </a:rPr>
              <a:t>* Please see Appendix</a:t>
            </a:r>
            <a:endParaRPr lang="en-GB" sz="1200" i="1" dirty="0">
              <a:solidFill>
                <a:srgbClr val="0F3A68"/>
              </a:solidFill>
              <a:latin typeface="Segoe UI Light" panose="020B0502040204020203" pitchFamily="34" charset="0"/>
              <a:cs typeface="Segoe UI Light" panose="020B0502040204020203" pitchFamily="34" charset="0"/>
            </a:endParaRPr>
          </a:p>
        </p:txBody>
      </p:sp>
      <p:sp>
        <p:nvSpPr>
          <p:cNvPr id="9" name="Rectangle 8"/>
          <p:cNvSpPr/>
          <p:nvPr/>
        </p:nvSpPr>
        <p:spPr>
          <a:xfrm>
            <a:off x="194405" y="1202036"/>
            <a:ext cx="4779533"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Programme</a:t>
            </a:r>
          </a:p>
        </p:txBody>
      </p:sp>
      <p:sp>
        <p:nvSpPr>
          <p:cNvPr id="12" name="Rectangle 11"/>
          <p:cNvSpPr/>
          <p:nvPr/>
        </p:nvSpPr>
        <p:spPr>
          <a:xfrm>
            <a:off x="194406" y="3590517"/>
            <a:ext cx="2389402"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Client</a:t>
            </a:r>
          </a:p>
        </p:txBody>
      </p:sp>
      <p:sp>
        <p:nvSpPr>
          <p:cNvPr id="13" name="Rectangle 12"/>
          <p:cNvSpPr/>
          <p:nvPr/>
        </p:nvSpPr>
        <p:spPr>
          <a:xfrm>
            <a:off x="4973208" y="3590517"/>
            <a:ext cx="2389402" cy="4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Family </a:t>
            </a:r>
            <a:r>
              <a:rPr lang="en-GB" sz="1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nurse</a:t>
            </a:r>
            <a:endParaRPr lang="en-GB" sz="1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 name="Rectangle 13"/>
          <p:cNvSpPr/>
          <p:nvPr/>
        </p:nvSpPr>
        <p:spPr>
          <a:xfrm>
            <a:off x="7362611" y="3590517"/>
            <a:ext cx="2389402"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Supervisor &amp;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management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579847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6413" y="2796078"/>
            <a:ext cx="2898572" cy="2894106"/>
          </a:xfrm>
          <a:prstGeom prst="ellipse">
            <a:avLst/>
          </a:prstGeom>
        </p:spPr>
      </p:pic>
      <p:sp>
        <p:nvSpPr>
          <p:cNvPr id="2" name="Title 1"/>
          <p:cNvSpPr>
            <a:spLocks noGrp="1"/>
          </p:cNvSpPr>
          <p:nvPr>
            <p:ph type="title"/>
          </p:nvPr>
        </p:nvSpPr>
        <p:spPr/>
        <p:txBody>
          <a:bodyPr>
            <a:noAutofit/>
          </a:bodyPr>
          <a:lstStyle/>
          <a:p>
            <a:r>
              <a:rPr lang="en-GB" sz="3200" dirty="0" smtClean="0">
                <a:solidFill>
                  <a:schemeClr val="accent3"/>
                </a:solidFill>
              </a:rPr>
              <a:t>FNP shines a light into the dark corners </a:t>
            </a:r>
            <a:br>
              <a:rPr lang="en-GB" sz="3200" dirty="0" smtClean="0">
                <a:solidFill>
                  <a:schemeClr val="accent3"/>
                </a:solidFill>
              </a:rPr>
            </a:br>
            <a:r>
              <a:rPr lang="en-GB" sz="3200" dirty="0" smtClean="0">
                <a:solidFill>
                  <a:schemeClr val="accent3"/>
                </a:solidFill>
              </a:rPr>
              <a:t>and works to safeguard the wellbeing </a:t>
            </a:r>
            <a:br>
              <a:rPr lang="en-GB" sz="3200" dirty="0" smtClean="0">
                <a:solidFill>
                  <a:schemeClr val="accent3"/>
                </a:solidFill>
              </a:rPr>
            </a:br>
            <a:r>
              <a:rPr lang="en-GB" sz="3200" dirty="0" smtClean="0">
                <a:solidFill>
                  <a:schemeClr val="accent3"/>
                </a:solidFill>
              </a:rPr>
              <a:t>of two vulnerable populations</a:t>
            </a:r>
            <a:endParaRPr lang="en-GB" sz="3200" dirty="0">
              <a:solidFill>
                <a:schemeClr val="accent3"/>
              </a:solidFill>
            </a:endParaRPr>
          </a:p>
        </p:txBody>
      </p:sp>
      <p:sp>
        <p:nvSpPr>
          <p:cNvPr id="4" name="Rectangle 3"/>
          <p:cNvSpPr/>
          <p:nvPr/>
        </p:nvSpPr>
        <p:spPr>
          <a:xfrm>
            <a:off x="209275" y="2100767"/>
            <a:ext cx="3404678"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Teenage </a:t>
            </a:r>
            <a:r>
              <a:rPr lang="en-GB" sz="1600" b="1" dirty="0" smtClean="0"/>
              <a:t>mums…</a:t>
            </a:r>
            <a:endParaRPr lang="en-GB" sz="1600" b="1" dirty="0"/>
          </a:p>
        </p:txBody>
      </p:sp>
      <p:sp>
        <p:nvSpPr>
          <p:cNvPr id="20" name="Rectangle 19"/>
          <p:cNvSpPr/>
          <p:nvPr/>
        </p:nvSpPr>
        <p:spPr>
          <a:xfrm>
            <a:off x="3722429" y="2100767"/>
            <a:ext cx="3380736"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…and their babies </a:t>
            </a:r>
            <a:endParaRPr lang="en-GB" sz="1400" b="1" dirty="0"/>
          </a:p>
        </p:txBody>
      </p:sp>
      <p:sp>
        <p:nvSpPr>
          <p:cNvPr id="23" name="Rectangle 22"/>
          <p:cNvSpPr/>
          <p:nvPr/>
        </p:nvSpPr>
        <p:spPr>
          <a:xfrm>
            <a:off x="3725231" y="2520173"/>
            <a:ext cx="3393420" cy="1384995"/>
          </a:xfrm>
          <a:prstGeom prst="rect">
            <a:avLst/>
          </a:prstGeom>
        </p:spPr>
        <p:txBody>
          <a:bodyPr wrap="square">
            <a:spAutoFit/>
          </a:bodyPr>
          <a:lstStyle/>
          <a:p>
            <a:pPr algn="ctr"/>
            <a:r>
              <a:rPr lang="en-GB" sz="1400" dirty="0" smtClean="0"/>
              <a:t>Often entering </a:t>
            </a:r>
            <a:r>
              <a:rPr lang="en-GB" sz="1400" dirty="0"/>
              <a:t>a cycle of </a:t>
            </a:r>
            <a:r>
              <a:rPr lang="en-GB" sz="1400" dirty="0" smtClean="0"/>
              <a:t>deprivation; </a:t>
            </a:r>
            <a:r>
              <a:rPr lang="en-GB" sz="1400" dirty="0"/>
              <a:t>more </a:t>
            </a:r>
            <a:r>
              <a:rPr lang="en-GB" sz="1400" dirty="0" smtClean="0"/>
              <a:t>likely to be at risk of abuse; </a:t>
            </a:r>
            <a:r>
              <a:rPr lang="en-GB" sz="1400" dirty="0"/>
              <a:t>more likely to end up in </a:t>
            </a:r>
            <a:r>
              <a:rPr lang="en-GB" sz="1400" dirty="0" smtClean="0"/>
              <a:t>care, at risk of poor education, health and development outcomes and at risk of engaging with crime later in life.</a:t>
            </a:r>
            <a:endParaRPr lang="en-GB" sz="1400" dirty="0"/>
          </a:p>
        </p:txBody>
      </p:sp>
      <p:sp>
        <p:nvSpPr>
          <p:cNvPr id="25" name="Rectangle 24"/>
          <p:cNvSpPr/>
          <p:nvPr/>
        </p:nvSpPr>
        <p:spPr>
          <a:xfrm>
            <a:off x="209277" y="2474007"/>
            <a:ext cx="3404676" cy="523220"/>
          </a:xfrm>
          <a:prstGeom prst="rect">
            <a:avLst/>
          </a:prstGeom>
        </p:spPr>
        <p:txBody>
          <a:bodyPr wrap="square">
            <a:spAutoFit/>
          </a:bodyPr>
          <a:lstStyle/>
          <a:p>
            <a:pPr algn="ctr"/>
            <a:r>
              <a:rPr lang="en-GB" sz="1400" dirty="0"/>
              <a:t> </a:t>
            </a:r>
            <a:r>
              <a:rPr lang="en-GB" sz="1400" dirty="0" smtClean="0"/>
              <a:t>Vulnerable; often feel judged and services find it hard to engage with them</a:t>
            </a:r>
            <a:endParaRPr lang="en-GB" sz="1400" dirty="0"/>
          </a:p>
        </p:txBody>
      </p:sp>
      <p:sp>
        <p:nvSpPr>
          <p:cNvPr id="26" name="Oval 25"/>
          <p:cNvSpPr>
            <a:spLocks noChangeAspect="1"/>
          </p:cNvSpPr>
          <p:nvPr/>
        </p:nvSpPr>
        <p:spPr>
          <a:xfrm>
            <a:off x="93784" y="4668567"/>
            <a:ext cx="1467615" cy="1467615"/>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200" dirty="0" smtClean="0">
                <a:solidFill>
                  <a:schemeClr val="bg1"/>
                </a:solidFill>
              </a:rPr>
              <a:t>24% </a:t>
            </a:r>
            <a:r>
              <a:rPr lang="en-GB" sz="1200" dirty="0">
                <a:solidFill>
                  <a:schemeClr val="bg1"/>
                </a:solidFill>
              </a:rPr>
              <a:t>clients </a:t>
            </a:r>
            <a:r>
              <a:rPr lang="en-GB" sz="1200" dirty="0" smtClean="0">
                <a:solidFill>
                  <a:schemeClr val="bg1"/>
                </a:solidFill>
              </a:rPr>
              <a:t>reported </a:t>
            </a:r>
            <a:r>
              <a:rPr lang="en-GB" sz="1200" dirty="0">
                <a:solidFill>
                  <a:schemeClr val="bg1"/>
                </a:solidFill>
              </a:rPr>
              <a:t>physical or sexual abuse in the last year.</a:t>
            </a:r>
          </a:p>
        </p:txBody>
      </p:sp>
      <p:sp>
        <p:nvSpPr>
          <p:cNvPr id="27" name="Oval 26"/>
          <p:cNvSpPr>
            <a:spLocks noChangeAspect="1"/>
          </p:cNvSpPr>
          <p:nvPr/>
        </p:nvSpPr>
        <p:spPr>
          <a:xfrm>
            <a:off x="2239069" y="3160785"/>
            <a:ext cx="1110853" cy="1110853"/>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200" dirty="0" smtClean="0">
                <a:solidFill>
                  <a:schemeClr val="bg1"/>
                </a:solidFill>
              </a:rPr>
              <a:t>63% clients are NEET at enrolment onto the programme</a:t>
            </a:r>
            <a:endParaRPr lang="en-GB" sz="1200" dirty="0">
              <a:solidFill>
                <a:schemeClr val="bg1"/>
              </a:solidFill>
            </a:endParaRPr>
          </a:p>
        </p:txBody>
      </p:sp>
      <p:sp>
        <p:nvSpPr>
          <p:cNvPr id="28" name="Oval 27"/>
          <p:cNvSpPr>
            <a:spLocks noChangeAspect="1"/>
          </p:cNvSpPr>
          <p:nvPr/>
        </p:nvSpPr>
        <p:spPr>
          <a:xfrm>
            <a:off x="1418493" y="4110331"/>
            <a:ext cx="1184968" cy="1184968"/>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200" dirty="0" smtClean="0">
                <a:solidFill>
                  <a:schemeClr val="bg1"/>
                </a:solidFill>
              </a:rPr>
              <a:t>63% with very low income or living entirely benefits</a:t>
            </a:r>
            <a:endParaRPr lang="en-GB" sz="1200" dirty="0">
              <a:solidFill>
                <a:schemeClr val="bg1"/>
              </a:solidFill>
            </a:endParaRPr>
          </a:p>
        </p:txBody>
      </p:sp>
      <p:sp>
        <p:nvSpPr>
          <p:cNvPr id="30" name="Oval 29"/>
          <p:cNvSpPr>
            <a:spLocks noChangeAspect="1"/>
          </p:cNvSpPr>
          <p:nvPr/>
        </p:nvSpPr>
        <p:spPr>
          <a:xfrm>
            <a:off x="3449276" y="3905168"/>
            <a:ext cx="1150041" cy="1150041"/>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200" dirty="0" smtClean="0">
                <a:solidFill>
                  <a:schemeClr val="bg1"/>
                </a:solidFill>
              </a:rPr>
              <a:t>40% report ever having mental health problems</a:t>
            </a:r>
            <a:endParaRPr lang="en-GB" sz="1200" dirty="0">
              <a:solidFill>
                <a:schemeClr val="bg1"/>
              </a:solidFill>
            </a:endParaRPr>
          </a:p>
        </p:txBody>
      </p:sp>
      <p:sp>
        <p:nvSpPr>
          <p:cNvPr id="31" name="Oval 30"/>
          <p:cNvSpPr>
            <a:spLocks noChangeAspect="1"/>
          </p:cNvSpPr>
          <p:nvPr/>
        </p:nvSpPr>
        <p:spPr>
          <a:xfrm>
            <a:off x="2497953" y="4954097"/>
            <a:ext cx="1116000" cy="1116000"/>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200" dirty="0" smtClean="0">
                <a:solidFill>
                  <a:schemeClr val="bg1"/>
                </a:solidFill>
              </a:rPr>
              <a:t>52% lived away from home for more than 3 months before 18</a:t>
            </a:r>
            <a:endParaRPr lang="en-GB" sz="1200" dirty="0">
              <a:solidFill>
                <a:schemeClr val="bg1"/>
              </a:solidFill>
            </a:endParaRPr>
          </a:p>
        </p:txBody>
      </p:sp>
      <p:sp>
        <p:nvSpPr>
          <p:cNvPr id="32" name="Oval 31"/>
          <p:cNvSpPr>
            <a:spLocks noChangeAspect="1"/>
          </p:cNvSpPr>
          <p:nvPr/>
        </p:nvSpPr>
        <p:spPr>
          <a:xfrm>
            <a:off x="209276" y="3161581"/>
            <a:ext cx="1188000" cy="1188000"/>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200" dirty="0" smtClean="0">
                <a:solidFill>
                  <a:schemeClr val="bg1"/>
                </a:solidFill>
              </a:rPr>
              <a:t>46% clients ever abused by someone close to them</a:t>
            </a:r>
            <a:endParaRPr lang="en-GB" sz="1200" dirty="0">
              <a:solidFill>
                <a:schemeClr val="bg1"/>
              </a:solidFill>
            </a:endParaRPr>
          </a:p>
        </p:txBody>
      </p:sp>
      <p:grpSp>
        <p:nvGrpSpPr>
          <p:cNvPr id="34" name="Group 33"/>
          <p:cNvGrpSpPr/>
          <p:nvPr/>
        </p:nvGrpSpPr>
        <p:grpSpPr>
          <a:xfrm>
            <a:off x="8332276" y="559107"/>
            <a:ext cx="1166400" cy="1165743"/>
            <a:chOff x="204658" y="2336802"/>
            <a:chExt cx="1166400" cy="1165743"/>
          </a:xfrm>
        </p:grpSpPr>
        <p:sp>
          <p:nvSpPr>
            <p:cNvPr id="35" name="Oval 34"/>
            <p:cNvSpPr/>
            <p:nvPr/>
          </p:nvSpPr>
          <p:spPr>
            <a:xfrm>
              <a:off x="204658" y="2336802"/>
              <a:ext cx="1166400" cy="11657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36" name="Group 35"/>
            <p:cNvGrpSpPr/>
            <p:nvPr/>
          </p:nvGrpSpPr>
          <p:grpSpPr>
            <a:xfrm>
              <a:off x="405611" y="2526178"/>
              <a:ext cx="852603" cy="792746"/>
              <a:chOff x="405611" y="2526178"/>
              <a:chExt cx="852603" cy="792746"/>
            </a:xfrm>
          </p:grpSpPr>
          <p:sp>
            <p:nvSpPr>
              <p:cNvPr id="37" name="Freeform 21"/>
              <p:cNvSpPr>
                <a:spLocks/>
              </p:cNvSpPr>
              <p:nvPr/>
            </p:nvSpPr>
            <p:spPr bwMode="auto">
              <a:xfrm>
                <a:off x="455732" y="3011562"/>
                <a:ext cx="802482" cy="307362"/>
              </a:xfrm>
              <a:custGeom>
                <a:avLst/>
                <a:gdLst>
                  <a:gd name="T0" fmla="*/ 173 w 244"/>
                  <a:gd name="T1" fmla="*/ 0 h 93"/>
                  <a:gd name="T2" fmla="*/ 146 w 244"/>
                  <a:gd name="T3" fmla="*/ 12 h 93"/>
                  <a:gd name="T4" fmla="*/ 141 w 244"/>
                  <a:gd name="T5" fmla="*/ 15 h 93"/>
                  <a:gd name="T6" fmla="*/ 139 w 244"/>
                  <a:gd name="T7" fmla="*/ 17 h 93"/>
                  <a:gd name="T8" fmla="*/ 96 w 244"/>
                  <a:gd name="T9" fmla="*/ 49 h 93"/>
                  <a:gd name="T10" fmla="*/ 89 w 244"/>
                  <a:gd name="T11" fmla="*/ 54 h 93"/>
                  <a:gd name="T12" fmla="*/ 85 w 244"/>
                  <a:gd name="T13" fmla="*/ 57 h 93"/>
                  <a:gd name="T14" fmla="*/ 85 w 244"/>
                  <a:gd name="T15" fmla="*/ 71 h 93"/>
                  <a:gd name="T16" fmla="*/ 86 w 244"/>
                  <a:gd name="T17" fmla="*/ 72 h 93"/>
                  <a:gd name="T18" fmla="*/ 99 w 244"/>
                  <a:gd name="T19" fmla="*/ 75 h 93"/>
                  <a:gd name="T20" fmla="*/ 131 w 244"/>
                  <a:gd name="T21" fmla="*/ 54 h 93"/>
                  <a:gd name="T22" fmla="*/ 138 w 244"/>
                  <a:gd name="T23" fmla="*/ 56 h 93"/>
                  <a:gd name="T24" fmla="*/ 134 w 244"/>
                  <a:gd name="T25" fmla="*/ 63 h 93"/>
                  <a:gd name="T26" fmla="*/ 99 w 244"/>
                  <a:gd name="T27" fmla="*/ 84 h 93"/>
                  <a:gd name="T28" fmla="*/ 80 w 244"/>
                  <a:gd name="T29" fmla="*/ 81 h 93"/>
                  <a:gd name="T30" fmla="*/ 71 w 244"/>
                  <a:gd name="T31" fmla="*/ 67 h 93"/>
                  <a:gd name="T32" fmla="*/ 14 w 244"/>
                  <a:gd name="T33" fmla="*/ 67 h 93"/>
                  <a:gd name="T34" fmla="*/ 0 w 244"/>
                  <a:gd name="T35" fmla="*/ 80 h 93"/>
                  <a:gd name="T36" fmla="*/ 13 w 244"/>
                  <a:gd name="T37" fmla="*/ 92 h 93"/>
                  <a:gd name="T38" fmla="*/ 114 w 244"/>
                  <a:gd name="T39" fmla="*/ 92 h 93"/>
                  <a:gd name="T40" fmla="*/ 131 w 244"/>
                  <a:gd name="T41" fmla="*/ 84 h 93"/>
                  <a:gd name="T42" fmla="*/ 173 w 244"/>
                  <a:gd name="T43" fmla="*/ 57 h 93"/>
                  <a:gd name="T44" fmla="*/ 191 w 244"/>
                  <a:gd name="T45" fmla="*/ 52 h 93"/>
                  <a:gd name="T46" fmla="*/ 244 w 244"/>
                  <a:gd name="T47" fmla="*/ 52 h 93"/>
                  <a:gd name="T48" fmla="*/ 244 w 244"/>
                  <a:gd name="T49" fmla="*/ 0 h 93"/>
                  <a:gd name="T50" fmla="*/ 173 w 244"/>
                  <a:gd name="T5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93">
                    <a:moveTo>
                      <a:pt x="173" y="0"/>
                    </a:moveTo>
                    <a:cubicBezTo>
                      <a:pt x="173" y="0"/>
                      <a:pt x="162" y="0"/>
                      <a:pt x="146" y="12"/>
                    </a:cubicBezTo>
                    <a:cubicBezTo>
                      <a:pt x="144" y="13"/>
                      <a:pt x="143" y="14"/>
                      <a:pt x="141" y="15"/>
                    </a:cubicBezTo>
                    <a:cubicBezTo>
                      <a:pt x="140" y="16"/>
                      <a:pt x="140" y="16"/>
                      <a:pt x="139" y="17"/>
                    </a:cubicBezTo>
                    <a:cubicBezTo>
                      <a:pt x="128" y="25"/>
                      <a:pt x="108" y="40"/>
                      <a:pt x="96" y="49"/>
                    </a:cubicBezTo>
                    <a:cubicBezTo>
                      <a:pt x="93" y="51"/>
                      <a:pt x="91" y="53"/>
                      <a:pt x="89" y="54"/>
                    </a:cubicBezTo>
                    <a:cubicBezTo>
                      <a:pt x="87" y="56"/>
                      <a:pt x="85" y="57"/>
                      <a:pt x="85" y="57"/>
                    </a:cubicBezTo>
                    <a:cubicBezTo>
                      <a:pt x="85" y="57"/>
                      <a:pt x="79" y="62"/>
                      <a:pt x="85" y="71"/>
                    </a:cubicBezTo>
                    <a:cubicBezTo>
                      <a:pt x="86" y="72"/>
                      <a:pt x="86" y="72"/>
                      <a:pt x="86" y="72"/>
                    </a:cubicBezTo>
                    <a:cubicBezTo>
                      <a:pt x="86" y="72"/>
                      <a:pt x="91" y="79"/>
                      <a:pt x="99" y="75"/>
                    </a:cubicBezTo>
                    <a:cubicBezTo>
                      <a:pt x="105" y="71"/>
                      <a:pt x="131" y="54"/>
                      <a:pt x="131" y="54"/>
                    </a:cubicBezTo>
                    <a:cubicBezTo>
                      <a:pt x="131" y="54"/>
                      <a:pt x="136" y="52"/>
                      <a:pt x="138" y="56"/>
                    </a:cubicBezTo>
                    <a:cubicBezTo>
                      <a:pt x="139" y="58"/>
                      <a:pt x="139" y="60"/>
                      <a:pt x="134" y="63"/>
                    </a:cubicBezTo>
                    <a:cubicBezTo>
                      <a:pt x="129" y="66"/>
                      <a:pt x="99" y="84"/>
                      <a:pt x="99" y="84"/>
                    </a:cubicBezTo>
                    <a:cubicBezTo>
                      <a:pt x="99" y="84"/>
                      <a:pt x="86" y="90"/>
                      <a:pt x="80" y="81"/>
                    </a:cubicBezTo>
                    <a:cubicBezTo>
                      <a:pt x="76" y="75"/>
                      <a:pt x="71" y="67"/>
                      <a:pt x="71" y="67"/>
                    </a:cubicBezTo>
                    <a:cubicBezTo>
                      <a:pt x="14" y="67"/>
                      <a:pt x="14" y="67"/>
                      <a:pt x="14" y="67"/>
                    </a:cubicBezTo>
                    <a:cubicBezTo>
                      <a:pt x="14" y="67"/>
                      <a:pt x="0" y="67"/>
                      <a:pt x="0" y="80"/>
                    </a:cubicBezTo>
                    <a:cubicBezTo>
                      <a:pt x="0" y="90"/>
                      <a:pt x="6" y="92"/>
                      <a:pt x="13" y="92"/>
                    </a:cubicBezTo>
                    <a:cubicBezTo>
                      <a:pt x="23" y="92"/>
                      <a:pt x="114" y="92"/>
                      <a:pt x="114" y="92"/>
                    </a:cubicBezTo>
                    <a:cubicBezTo>
                      <a:pt x="114" y="92"/>
                      <a:pt x="121" y="93"/>
                      <a:pt x="131" y="84"/>
                    </a:cubicBezTo>
                    <a:cubicBezTo>
                      <a:pt x="142" y="76"/>
                      <a:pt x="173" y="57"/>
                      <a:pt x="173" y="57"/>
                    </a:cubicBezTo>
                    <a:cubicBezTo>
                      <a:pt x="173" y="57"/>
                      <a:pt x="179" y="52"/>
                      <a:pt x="191" y="52"/>
                    </a:cubicBezTo>
                    <a:cubicBezTo>
                      <a:pt x="205" y="52"/>
                      <a:pt x="244" y="52"/>
                      <a:pt x="244" y="52"/>
                    </a:cubicBezTo>
                    <a:cubicBezTo>
                      <a:pt x="244" y="0"/>
                      <a:pt x="244" y="0"/>
                      <a:pt x="244" y="0"/>
                    </a:cubicBez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137"/>
              </a:p>
            </p:txBody>
          </p:sp>
          <p:grpSp>
            <p:nvGrpSpPr>
              <p:cNvPr id="38" name="Group 4"/>
              <p:cNvGrpSpPr>
                <a:grpSpLocks noChangeAspect="1"/>
              </p:cNvGrpSpPr>
              <p:nvPr/>
            </p:nvGrpSpPr>
            <p:grpSpPr bwMode="auto">
              <a:xfrm>
                <a:off x="405611" y="2526178"/>
                <a:ext cx="514941" cy="646717"/>
                <a:chOff x="-730" y="1146"/>
                <a:chExt cx="762" cy="957"/>
              </a:xfrm>
              <a:solidFill>
                <a:schemeClr val="bg1"/>
              </a:solidFill>
            </p:grpSpPr>
            <p:sp>
              <p:nvSpPr>
                <p:cNvPr id="39" name="Oval 5"/>
                <p:cNvSpPr>
                  <a:spLocks noChangeArrowheads="1"/>
                </p:cNvSpPr>
                <p:nvPr/>
              </p:nvSpPr>
              <p:spPr bwMode="auto">
                <a:xfrm>
                  <a:off x="-518" y="1146"/>
                  <a:ext cx="312" cy="3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730" y="1503"/>
                  <a:ext cx="762" cy="600"/>
                </a:xfrm>
                <a:custGeom>
                  <a:avLst/>
                  <a:gdLst>
                    <a:gd name="T0" fmla="*/ 295 w 320"/>
                    <a:gd name="T1" fmla="*/ 87 h 252"/>
                    <a:gd name="T2" fmla="*/ 269 w 320"/>
                    <a:gd name="T3" fmla="*/ 40 h 252"/>
                    <a:gd name="T4" fmla="*/ 210 w 320"/>
                    <a:gd name="T5" fmla="*/ 0 h 252"/>
                    <a:gd name="T6" fmla="*/ 108 w 320"/>
                    <a:gd name="T7" fmla="*/ 0 h 252"/>
                    <a:gd name="T8" fmla="*/ 28 w 320"/>
                    <a:gd name="T9" fmla="*/ 78 h 252"/>
                    <a:gd name="T10" fmla="*/ 2 w 320"/>
                    <a:gd name="T11" fmla="*/ 152 h 252"/>
                    <a:gd name="T12" fmla="*/ 31 w 320"/>
                    <a:gd name="T13" fmla="*/ 218 h 252"/>
                    <a:gd name="T14" fmla="*/ 118 w 320"/>
                    <a:gd name="T15" fmla="*/ 250 h 252"/>
                    <a:gd name="T16" fmla="*/ 178 w 320"/>
                    <a:gd name="T17" fmla="*/ 221 h 252"/>
                    <a:gd name="T18" fmla="*/ 143 w 320"/>
                    <a:gd name="T19" fmla="*/ 188 h 252"/>
                    <a:gd name="T20" fmla="*/ 68 w 320"/>
                    <a:gd name="T21" fmla="*/ 174 h 252"/>
                    <a:gd name="T22" fmla="*/ 77 w 320"/>
                    <a:gd name="T23" fmla="*/ 164 h 252"/>
                    <a:gd name="T24" fmla="*/ 108 w 320"/>
                    <a:gd name="T25" fmla="*/ 155 h 252"/>
                    <a:gd name="T26" fmla="*/ 101 w 320"/>
                    <a:gd name="T27" fmla="*/ 125 h 252"/>
                    <a:gd name="T28" fmla="*/ 108 w 320"/>
                    <a:gd name="T29" fmla="*/ 95 h 252"/>
                    <a:gd name="T30" fmla="*/ 135 w 320"/>
                    <a:gd name="T31" fmla="*/ 110 h 252"/>
                    <a:gd name="T32" fmla="*/ 150 w 320"/>
                    <a:gd name="T33" fmla="*/ 133 h 252"/>
                    <a:gd name="T34" fmla="*/ 169 w 320"/>
                    <a:gd name="T35" fmla="*/ 152 h 252"/>
                    <a:gd name="T36" fmla="*/ 197 w 320"/>
                    <a:gd name="T37" fmla="*/ 160 h 252"/>
                    <a:gd name="T38" fmla="*/ 213 w 320"/>
                    <a:gd name="T39" fmla="*/ 159 h 252"/>
                    <a:gd name="T40" fmla="*/ 195 w 320"/>
                    <a:gd name="T41" fmla="*/ 209 h 252"/>
                    <a:gd name="T42" fmla="*/ 241 w 320"/>
                    <a:gd name="T43" fmla="*/ 212 h 252"/>
                    <a:gd name="T44" fmla="*/ 288 w 320"/>
                    <a:gd name="T45" fmla="*/ 174 h 252"/>
                    <a:gd name="T46" fmla="*/ 295 w 320"/>
                    <a:gd name="T47" fmla="*/ 87 h 252"/>
                    <a:gd name="T48" fmla="*/ 205 w 320"/>
                    <a:gd name="T49" fmla="*/ 151 h 252"/>
                    <a:gd name="T50" fmla="*/ 159 w 320"/>
                    <a:gd name="T51" fmla="*/ 106 h 252"/>
                    <a:gd name="T52" fmla="*/ 205 w 320"/>
                    <a:gd name="T53" fmla="*/ 60 h 252"/>
                    <a:gd name="T54" fmla="*/ 250 w 320"/>
                    <a:gd name="T55" fmla="*/ 106 h 252"/>
                    <a:gd name="T56" fmla="*/ 205 w 320"/>
                    <a:gd name="T57" fmla="*/ 1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52">
                      <a:moveTo>
                        <a:pt x="295" y="87"/>
                      </a:moveTo>
                      <a:cubicBezTo>
                        <a:pt x="288" y="71"/>
                        <a:pt x="278" y="54"/>
                        <a:pt x="269" y="40"/>
                      </a:cubicBezTo>
                      <a:cubicBezTo>
                        <a:pt x="256" y="18"/>
                        <a:pt x="241" y="0"/>
                        <a:pt x="210" y="0"/>
                      </a:cubicBezTo>
                      <a:cubicBezTo>
                        <a:pt x="199" y="0"/>
                        <a:pt x="163" y="0"/>
                        <a:pt x="108" y="0"/>
                      </a:cubicBezTo>
                      <a:cubicBezTo>
                        <a:pt x="60" y="0"/>
                        <a:pt x="43" y="49"/>
                        <a:pt x="28" y="78"/>
                      </a:cubicBezTo>
                      <a:cubicBezTo>
                        <a:pt x="16" y="100"/>
                        <a:pt x="3" y="133"/>
                        <a:pt x="2" y="152"/>
                      </a:cubicBezTo>
                      <a:cubicBezTo>
                        <a:pt x="0" y="190"/>
                        <a:pt x="27" y="215"/>
                        <a:pt x="31" y="218"/>
                      </a:cubicBezTo>
                      <a:cubicBezTo>
                        <a:pt x="52" y="233"/>
                        <a:pt x="77" y="246"/>
                        <a:pt x="118" y="250"/>
                      </a:cubicBezTo>
                      <a:cubicBezTo>
                        <a:pt x="148" y="252"/>
                        <a:pt x="175" y="237"/>
                        <a:pt x="178" y="221"/>
                      </a:cubicBezTo>
                      <a:cubicBezTo>
                        <a:pt x="181" y="201"/>
                        <a:pt x="169" y="187"/>
                        <a:pt x="143" y="188"/>
                      </a:cubicBezTo>
                      <a:cubicBezTo>
                        <a:pt x="102" y="190"/>
                        <a:pt x="76" y="178"/>
                        <a:pt x="68" y="174"/>
                      </a:cubicBezTo>
                      <a:cubicBezTo>
                        <a:pt x="48" y="164"/>
                        <a:pt x="72" y="165"/>
                        <a:pt x="77" y="164"/>
                      </a:cubicBezTo>
                      <a:cubicBezTo>
                        <a:pt x="89" y="163"/>
                        <a:pt x="102" y="160"/>
                        <a:pt x="108" y="155"/>
                      </a:cubicBezTo>
                      <a:cubicBezTo>
                        <a:pt x="115" y="150"/>
                        <a:pt x="109" y="151"/>
                        <a:pt x="101" y="125"/>
                      </a:cubicBezTo>
                      <a:cubicBezTo>
                        <a:pt x="94" y="105"/>
                        <a:pt x="103" y="97"/>
                        <a:pt x="108" y="95"/>
                      </a:cubicBezTo>
                      <a:cubicBezTo>
                        <a:pt x="121" y="91"/>
                        <a:pt x="128" y="97"/>
                        <a:pt x="135" y="110"/>
                      </a:cubicBezTo>
                      <a:cubicBezTo>
                        <a:pt x="140" y="119"/>
                        <a:pt x="147" y="129"/>
                        <a:pt x="150" y="133"/>
                      </a:cubicBezTo>
                      <a:cubicBezTo>
                        <a:pt x="155" y="139"/>
                        <a:pt x="159" y="145"/>
                        <a:pt x="169" y="152"/>
                      </a:cubicBezTo>
                      <a:cubicBezTo>
                        <a:pt x="178" y="157"/>
                        <a:pt x="188" y="160"/>
                        <a:pt x="197" y="160"/>
                      </a:cubicBezTo>
                      <a:cubicBezTo>
                        <a:pt x="205" y="161"/>
                        <a:pt x="205" y="161"/>
                        <a:pt x="213" y="159"/>
                      </a:cubicBezTo>
                      <a:cubicBezTo>
                        <a:pt x="204" y="167"/>
                        <a:pt x="175" y="187"/>
                        <a:pt x="195" y="209"/>
                      </a:cubicBezTo>
                      <a:cubicBezTo>
                        <a:pt x="206" y="220"/>
                        <a:pt x="230" y="216"/>
                        <a:pt x="241" y="212"/>
                      </a:cubicBezTo>
                      <a:cubicBezTo>
                        <a:pt x="252" y="207"/>
                        <a:pt x="272" y="194"/>
                        <a:pt x="288" y="174"/>
                      </a:cubicBezTo>
                      <a:cubicBezTo>
                        <a:pt x="320" y="134"/>
                        <a:pt x="301" y="99"/>
                        <a:pt x="295" y="87"/>
                      </a:cubicBezTo>
                      <a:close/>
                      <a:moveTo>
                        <a:pt x="205" y="151"/>
                      </a:moveTo>
                      <a:cubicBezTo>
                        <a:pt x="179" y="151"/>
                        <a:pt x="159" y="131"/>
                        <a:pt x="159" y="106"/>
                      </a:cubicBezTo>
                      <a:cubicBezTo>
                        <a:pt x="159" y="81"/>
                        <a:pt x="179" y="60"/>
                        <a:pt x="205" y="60"/>
                      </a:cubicBezTo>
                      <a:cubicBezTo>
                        <a:pt x="230" y="60"/>
                        <a:pt x="250" y="81"/>
                        <a:pt x="250" y="106"/>
                      </a:cubicBezTo>
                      <a:cubicBezTo>
                        <a:pt x="250" y="131"/>
                        <a:pt x="230" y="151"/>
                        <a:pt x="205"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
        <p:nvSpPr>
          <p:cNvPr id="41" name="Oval 40"/>
          <p:cNvSpPr>
            <a:spLocks noChangeAspect="1"/>
          </p:cNvSpPr>
          <p:nvPr/>
        </p:nvSpPr>
        <p:spPr>
          <a:xfrm>
            <a:off x="4687335" y="4044705"/>
            <a:ext cx="2021008" cy="2021008"/>
          </a:xfrm>
          <a:prstGeom prst="ellipse">
            <a:avLst/>
          </a:prstGeom>
          <a:solidFill>
            <a:srgbClr val="D3417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75000"/>
              </a:lnSpc>
            </a:pPr>
            <a:r>
              <a:rPr lang="en-GB" sz="1500" dirty="0" smtClean="0">
                <a:solidFill>
                  <a:schemeClr val="bg1"/>
                </a:solidFill>
              </a:rPr>
              <a:t>76% of teen mums offered FNP take it up and 79% of this number engage in the programme for 2.5 years.</a:t>
            </a:r>
          </a:p>
        </p:txBody>
      </p:sp>
    </p:spTree>
    <p:extLst>
      <p:ext uri="{BB962C8B-B14F-4D97-AF65-F5344CB8AC3E}">
        <p14:creationId xmlns:p14="http://schemas.microsoft.com/office/powerpoint/2010/main" val="10794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0" name="Rectangle 29"/>
          <p:cNvSpPr/>
          <p:nvPr/>
        </p:nvSpPr>
        <p:spPr>
          <a:xfrm>
            <a:off x="6384868" y="2700599"/>
            <a:ext cx="3521132" cy="352113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85000"/>
              </a:lnSpc>
              <a:spcAft>
                <a:spcPts val="900"/>
              </a:spcAft>
            </a:pPr>
            <a:r>
              <a:rPr lang="en-GB" sz="2000" b="1" dirty="0">
                <a:latin typeface="+mj-lt"/>
              </a:rPr>
              <a:t>Family </a:t>
            </a:r>
            <a:r>
              <a:rPr lang="en-GB" sz="2000" b="1" dirty="0" smtClean="0">
                <a:latin typeface="+mj-lt"/>
              </a:rPr>
              <a:t>nurses receive specialist training </a:t>
            </a:r>
            <a:r>
              <a:rPr lang="en-GB" sz="2000" b="1" dirty="0">
                <a:latin typeface="+mj-lt"/>
              </a:rPr>
              <a:t>to engage this highly vulnerable group who normally shun services for fear of being </a:t>
            </a:r>
            <a:r>
              <a:rPr lang="en-GB" sz="2000" b="1" dirty="0" smtClean="0">
                <a:latin typeface="+mj-lt"/>
              </a:rPr>
              <a:t>judged</a:t>
            </a:r>
          </a:p>
          <a:p>
            <a:pPr algn="ctr">
              <a:lnSpc>
                <a:spcPct val="85000"/>
              </a:lnSpc>
              <a:spcAft>
                <a:spcPts val="900"/>
              </a:spcAft>
            </a:pPr>
            <a:r>
              <a:rPr lang="en-GB" sz="2000" b="1" dirty="0">
                <a:latin typeface="+mj-lt"/>
              </a:rPr>
              <a:t>W</a:t>
            </a:r>
            <a:r>
              <a:rPr lang="en-GB" sz="2000" b="1" dirty="0" smtClean="0">
                <a:latin typeface="+mj-lt"/>
              </a:rPr>
              <a:t>e </a:t>
            </a:r>
            <a:r>
              <a:rPr lang="en-GB" sz="2000" b="1" dirty="0">
                <a:latin typeface="+mj-lt"/>
              </a:rPr>
              <a:t>make this high risk population more VISIBLE and work in partnership with other services to </a:t>
            </a:r>
            <a:r>
              <a:rPr lang="en-GB" sz="2000" b="1" dirty="0" smtClean="0">
                <a:latin typeface="+mj-lt"/>
              </a:rPr>
              <a:t>EFFECT </a:t>
            </a:r>
            <a:r>
              <a:rPr lang="en-GB" sz="2000" b="1" dirty="0">
                <a:latin typeface="+mj-lt"/>
              </a:rPr>
              <a:t>CHANGE</a:t>
            </a:r>
          </a:p>
        </p:txBody>
      </p:sp>
      <p:grpSp>
        <p:nvGrpSpPr>
          <p:cNvPr id="11" name="Group 10"/>
          <p:cNvGrpSpPr/>
          <p:nvPr/>
        </p:nvGrpSpPr>
        <p:grpSpPr>
          <a:xfrm>
            <a:off x="8332276" y="559107"/>
            <a:ext cx="1166400" cy="1165743"/>
            <a:chOff x="204658" y="2336802"/>
            <a:chExt cx="1166400" cy="1165743"/>
          </a:xfrm>
        </p:grpSpPr>
        <p:sp>
          <p:nvSpPr>
            <p:cNvPr id="12" name="Oval 11"/>
            <p:cNvSpPr/>
            <p:nvPr/>
          </p:nvSpPr>
          <p:spPr>
            <a:xfrm>
              <a:off x="204658" y="2336802"/>
              <a:ext cx="1166400" cy="11657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13" name="Group 12"/>
            <p:cNvGrpSpPr/>
            <p:nvPr/>
          </p:nvGrpSpPr>
          <p:grpSpPr>
            <a:xfrm>
              <a:off x="405611" y="2526178"/>
              <a:ext cx="852603" cy="792746"/>
              <a:chOff x="405611" y="2526178"/>
              <a:chExt cx="852603" cy="792746"/>
            </a:xfrm>
          </p:grpSpPr>
          <p:sp>
            <p:nvSpPr>
              <p:cNvPr id="14" name="Freeform 21"/>
              <p:cNvSpPr>
                <a:spLocks/>
              </p:cNvSpPr>
              <p:nvPr/>
            </p:nvSpPr>
            <p:spPr bwMode="auto">
              <a:xfrm>
                <a:off x="455732" y="3011562"/>
                <a:ext cx="802482" cy="307362"/>
              </a:xfrm>
              <a:custGeom>
                <a:avLst/>
                <a:gdLst>
                  <a:gd name="T0" fmla="*/ 173 w 244"/>
                  <a:gd name="T1" fmla="*/ 0 h 93"/>
                  <a:gd name="T2" fmla="*/ 146 w 244"/>
                  <a:gd name="T3" fmla="*/ 12 h 93"/>
                  <a:gd name="T4" fmla="*/ 141 w 244"/>
                  <a:gd name="T5" fmla="*/ 15 h 93"/>
                  <a:gd name="T6" fmla="*/ 139 w 244"/>
                  <a:gd name="T7" fmla="*/ 17 h 93"/>
                  <a:gd name="T8" fmla="*/ 96 w 244"/>
                  <a:gd name="T9" fmla="*/ 49 h 93"/>
                  <a:gd name="T10" fmla="*/ 89 w 244"/>
                  <a:gd name="T11" fmla="*/ 54 h 93"/>
                  <a:gd name="T12" fmla="*/ 85 w 244"/>
                  <a:gd name="T13" fmla="*/ 57 h 93"/>
                  <a:gd name="T14" fmla="*/ 85 w 244"/>
                  <a:gd name="T15" fmla="*/ 71 h 93"/>
                  <a:gd name="T16" fmla="*/ 86 w 244"/>
                  <a:gd name="T17" fmla="*/ 72 h 93"/>
                  <a:gd name="T18" fmla="*/ 99 w 244"/>
                  <a:gd name="T19" fmla="*/ 75 h 93"/>
                  <a:gd name="T20" fmla="*/ 131 w 244"/>
                  <a:gd name="T21" fmla="*/ 54 h 93"/>
                  <a:gd name="T22" fmla="*/ 138 w 244"/>
                  <a:gd name="T23" fmla="*/ 56 h 93"/>
                  <a:gd name="T24" fmla="*/ 134 w 244"/>
                  <a:gd name="T25" fmla="*/ 63 h 93"/>
                  <a:gd name="T26" fmla="*/ 99 w 244"/>
                  <a:gd name="T27" fmla="*/ 84 h 93"/>
                  <a:gd name="T28" fmla="*/ 80 w 244"/>
                  <a:gd name="T29" fmla="*/ 81 h 93"/>
                  <a:gd name="T30" fmla="*/ 71 w 244"/>
                  <a:gd name="T31" fmla="*/ 67 h 93"/>
                  <a:gd name="T32" fmla="*/ 14 w 244"/>
                  <a:gd name="T33" fmla="*/ 67 h 93"/>
                  <a:gd name="T34" fmla="*/ 0 w 244"/>
                  <a:gd name="T35" fmla="*/ 80 h 93"/>
                  <a:gd name="T36" fmla="*/ 13 w 244"/>
                  <a:gd name="T37" fmla="*/ 92 h 93"/>
                  <a:gd name="T38" fmla="*/ 114 w 244"/>
                  <a:gd name="T39" fmla="*/ 92 h 93"/>
                  <a:gd name="T40" fmla="*/ 131 w 244"/>
                  <a:gd name="T41" fmla="*/ 84 h 93"/>
                  <a:gd name="T42" fmla="*/ 173 w 244"/>
                  <a:gd name="T43" fmla="*/ 57 h 93"/>
                  <a:gd name="T44" fmla="*/ 191 w 244"/>
                  <a:gd name="T45" fmla="*/ 52 h 93"/>
                  <a:gd name="T46" fmla="*/ 244 w 244"/>
                  <a:gd name="T47" fmla="*/ 52 h 93"/>
                  <a:gd name="T48" fmla="*/ 244 w 244"/>
                  <a:gd name="T49" fmla="*/ 0 h 93"/>
                  <a:gd name="T50" fmla="*/ 173 w 244"/>
                  <a:gd name="T5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93">
                    <a:moveTo>
                      <a:pt x="173" y="0"/>
                    </a:moveTo>
                    <a:cubicBezTo>
                      <a:pt x="173" y="0"/>
                      <a:pt x="162" y="0"/>
                      <a:pt x="146" y="12"/>
                    </a:cubicBezTo>
                    <a:cubicBezTo>
                      <a:pt x="144" y="13"/>
                      <a:pt x="143" y="14"/>
                      <a:pt x="141" y="15"/>
                    </a:cubicBezTo>
                    <a:cubicBezTo>
                      <a:pt x="140" y="16"/>
                      <a:pt x="140" y="16"/>
                      <a:pt x="139" y="17"/>
                    </a:cubicBezTo>
                    <a:cubicBezTo>
                      <a:pt x="128" y="25"/>
                      <a:pt x="108" y="40"/>
                      <a:pt x="96" y="49"/>
                    </a:cubicBezTo>
                    <a:cubicBezTo>
                      <a:pt x="93" y="51"/>
                      <a:pt x="91" y="53"/>
                      <a:pt x="89" y="54"/>
                    </a:cubicBezTo>
                    <a:cubicBezTo>
                      <a:pt x="87" y="56"/>
                      <a:pt x="85" y="57"/>
                      <a:pt x="85" y="57"/>
                    </a:cubicBezTo>
                    <a:cubicBezTo>
                      <a:pt x="85" y="57"/>
                      <a:pt x="79" y="62"/>
                      <a:pt x="85" y="71"/>
                    </a:cubicBezTo>
                    <a:cubicBezTo>
                      <a:pt x="86" y="72"/>
                      <a:pt x="86" y="72"/>
                      <a:pt x="86" y="72"/>
                    </a:cubicBezTo>
                    <a:cubicBezTo>
                      <a:pt x="86" y="72"/>
                      <a:pt x="91" y="79"/>
                      <a:pt x="99" y="75"/>
                    </a:cubicBezTo>
                    <a:cubicBezTo>
                      <a:pt x="105" y="71"/>
                      <a:pt x="131" y="54"/>
                      <a:pt x="131" y="54"/>
                    </a:cubicBezTo>
                    <a:cubicBezTo>
                      <a:pt x="131" y="54"/>
                      <a:pt x="136" y="52"/>
                      <a:pt x="138" y="56"/>
                    </a:cubicBezTo>
                    <a:cubicBezTo>
                      <a:pt x="139" y="58"/>
                      <a:pt x="139" y="60"/>
                      <a:pt x="134" y="63"/>
                    </a:cubicBezTo>
                    <a:cubicBezTo>
                      <a:pt x="129" y="66"/>
                      <a:pt x="99" y="84"/>
                      <a:pt x="99" y="84"/>
                    </a:cubicBezTo>
                    <a:cubicBezTo>
                      <a:pt x="99" y="84"/>
                      <a:pt x="86" y="90"/>
                      <a:pt x="80" y="81"/>
                    </a:cubicBezTo>
                    <a:cubicBezTo>
                      <a:pt x="76" y="75"/>
                      <a:pt x="71" y="67"/>
                      <a:pt x="71" y="67"/>
                    </a:cubicBezTo>
                    <a:cubicBezTo>
                      <a:pt x="14" y="67"/>
                      <a:pt x="14" y="67"/>
                      <a:pt x="14" y="67"/>
                    </a:cubicBezTo>
                    <a:cubicBezTo>
                      <a:pt x="14" y="67"/>
                      <a:pt x="0" y="67"/>
                      <a:pt x="0" y="80"/>
                    </a:cubicBezTo>
                    <a:cubicBezTo>
                      <a:pt x="0" y="90"/>
                      <a:pt x="6" y="92"/>
                      <a:pt x="13" y="92"/>
                    </a:cubicBezTo>
                    <a:cubicBezTo>
                      <a:pt x="23" y="92"/>
                      <a:pt x="114" y="92"/>
                      <a:pt x="114" y="92"/>
                    </a:cubicBezTo>
                    <a:cubicBezTo>
                      <a:pt x="114" y="92"/>
                      <a:pt x="121" y="93"/>
                      <a:pt x="131" y="84"/>
                    </a:cubicBezTo>
                    <a:cubicBezTo>
                      <a:pt x="142" y="76"/>
                      <a:pt x="173" y="57"/>
                      <a:pt x="173" y="57"/>
                    </a:cubicBezTo>
                    <a:cubicBezTo>
                      <a:pt x="173" y="57"/>
                      <a:pt x="179" y="52"/>
                      <a:pt x="191" y="52"/>
                    </a:cubicBezTo>
                    <a:cubicBezTo>
                      <a:pt x="205" y="52"/>
                      <a:pt x="244" y="52"/>
                      <a:pt x="244" y="52"/>
                    </a:cubicBezTo>
                    <a:cubicBezTo>
                      <a:pt x="244" y="0"/>
                      <a:pt x="244" y="0"/>
                      <a:pt x="244" y="0"/>
                    </a:cubicBez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en-GB" sz="1137"/>
              </a:p>
            </p:txBody>
          </p:sp>
          <p:grpSp>
            <p:nvGrpSpPr>
              <p:cNvPr id="15" name="Group 4"/>
              <p:cNvGrpSpPr>
                <a:grpSpLocks noChangeAspect="1"/>
              </p:cNvGrpSpPr>
              <p:nvPr/>
            </p:nvGrpSpPr>
            <p:grpSpPr bwMode="auto">
              <a:xfrm>
                <a:off x="405611" y="2526178"/>
                <a:ext cx="514941" cy="646717"/>
                <a:chOff x="-730" y="1146"/>
                <a:chExt cx="762" cy="957"/>
              </a:xfrm>
              <a:solidFill>
                <a:schemeClr val="bg1"/>
              </a:solidFill>
            </p:grpSpPr>
            <p:sp>
              <p:nvSpPr>
                <p:cNvPr id="16" name="Oval 5"/>
                <p:cNvSpPr>
                  <a:spLocks noChangeArrowheads="1"/>
                </p:cNvSpPr>
                <p:nvPr/>
              </p:nvSpPr>
              <p:spPr bwMode="auto">
                <a:xfrm>
                  <a:off x="-518" y="1146"/>
                  <a:ext cx="312" cy="3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p:nvSpPr>
              <p:spPr bwMode="auto">
                <a:xfrm>
                  <a:off x="-730" y="1503"/>
                  <a:ext cx="762" cy="600"/>
                </a:xfrm>
                <a:custGeom>
                  <a:avLst/>
                  <a:gdLst>
                    <a:gd name="T0" fmla="*/ 295 w 320"/>
                    <a:gd name="T1" fmla="*/ 87 h 252"/>
                    <a:gd name="T2" fmla="*/ 269 w 320"/>
                    <a:gd name="T3" fmla="*/ 40 h 252"/>
                    <a:gd name="T4" fmla="*/ 210 w 320"/>
                    <a:gd name="T5" fmla="*/ 0 h 252"/>
                    <a:gd name="T6" fmla="*/ 108 w 320"/>
                    <a:gd name="T7" fmla="*/ 0 h 252"/>
                    <a:gd name="T8" fmla="*/ 28 w 320"/>
                    <a:gd name="T9" fmla="*/ 78 h 252"/>
                    <a:gd name="T10" fmla="*/ 2 w 320"/>
                    <a:gd name="T11" fmla="*/ 152 h 252"/>
                    <a:gd name="T12" fmla="*/ 31 w 320"/>
                    <a:gd name="T13" fmla="*/ 218 h 252"/>
                    <a:gd name="T14" fmla="*/ 118 w 320"/>
                    <a:gd name="T15" fmla="*/ 250 h 252"/>
                    <a:gd name="T16" fmla="*/ 178 w 320"/>
                    <a:gd name="T17" fmla="*/ 221 h 252"/>
                    <a:gd name="T18" fmla="*/ 143 w 320"/>
                    <a:gd name="T19" fmla="*/ 188 h 252"/>
                    <a:gd name="T20" fmla="*/ 68 w 320"/>
                    <a:gd name="T21" fmla="*/ 174 h 252"/>
                    <a:gd name="T22" fmla="*/ 77 w 320"/>
                    <a:gd name="T23" fmla="*/ 164 h 252"/>
                    <a:gd name="T24" fmla="*/ 108 w 320"/>
                    <a:gd name="T25" fmla="*/ 155 h 252"/>
                    <a:gd name="T26" fmla="*/ 101 w 320"/>
                    <a:gd name="T27" fmla="*/ 125 h 252"/>
                    <a:gd name="T28" fmla="*/ 108 w 320"/>
                    <a:gd name="T29" fmla="*/ 95 h 252"/>
                    <a:gd name="T30" fmla="*/ 135 w 320"/>
                    <a:gd name="T31" fmla="*/ 110 h 252"/>
                    <a:gd name="T32" fmla="*/ 150 w 320"/>
                    <a:gd name="T33" fmla="*/ 133 h 252"/>
                    <a:gd name="T34" fmla="*/ 169 w 320"/>
                    <a:gd name="T35" fmla="*/ 152 h 252"/>
                    <a:gd name="T36" fmla="*/ 197 w 320"/>
                    <a:gd name="T37" fmla="*/ 160 h 252"/>
                    <a:gd name="T38" fmla="*/ 213 w 320"/>
                    <a:gd name="T39" fmla="*/ 159 h 252"/>
                    <a:gd name="T40" fmla="*/ 195 w 320"/>
                    <a:gd name="T41" fmla="*/ 209 h 252"/>
                    <a:gd name="T42" fmla="*/ 241 w 320"/>
                    <a:gd name="T43" fmla="*/ 212 h 252"/>
                    <a:gd name="T44" fmla="*/ 288 w 320"/>
                    <a:gd name="T45" fmla="*/ 174 h 252"/>
                    <a:gd name="T46" fmla="*/ 295 w 320"/>
                    <a:gd name="T47" fmla="*/ 87 h 252"/>
                    <a:gd name="T48" fmla="*/ 205 w 320"/>
                    <a:gd name="T49" fmla="*/ 151 h 252"/>
                    <a:gd name="T50" fmla="*/ 159 w 320"/>
                    <a:gd name="T51" fmla="*/ 106 h 252"/>
                    <a:gd name="T52" fmla="*/ 205 w 320"/>
                    <a:gd name="T53" fmla="*/ 60 h 252"/>
                    <a:gd name="T54" fmla="*/ 250 w 320"/>
                    <a:gd name="T55" fmla="*/ 106 h 252"/>
                    <a:gd name="T56" fmla="*/ 205 w 320"/>
                    <a:gd name="T57" fmla="*/ 1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52">
                      <a:moveTo>
                        <a:pt x="295" y="87"/>
                      </a:moveTo>
                      <a:cubicBezTo>
                        <a:pt x="288" y="71"/>
                        <a:pt x="278" y="54"/>
                        <a:pt x="269" y="40"/>
                      </a:cubicBezTo>
                      <a:cubicBezTo>
                        <a:pt x="256" y="18"/>
                        <a:pt x="241" y="0"/>
                        <a:pt x="210" y="0"/>
                      </a:cubicBezTo>
                      <a:cubicBezTo>
                        <a:pt x="199" y="0"/>
                        <a:pt x="163" y="0"/>
                        <a:pt x="108" y="0"/>
                      </a:cubicBezTo>
                      <a:cubicBezTo>
                        <a:pt x="60" y="0"/>
                        <a:pt x="43" y="49"/>
                        <a:pt x="28" y="78"/>
                      </a:cubicBezTo>
                      <a:cubicBezTo>
                        <a:pt x="16" y="100"/>
                        <a:pt x="3" y="133"/>
                        <a:pt x="2" y="152"/>
                      </a:cubicBezTo>
                      <a:cubicBezTo>
                        <a:pt x="0" y="190"/>
                        <a:pt x="27" y="215"/>
                        <a:pt x="31" y="218"/>
                      </a:cubicBezTo>
                      <a:cubicBezTo>
                        <a:pt x="52" y="233"/>
                        <a:pt x="77" y="246"/>
                        <a:pt x="118" y="250"/>
                      </a:cubicBezTo>
                      <a:cubicBezTo>
                        <a:pt x="148" y="252"/>
                        <a:pt x="175" y="237"/>
                        <a:pt x="178" y="221"/>
                      </a:cubicBezTo>
                      <a:cubicBezTo>
                        <a:pt x="181" y="201"/>
                        <a:pt x="169" y="187"/>
                        <a:pt x="143" y="188"/>
                      </a:cubicBezTo>
                      <a:cubicBezTo>
                        <a:pt x="102" y="190"/>
                        <a:pt x="76" y="178"/>
                        <a:pt x="68" y="174"/>
                      </a:cubicBezTo>
                      <a:cubicBezTo>
                        <a:pt x="48" y="164"/>
                        <a:pt x="72" y="165"/>
                        <a:pt x="77" y="164"/>
                      </a:cubicBezTo>
                      <a:cubicBezTo>
                        <a:pt x="89" y="163"/>
                        <a:pt x="102" y="160"/>
                        <a:pt x="108" y="155"/>
                      </a:cubicBezTo>
                      <a:cubicBezTo>
                        <a:pt x="115" y="150"/>
                        <a:pt x="109" y="151"/>
                        <a:pt x="101" y="125"/>
                      </a:cubicBezTo>
                      <a:cubicBezTo>
                        <a:pt x="94" y="105"/>
                        <a:pt x="103" y="97"/>
                        <a:pt x="108" y="95"/>
                      </a:cubicBezTo>
                      <a:cubicBezTo>
                        <a:pt x="121" y="91"/>
                        <a:pt x="128" y="97"/>
                        <a:pt x="135" y="110"/>
                      </a:cubicBezTo>
                      <a:cubicBezTo>
                        <a:pt x="140" y="119"/>
                        <a:pt x="147" y="129"/>
                        <a:pt x="150" y="133"/>
                      </a:cubicBezTo>
                      <a:cubicBezTo>
                        <a:pt x="155" y="139"/>
                        <a:pt x="159" y="145"/>
                        <a:pt x="169" y="152"/>
                      </a:cubicBezTo>
                      <a:cubicBezTo>
                        <a:pt x="178" y="157"/>
                        <a:pt x="188" y="160"/>
                        <a:pt x="197" y="160"/>
                      </a:cubicBezTo>
                      <a:cubicBezTo>
                        <a:pt x="205" y="161"/>
                        <a:pt x="205" y="161"/>
                        <a:pt x="213" y="159"/>
                      </a:cubicBezTo>
                      <a:cubicBezTo>
                        <a:pt x="204" y="167"/>
                        <a:pt x="175" y="187"/>
                        <a:pt x="195" y="209"/>
                      </a:cubicBezTo>
                      <a:cubicBezTo>
                        <a:pt x="206" y="220"/>
                        <a:pt x="230" y="216"/>
                        <a:pt x="241" y="212"/>
                      </a:cubicBezTo>
                      <a:cubicBezTo>
                        <a:pt x="252" y="207"/>
                        <a:pt x="272" y="194"/>
                        <a:pt x="288" y="174"/>
                      </a:cubicBezTo>
                      <a:cubicBezTo>
                        <a:pt x="320" y="134"/>
                        <a:pt x="301" y="99"/>
                        <a:pt x="295" y="87"/>
                      </a:cubicBezTo>
                      <a:close/>
                      <a:moveTo>
                        <a:pt x="205" y="151"/>
                      </a:moveTo>
                      <a:cubicBezTo>
                        <a:pt x="179" y="151"/>
                        <a:pt x="159" y="131"/>
                        <a:pt x="159" y="106"/>
                      </a:cubicBezTo>
                      <a:cubicBezTo>
                        <a:pt x="159" y="81"/>
                        <a:pt x="179" y="60"/>
                        <a:pt x="205" y="60"/>
                      </a:cubicBezTo>
                      <a:cubicBezTo>
                        <a:pt x="230" y="60"/>
                        <a:pt x="250" y="81"/>
                        <a:pt x="250" y="106"/>
                      </a:cubicBezTo>
                      <a:cubicBezTo>
                        <a:pt x="250" y="131"/>
                        <a:pt x="230" y="151"/>
                        <a:pt x="205"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spTree>
    <p:extLst>
      <p:ext uri="{BB962C8B-B14F-4D97-AF65-F5344CB8AC3E}">
        <p14:creationId xmlns:p14="http://schemas.microsoft.com/office/powerpoint/2010/main" val="2898382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43" y="38696"/>
            <a:ext cx="8091033" cy="1143000"/>
          </a:xfrm>
        </p:spPr>
        <p:txBody>
          <a:bodyPr>
            <a:normAutofit/>
          </a:bodyPr>
          <a:lstStyle/>
          <a:p>
            <a:r>
              <a:rPr lang="en-GB" sz="2800" dirty="0" smtClean="0">
                <a:solidFill>
                  <a:schemeClr val="accent2"/>
                </a:solidFill>
              </a:rPr>
              <a:t>FNP works intensively with teen mums and their babies to effect behaviour change…</a:t>
            </a:r>
            <a:endParaRPr lang="en-GB" sz="2800" dirty="0">
              <a:solidFill>
                <a:schemeClr val="accent2"/>
              </a:solidFill>
            </a:endParaRPr>
          </a:p>
        </p:txBody>
      </p:sp>
      <p:grpSp>
        <p:nvGrpSpPr>
          <p:cNvPr id="21" name="Group 20"/>
          <p:cNvGrpSpPr/>
          <p:nvPr/>
        </p:nvGrpSpPr>
        <p:grpSpPr>
          <a:xfrm>
            <a:off x="2449405" y="1244129"/>
            <a:ext cx="5007191" cy="4925928"/>
            <a:chOff x="2449405" y="1244129"/>
            <a:chExt cx="5007191" cy="4925928"/>
          </a:xfrm>
        </p:grpSpPr>
        <p:sp>
          <p:nvSpPr>
            <p:cNvPr id="8" name="Oval 7"/>
            <p:cNvSpPr>
              <a:spLocks noChangeAspect="1"/>
            </p:cNvSpPr>
            <p:nvPr/>
          </p:nvSpPr>
          <p:spPr>
            <a:xfrm>
              <a:off x="3471646" y="2225738"/>
              <a:ext cx="2962710" cy="296271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748" tIns="265748" rIns="265748" bIns="265748" numCol="1" spcCol="1270" anchor="ctr" anchorCtr="0">
              <a:noAutofit/>
            </a:bodyPr>
            <a:lstStyle/>
            <a:p>
              <a:pPr lvl="0" algn="ctr" defTabSz="1466850">
                <a:lnSpc>
                  <a:spcPct val="90000"/>
                </a:lnSpc>
                <a:spcBef>
                  <a:spcPct val="0"/>
                </a:spcBef>
                <a:spcAft>
                  <a:spcPct val="35000"/>
                </a:spcAft>
              </a:pPr>
              <a:endParaRPr lang="en-GB" sz="3300" kern="1200"/>
            </a:p>
          </p:txBody>
        </p:sp>
        <p:sp>
          <p:nvSpPr>
            <p:cNvPr id="9" name="Oval 8"/>
            <p:cNvSpPr>
              <a:spLocks noChangeAspect="1"/>
            </p:cNvSpPr>
            <p:nvPr/>
          </p:nvSpPr>
          <p:spPr>
            <a:xfrm>
              <a:off x="4907892" y="1244129"/>
              <a:ext cx="1240303" cy="1240303"/>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a:lnSpc>
                  <a:spcPct val="90000"/>
                </a:lnSpc>
                <a:spcAft>
                  <a:spcPts val="600"/>
                </a:spcAft>
              </a:pPr>
              <a:r>
                <a:rPr lang="en-GB" sz="1400"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Personal </a:t>
              </a:r>
              <a:r>
                <a:rPr lang="en-GB" sz="1400"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health </a:t>
              </a:r>
              <a:endParaRPr lang="en-GB" sz="1400"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Oval 9"/>
            <p:cNvSpPr>
              <a:spLocks noChangeAspect="1"/>
            </p:cNvSpPr>
            <p:nvPr/>
          </p:nvSpPr>
          <p:spPr>
            <a:xfrm>
              <a:off x="6216293" y="2663537"/>
              <a:ext cx="1240303" cy="1240303"/>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90000"/>
                </a:lnSpc>
                <a:spcAft>
                  <a:spcPts val="6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Maternal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role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1" name="Oval 10"/>
            <p:cNvSpPr>
              <a:spLocks noChangeAspect="1"/>
            </p:cNvSpPr>
            <p:nvPr/>
          </p:nvSpPr>
          <p:spPr>
            <a:xfrm>
              <a:off x="5641250" y="4506350"/>
              <a:ext cx="1240303" cy="1240303"/>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Life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course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2" name="Oval 11"/>
            <p:cNvSpPr>
              <a:spLocks noChangeAspect="1"/>
            </p:cNvSpPr>
            <p:nvPr/>
          </p:nvSpPr>
          <p:spPr>
            <a:xfrm>
              <a:off x="3757808" y="4929754"/>
              <a:ext cx="1240303" cy="1240303"/>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Family and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friends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 name="Oval 12"/>
            <p:cNvSpPr>
              <a:spLocks noChangeAspect="1"/>
            </p:cNvSpPr>
            <p:nvPr/>
          </p:nvSpPr>
          <p:spPr>
            <a:xfrm>
              <a:off x="2449405" y="3510347"/>
              <a:ext cx="1240303" cy="1240303"/>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Environ-mental health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 name="Oval 13"/>
            <p:cNvSpPr>
              <a:spLocks noChangeAspect="1"/>
            </p:cNvSpPr>
            <p:nvPr/>
          </p:nvSpPr>
          <p:spPr>
            <a:xfrm>
              <a:off x="3024448" y="1667534"/>
              <a:ext cx="1240303" cy="1240303"/>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Access to services </a:t>
              </a:r>
            </a:p>
          </p:txBody>
        </p:sp>
      </p:grpSp>
      <p:sp>
        <p:nvSpPr>
          <p:cNvPr id="15" name="TextBox 14"/>
          <p:cNvSpPr txBox="1"/>
          <p:nvPr/>
        </p:nvSpPr>
        <p:spPr>
          <a:xfrm>
            <a:off x="6190140" y="1619598"/>
            <a:ext cx="2482414" cy="489365"/>
          </a:xfrm>
          <a:prstGeom prst="rect">
            <a:avLst/>
          </a:prstGeom>
          <a:noFill/>
          <a:ln>
            <a:noFill/>
          </a:ln>
        </p:spPr>
        <p:txBody>
          <a:bodyPr wrap="square" tIns="0" rtlCol="0">
            <a:spAutoFit/>
          </a:bodyPr>
          <a:lstStyle/>
          <a:p>
            <a:pPr>
              <a:lnSpc>
                <a:spcPct val="90000"/>
              </a:lnSpc>
              <a:spcAft>
                <a:spcPts val="600"/>
              </a:spcAft>
            </a:pPr>
            <a:r>
              <a:rPr lang="en-GB" sz="1600" dirty="0" smtClean="0">
                <a:solidFill>
                  <a:schemeClr val="tx2"/>
                </a:solidFill>
                <a:latin typeface="+mj-lt"/>
                <a:ea typeface="Segoe UI Black" panose="020B0A02040204020203" pitchFamily="34" charset="0"/>
                <a:cs typeface="Segoe UI Black" panose="020B0A02040204020203" pitchFamily="34" charset="0"/>
              </a:rPr>
              <a:t>e.g</a:t>
            </a:r>
            <a:r>
              <a:rPr lang="en-GB" sz="1600" dirty="0">
                <a:solidFill>
                  <a:schemeClr val="tx2"/>
                </a:solidFill>
                <a:latin typeface="+mj-lt"/>
                <a:ea typeface="Segoe UI Black" panose="020B0A02040204020203" pitchFamily="34" charset="0"/>
                <a:cs typeface="Segoe UI Black" panose="020B0A02040204020203" pitchFamily="34" charset="0"/>
              </a:rPr>
              <a:t>. substance use and abuse, mental wellbeing</a:t>
            </a:r>
          </a:p>
        </p:txBody>
      </p:sp>
      <p:sp>
        <p:nvSpPr>
          <p:cNvPr id="16" name="TextBox 15"/>
          <p:cNvSpPr txBox="1"/>
          <p:nvPr/>
        </p:nvSpPr>
        <p:spPr>
          <a:xfrm>
            <a:off x="1789604" y="5305223"/>
            <a:ext cx="1926258" cy="489365"/>
          </a:xfrm>
          <a:prstGeom prst="rect">
            <a:avLst/>
          </a:prstGeom>
          <a:noFill/>
          <a:ln>
            <a:noFill/>
          </a:ln>
        </p:spPr>
        <p:txBody>
          <a:bodyPr wrap="square" tIns="0" rtlCol="0">
            <a:spAutoFit/>
          </a:bodyPr>
          <a:lstStyle>
            <a:defPPr>
              <a:defRPr lang="en-US"/>
            </a:defPPr>
            <a:lvl1pPr>
              <a:lnSpc>
                <a:spcPct val="90000"/>
              </a:lnSpc>
              <a:spcAft>
                <a:spcPts val="600"/>
              </a:spcAft>
              <a:defRPr sz="1600">
                <a:solidFill>
                  <a:schemeClr val="tx2"/>
                </a:solidFill>
                <a:latin typeface="+mj-lt"/>
                <a:ea typeface="Segoe UI Black" panose="020B0A02040204020203" pitchFamily="34" charset="0"/>
                <a:cs typeface="Segoe UI Black" panose="020B0A02040204020203" pitchFamily="34" charset="0"/>
              </a:defRPr>
            </a:lvl1pPr>
          </a:lstStyle>
          <a:p>
            <a:pPr algn="r"/>
            <a:r>
              <a:rPr lang="en-GB" dirty="0"/>
              <a:t>e.g. Unsafe family/ friends network</a:t>
            </a:r>
          </a:p>
        </p:txBody>
      </p:sp>
      <p:sp>
        <p:nvSpPr>
          <p:cNvPr id="17" name="TextBox 16"/>
          <p:cNvSpPr txBox="1"/>
          <p:nvPr/>
        </p:nvSpPr>
        <p:spPr>
          <a:xfrm>
            <a:off x="30098" y="1932203"/>
            <a:ext cx="2952405" cy="710964"/>
          </a:xfrm>
          <a:prstGeom prst="rect">
            <a:avLst/>
          </a:prstGeom>
          <a:noFill/>
          <a:ln>
            <a:noFill/>
          </a:ln>
        </p:spPr>
        <p:txBody>
          <a:bodyPr wrap="square" tIns="0" rtlCol="0">
            <a:spAutoFit/>
          </a:bodyPr>
          <a:lstStyle>
            <a:defPPr>
              <a:defRPr lang="en-US"/>
            </a:defPPr>
            <a:lvl1pPr>
              <a:lnSpc>
                <a:spcPct val="90000"/>
              </a:lnSpc>
              <a:spcAft>
                <a:spcPts val="600"/>
              </a:spcAft>
              <a:defRPr sz="1600">
                <a:solidFill>
                  <a:schemeClr val="tx2"/>
                </a:solidFill>
                <a:latin typeface="+mj-lt"/>
                <a:ea typeface="Segoe UI Black" panose="020B0A02040204020203" pitchFamily="34" charset="0"/>
                <a:cs typeface="Segoe UI Black" panose="020B0A02040204020203" pitchFamily="34" charset="0"/>
              </a:defRPr>
            </a:lvl1pPr>
          </a:lstStyle>
          <a:p>
            <a:pPr algn="r"/>
            <a:r>
              <a:rPr lang="en-GB" dirty="0"/>
              <a:t>e.g. engagement with social care/ use of children centres/ sexual health services</a:t>
            </a:r>
          </a:p>
        </p:txBody>
      </p:sp>
      <p:sp>
        <p:nvSpPr>
          <p:cNvPr id="18" name="TextBox 17"/>
          <p:cNvSpPr txBox="1"/>
          <p:nvPr/>
        </p:nvSpPr>
        <p:spPr>
          <a:xfrm>
            <a:off x="6923498" y="4881819"/>
            <a:ext cx="2072085" cy="489365"/>
          </a:xfrm>
          <a:prstGeom prst="rect">
            <a:avLst/>
          </a:prstGeom>
          <a:noFill/>
          <a:ln>
            <a:noFill/>
          </a:ln>
        </p:spPr>
        <p:txBody>
          <a:bodyPr wrap="square" tIns="0" rtlCol="0">
            <a:spAutoFit/>
          </a:bodyPr>
          <a:lstStyle>
            <a:defPPr>
              <a:defRPr lang="en-US"/>
            </a:defPPr>
            <a:lvl1pPr>
              <a:lnSpc>
                <a:spcPct val="90000"/>
              </a:lnSpc>
              <a:spcAft>
                <a:spcPts val="600"/>
              </a:spcAft>
              <a:defRPr sz="1600">
                <a:solidFill>
                  <a:schemeClr val="tx2"/>
                </a:solidFill>
                <a:latin typeface="+mj-lt"/>
                <a:ea typeface="Segoe UI Black" panose="020B0A02040204020203" pitchFamily="34" charset="0"/>
                <a:cs typeface="Segoe UI Black" panose="020B0A02040204020203" pitchFamily="34" charset="0"/>
              </a:defRPr>
            </a:lvl1pPr>
          </a:lstStyle>
          <a:p>
            <a:r>
              <a:rPr lang="en-GB" dirty="0"/>
              <a:t>e.g. maternal education and work</a:t>
            </a:r>
          </a:p>
        </p:txBody>
      </p:sp>
      <p:sp>
        <p:nvSpPr>
          <p:cNvPr id="19" name="TextBox 18"/>
          <p:cNvSpPr txBox="1"/>
          <p:nvPr/>
        </p:nvSpPr>
        <p:spPr>
          <a:xfrm>
            <a:off x="478172" y="3775016"/>
            <a:ext cx="1929288" cy="710964"/>
          </a:xfrm>
          <a:prstGeom prst="rect">
            <a:avLst/>
          </a:prstGeom>
          <a:noFill/>
          <a:ln>
            <a:noFill/>
          </a:ln>
        </p:spPr>
        <p:txBody>
          <a:bodyPr wrap="square" tIns="0" rtlCol="0">
            <a:spAutoFit/>
          </a:bodyPr>
          <a:lstStyle>
            <a:defPPr>
              <a:defRPr lang="en-US"/>
            </a:defPPr>
            <a:lvl1pPr>
              <a:lnSpc>
                <a:spcPct val="90000"/>
              </a:lnSpc>
              <a:spcAft>
                <a:spcPts val="600"/>
              </a:spcAft>
              <a:defRPr sz="1600">
                <a:solidFill>
                  <a:schemeClr val="tx2"/>
                </a:solidFill>
                <a:latin typeface="+mj-lt"/>
                <a:ea typeface="Segoe UI Black" panose="020B0A02040204020203" pitchFamily="34" charset="0"/>
                <a:cs typeface="Segoe UI Black" panose="020B0A02040204020203" pitchFamily="34" charset="0"/>
              </a:defRPr>
            </a:lvl1pPr>
          </a:lstStyle>
          <a:p>
            <a:pPr algn="r"/>
            <a:r>
              <a:rPr lang="en-GB" dirty="0"/>
              <a:t>e.g. Homelessness and residential instability</a:t>
            </a:r>
          </a:p>
        </p:txBody>
      </p:sp>
      <p:sp>
        <p:nvSpPr>
          <p:cNvPr id="20" name="TextBox 19"/>
          <p:cNvSpPr txBox="1"/>
          <p:nvPr/>
        </p:nvSpPr>
        <p:spPr>
          <a:xfrm>
            <a:off x="7498541" y="2928206"/>
            <a:ext cx="1926258" cy="710964"/>
          </a:xfrm>
          <a:prstGeom prst="rect">
            <a:avLst/>
          </a:prstGeom>
          <a:noFill/>
          <a:ln>
            <a:noFill/>
          </a:ln>
        </p:spPr>
        <p:txBody>
          <a:bodyPr wrap="square" tIns="0" rtlCol="0">
            <a:spAutoFit/>
          </a:bodyPr>
          <a:lstStyle>
            <a:defPPr>
              <a:defRPr lang="en-US"/>
            </a:defPPr>
            <a:lvl1pPr>
              <a:lnSpc>
                <a:spcPct val="90000"/>
              </a:lnSpc>
              <a:spcAft>
                <a:spcPts val="600"/>
              </a:spcAft>
              <a:defRPr sz="1600">
                <a:solidFill>
                  <a:schemeClr val="tx2"/>
                </a:solidFill>
                <a:latin typeface="+mj-lt"/>
                <a:ea typeface="Segoe UI Black" panose="020B0A02040204020203" pitchFamily="34" charset="0"/>
                <a:cs typeface="Segoe UI Black" panose="020B0A02040204020203" pitchFamily="34" charset="0"/>
              </a:defRPr>
            </a:lvl1pPr>
          </a:lstStyle>
          <a:p>
            <a:r>
              <a:rPr lang="en-GB" dirty="0"/>
              <a:t>e.g. caregiving attitudes and behaviours</a:t>
            </a:r>
          </a:p>
        </p:txBody>
      </p:sp>
      <p:grpSp>
        <p:nvGrpSpPr>
          <p:cNvPr id="22" name="Group 21"/>
          <p:cNvGrpSpPr/>
          <p:nvPr/>
        </p:nvGrpSpPr>
        <p:grpSpPr>
          <a:xfrm>
            <a:off x="8332276" y="559107"/>
            <a:ext cx="1166400" cy="1165743"/>
            <a:chOff x="204658" y="3589081"/>
            <a:chExt cx="1166400" cy="1165743"/>
          </a:xfrm>
        </p:grpSpPr>
        <p:sp>
          <p:nvSpPr>
            <p:cNvPr id="23" name="Oval 22"/>
            <p:cNvSpPr/>
            <p:nvPr/>
          </p:nvSpPr>
          <p:spPr>
            <a:xfrm>
              <a:off x="204658" y="3589081"/>
              <a:ext cx="1166400" cy="11657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24" name="Group 9"/>
            <p:cNvGrpSpPr>
              <a:grpSpLocks noChangeAspect="1"/>
            </p:cNvGrpSpPr>
            <p:nvPr/>
          </p:nvGrpSpPr>
          <p:grpSpPr bwMode="auto">
            <a:xfrm>
              <a:off x="373858" y="3773025"/>
              <a:ext cx="828000" cy="797854"/>
              <a:chOff x="-466" y="1042"/>
              <a:chExt cx="824" cy="794"/>
            </a:xfrm>
            <a:solidFill>
              <a:schemeClr val="bg1"/>
            </a:solidFill>
          </p:grpSpPr>
          <p:sp>
            <p:nvSpPr>
              <p:cNvPr id="25" name="Freeform 10"/>
              <p:cNvSpPr>
                <a:spLocks noEditPoints="1"/>
              </p:cNvSpPr>
              <p:nvPr/>
            </p:nvSpPr>
            <p:spPr bwMode="auto">
              <a:xfrm>
                <a:off x="-466" y="1113"/>
                <a:ext cx="391" cy="723"/>
              </a:xfrm>
              <a:custGeom>
                <a:avLst/>
                <a:gdLst>
                  <a:gd name="T0" fmla="*/ 47 w 164"/>
                  <a:gd name="T1" fmla="*/ 189 h 303"/>
                  <a:gd name="T2" fmla="*/ 78 w 164"/>
                  <a:gd name="T3" fmla="*/ 189 h 303"/>
                  <a:gd name="T4" fmla="*/ 78 w 164"/>
                  <a:gd name="T5" fmla="*/ 288 h 303"/>
                  <a:gd name="T6" fmla="*/ 63 w 164"/>
                  <a:gd name="T7" fmla="*/ 303 h 303"/>
                  <a:gd name="T8" fmla="*/ 47 w 164"/>
                  <a:gd name="T9" fmla="*/ 288 h 303"/>
                  <a:gd name="T10" fmla="*/ 47 w 164"/>
                  <a:gd name="T11" fmla="*/ 189 h 303"/>
                  <a:gd name="T12" fmla="*/ 86 w 164"/>
                  <a:gd name="T13" fmla="*/ 288 h 303"/>
                  <a:gd name="T14" fmla="*/ 101 w 164"/>
                  <a:gd name="T15" fmla="*/ 303 h 303"/>
                  <a:gd name="T16" fmla="*/ 116 w 164"/>
                  <a:gd name="T17" fmla="*/ 288 h 303"/>
                  <a:gd name="T18" fmla="*/ 116 w 164"/>
                  <a:gd name="T19" fmla="*/ 189 h 303"/>
                  <a:gd name="T20" fmla="*/ 86 w 164"/>
                  <a:gd name="T21" fmla="*/ 189 h 303"/>
                  <a:gd name="T22" fmla="*/ 86 w 164"/>
                  <a:gd name="T23" fmla="*/ 288 h 303"/>
                  <a:gd name="T24" fmla="*/ 37 w 164"/>
                  <a:gd name="T25" fmla="*/ 148 h 303"/>
                  <a:gd name="T26" fmla="*/ 32 w 164"/>
                  <a:gd name="T27" fmla="*/ 139 h 303"/>
                  <a:gd name="T28" fmla="*/ 42 w 164"/>
                  <a:gd name="T29" fmla="*/ 129 h 303"/>
                  <a:gd name="T30" fmla="*/ 54 w 164"/>
                  <a:gd name="T31" fmla="*/ 78 h 303"/>
                  <a:gd name="T32" fmla="*/ 35 w 164"/>
                  <a:gd name="T33" fmla="*/ 78 h 303"/>
                  <a:gd name="T34" fmla="*/ 25 w 164"/>
                  <a:gd name="T35" fmla="*/ 88 h 303"/>
                  <a:gd name="T36" fmla="*/ 25 w 164"/>
                  <a:gd name="T37" fmla="*/ 97 h 303"/>
                  <a:gd name="T38" fmla="*/ 3 w 164"/>
                  <a:gd name="T39" fmla="*/ 119 h 303"/>
                  <a:gd name="T40" fmla="*/ 1 w 164"/>
                  <a:gd name="T41" fmla="*/ 129 h 303"/>
                  <a:gd name="T42" fmla="*/ 8 w 164"/>
                  <a:gd name="T43" fmla="*/ 137 h 303"/>
                  <a:gd name="T44" fmla="*/ 25 w 164"/>
                  <a:gd name="T45" fmla="*/ 143 h 303"/>
                  <a:gd name="T46" fmla="*/ 25 w 164"/>
                  <a:gd name="T47" fmla="*/ 155 h 303"/>
                  <a:gd name="T48" fmla="*/ 33 w 164"/>
                  <a:gd name="T49" fmla="*/ 165 h 303"/>
                  <a:gd name="T50" fmla="*/ 37 w 164"/>
                  <a:gd name="T51" fmla="*/ 148 h 303"/>
                  <a:gd name="T52" fmla="*/ 82 w 164"/>
                  <a:gd name="T53" fmla="*/ 68 h 303"/>
                  <a:gd name="T54" fmla="*/ 116 w 164"/>
                  <a:gd name="T55" fmla="*/ 34 h 303"/>
                  <a:gd name="T56" fmla="*/ 82 w 164"/>
                  <a:gd name="T57" fmla="*/ 0 h 303"/>
                  <a:gd name="T58" fmla="*/ 47 w 164"/>
                  <a:gd name="T59" fmla="*/ 34 h 303"/>
                  <a:gd name="T60" fmla="*/ 82 w 164"/>
                  <a:gd name="T61" fmla="*/ 68 h 303"/>
                  <a:gd name="T62" fmla="*/ 119 w 164"/>
                  <a:gd name="T63" fmla="*/ 149 h 303"/>
                  <a:gd name="T64" fmla="*/ 111 w 164"/>
                  <a:gd name="T65" fmla="*/ 139 h 303"/>
                  <a:gd name="T66" fmla="*/ 115 w 164"/>
                  <a:gd name="T67" fmla="*/ 131 h 303"/>
                  <a:gd name="T68" fmla="*/ 101 w 164"/>
                  <a:gd name="T69" fmla="*/ 75 h 303"/>
                  <a:gd name="T70" fmla="*/ 82 w 164"/>
                  <a:gd name="T71" fmla="*/ 72 h 303"/>
                  <a:gd name="T72" fmla="*/ 82 w 164"/>
                  <a:gd name="T73" fmla="*/ 72 h 303"/>
                  <a:gd name="T74" fmla="*/ 82 w 164"/>
                  <a:gd name="T75" fmla="*/ 72 h 303"/>
                  <a:gd name="T76" fmla="*/ 62 w 164"/>
                  <a:gd name="T77" fmla="*/ 75 h 303"/>
                  <a:gd name="T78" fmla="*/ 49 w 164"/>
                  <a:gd name="T79" fmla="*/ 131 h 303"/>
                  <a:gd name="T80" fmla="*/ 53 w 164"/>
                  <a:gd name="T81" fmla="*/ 139 h 303"/>
                  <a:gd name="T82" fmla="*/ 44 w 164"/>
                  <a:gd name="T83" fmla="*/ 149 h 303"/>
                  <a:gd name="T84" fmla="*/ 40 w 164"/>
                  <a:gd name="T85" fmla="*/ 167 h 303"/>
                  <a:gd name="T86" fmla="*/ 40 w 164"/>
                  <a:gd name="T87" fmla="*/ 182 h 303"/>
                  <a:gd name="T88" fmla="*/ 124 w 164"/>
                  <a:gd name="T89" fmla="*/ 182 h 303"/>
                  <a:gd name="T90" fmla="*/ 124 w 164"/>
                  <a:gd name="T91" fmla="*/ 167 h 303"/>
                  <a:gd name="T92" fmla="*/ 119 w 164"/>
                  <a:gd name="T93" fmla="*/ 149 h 303"/>
                  <a:gd name="T94" fmla="*/ 160 w 164"/>
                  <a:gd name="T95" fmla="*/ 119 h 303"/>
                  <a:gd name="T96" fmla="*/ 141 w 164"/>
                  <a:gd name="T97" fmla="*/ 100 h 303"/>
                  <a:gd name="T98" fmla="*/ 141 w 164"/>
                  <a:gd name="T99" fmla="*/ 88 h 303"/>
                  <a:gd name="T100" fmla="*/ 131 w 164"/>
                  <a:gd name="T101" fmla="*/ 78 h 303"/>
                  <a:gd name="T102" fmla="*/ 109 w 164"/>
                  <a:gd name="T103" fmla="*/ 78 h 303"/>
                  <a:gd name="T104" fmla="*/ 122 w 164"/>
                  <a:gd name="T105" fmla="*/ 129 h 303"/>
                  <a:gd name="T106" fmla="*/ 131 w 164"/>
                  <a:gd name="T107" fmla="*/ 139 h 303"/>
                  <a:gd name="T108" fmla="*/ 126 w 164"/>
                  <a:gd name="T109" fmla="*/ 148 h 303"/>
                  <a:gd name="T110" fmla="*/ 131 w 164"/>
                  <a:gd name="T111" fmla="*/ 165 h 303"/>
                  <a:gd name="T112" fmla="*/ 131 w 164"/>
                  <a:gd name="T113" fmla="*/ 165 h 303"/>
                  <a:gd name="T114" fmla="*/ 141 w 164"/>
                  <a:gd name="T115" fmla="*/ 155 h 303"/>
                  <a:gd name="T116" fmla="*/ 141 w 164"/>
                  <a:gd name="T117" fmla="*/ 142 h 303"/>
                  <a:gd name="T118" fmla="*/ 156 w 164"/>
                  <a:gd name="T119" fmla="*/ 137 h 303"/>
                  <a:gd name="T120" fmla="*/ 163 w 164"/>
                  <a:gd name="T121" fmla="*/ 129 h 303"/>
                  <a:gd name="T122" fmla="*/ 160 w 164"/>
                  <a:gd name="T123" fmla="*/ 11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303">
                    <a:moveTo>
                      <a:pt x="47" y="189"/>
                    </a:moveTo>
                    <a:cubicBezTo>
                      <a:pt x="78" y="189"/>
                      <a:pt x="78" y="189"/>
                      <a:pt x="78" y="189"/>
                    </a:cubicBezTo>
                    <a:cubicBezTo>
                      <a:pt x="78" y="288"/>
                      <a:pt x="78" y="288"/>
                      <a:pt x="78" y="288"/>
                    </a:cubicBezTo>
                    <a:cubicBezTo>
                      <a:pt x="78" y="297"/>
                      <a:pt x="71" y="303"/>
                      <a:pt x="63" y="303"/>
                    </a:cubicBezTo>
                    <a:cubicBezTo>
                      <a:pt x="54" y="303"/>
                      <a:pt x="47" y="297"/>
                      <a:pt x="47" y="288"/>
                    </a:cubicBezTo>
                    <a:lnTo>
                      <a:pt x="47" y="189"/>
                    </a:lnTo>
                    <a:close/>
                    <a:moveTo>
                      <a:pt x="86" y="288"/>
                    </a:moveTo>
                    <a:cubicBezTo>
                      <a:pt x="86" y="297"/>
                      <a:pt x="92" y="303"/>
                      <a:pt x="101" y="303"/>
                    </a:cubicBezTo>
                    <a:cubicBezTo>
                      <a:pt x="109" y="303"/>
                      <a:pt x="116" y="297"/>
                      <a:pt x="116" y="288"/>
                    </a:cubicBezTo>
                    <a:cubicBezTo>
                      <a:pt x="116" y="189"/>
                      <a:pt x="116" y="189"/>
                      <a:pt x="116" y="189"/>
                    </a:cubicBezTo>
                    <a:cubicBezTo>
                      <a:pt x="86" y="189"/>
                      <a:pt x="86" y="189"/>
                      <a:pt x="86" y="189"/>
                    </a:cubicBezTo>
                    <a:lnTo>
                      <a:pt x="86" y="288"/>
                    </a:lnTo>
                    <a:close/>
                    <a:moveTo>
                      <a:pt x="37" y="148"/>
                    </a:moveTo>
                    <a:cubicBezTo>
                      <a:pt x="34" y="146"/>
                      <a:pt x="32" y="143"/>
                      <a:pt x="32" y="139"/>
                    </a:cubicBezTo>
                    <a:cubicBezTo>
                      <a:pt x="32" y="134"/>
                      <a:pt x="36" y="129"/>
                      <a:pt x="42" y="129"/>
                    </a:cubicBezTo>
                    <a:cubicBezTo>
                      <a:pt x="46" y="112"/>
                      <a:pt x="51" y="93"/>
                      <a:pt x="54" y="78"/>
                    </a:cubicBezTo>
                    <a:cubicBezTo>
                      <a:pt x="35" y="78"/>
                      <a:pt x="35" y="78"/>
                      <a:pt x="35" y="78"/>
                    </a:cubicBezTo>
                    <a:cubicBezTo>
                      <a:pt x="29" y="78"/>
                      <a:pt x="25" y="82"/>
                      <a:pt x="25" y="88"/>
                    </a:cubicBezTo>
                    <a:cubicBezTo>
                      <a:pt x="25" y="97"/>
                      <a:pt x="25" y="97"/>
                      <a:pt x="25" y="97"/>
                    </a:cubicBezTo>
                    <a:cubicBezTo>
                      <a:pt x="3" y="119"/>
                      <a:pt x="3" y="119"/>
                      <a:pt x="3" y="119"/>
                    </a:cubicBezTo>
                    <a:cubicBezTo>
                      <a:pt x="1" y="122"/>
                      <a:pt x="0" y="125"/>
                      <a:pt x="1" y="129"/>
                    </a:cubicBezTo>
                    <a:cubicBezTo>
                      <a:pt x="2" y="133"/>
                      <a:pt x="4" y="135"/>
                      <a:pt x="8" y="137"/>
                    </a:cubicBezTo>
                    <a:cubicBezTo>
                      <a:pt x="25" y="143"/>
                      <a:pt x="25" y="143"/>
                      <a:pt x="25" y="143"/>
                    </a:cubicBezTo>
                    <a:cubicBezTo>
                      <a:pt x="25" y="155"/>
                      <a:pt x="25" y="155"/>
                      <a:pt x="25" y="155"/>
                    </a:cubicBezTo>
                    <a:cubicBezTo>
                      <a:pt x="25" y="160"/>
                      <a:pt x="28" y="164"/>
                      <a:pt x="33" y="165"/>
                    </a:cubicBezTo>
                    <a:cubicBezTo>
                      <a:pt x="34" y="161"/>
                      <a:pt x="35" y="155"/>
                      <a:pt x="37" y="148"/>
                    </a:cubicBezTo>
                    <a:close/>
                    <a:moveTo>
                      <a:pt x="82" y="68"/>
                    </a:moveTo>
                    <a:cubicBezTo>
                      <a:pt x="101" y="68"/>
                      <a:pt x="116" y="53"/>
                      <a:pt x="116" y="34"/>
                    </a:cubicBezTo>
                    <a:cubicBezTo>
                      <a:pt x="116" y="15"/>
                      <a:pt x="101" y="0"/>
                      <a:pt x="82" y="0"/>
                    </a:cubicBezTo>
                    <a:cubicBezTo>
                      <a:pt x="63" y="0"/>
                      <a:pt x="47" y="15"/>
                      <a:pt x="47" y="34"/>
                    </a:cubicBezTo>
                    <a:cubicBezTo>
                      <a:pt x="47" y="53"/>
                      <a:pt x="63" y="68"/>
                      <a:pt x="82" y="68"/>
                    </a:cubicBezTo>
                    <a:close/>
                    <a:moveTo>
                      <a:pt x="119" y="149"/>
                    </a:moveTo>
                    <a:cubicBezTo>
                      <a:pt x="114" y="149"/>
                      <a:pt x="111" y="144"/>
                      <a:pt x="111" y="139"/>
                    </a:cubicBezTo>
                    <a:cubicBezTo>
                      <a:pt x="111" y="136"/>
                      <a:pt x="112" y="133"/>
                      <a:pt x="115" y="131"/>
                    </a:cubicBezTo>
                    <a:cubicBezTo>
                      <a:pt x="112" y="117"/>
                      <a:pt x="107" y="99"/>
                      <a:pt x="101" y="75"/>
                    </a:cubicBezTo>
                    <a:cubicBezTo>
                      <a:pt x="96" y="73"/>
                      <a:pt x="89" y="72"/>
                      <a:pt x="82" y="72"/>
                    </a:cubicBezTo>
                    <a:cubicBezTo>
                      <a:pt x="82" y="72"/>
                      <a:pt x="82" y="72"/>
                      <a:pt x="82" y="72"/>
                    </a:cubicBezTo>
                    <a:cubicBezTo>
                      <a:pt x="82" y="72"/>
                      <a:pt x="82" y="72"/>
                      <a:pt x="82" y="72"/>
                    </a:cubicBezTo>
                    <a:cubicBezTo>
                      <a:pt x="75" y="72"/>
                      <a:pt x="68" y="73"/>
                      <a:pt x="62" y="75"/>
                    </a:cubicBezTo>
                    <a:cubicBezTo>
                      <a:pt x="56" y="99"/>
                      <a:pt x="52" y="117"/>
                      <a:pt x="49" y="131"/>
                    </a:cubicBezTo>
                    <a:cubicBezTo>
                      <a:pt x="51" y="133"/>
                      <a:pt x="53" y="136"/>
                      <a:pt x="53" y="139"/>
                    </a:cubicBezTo>
                    <a:cubicBezTo>
                      <a:pt x="53" y="144"/>
                      <a:pt x="49" y="149"/>
                      <a:pt x="44" y="149"/>
                    </a:cubicBezTo>
                    <a:cubicBezTo>
                      <a:pt x="42" y="158"/>
                      <a:pt x="41" y="163"/>
                      <a:pt x="40" y="167"/>
                    </a:cubicBezTo>
                    <a:cubicBezTo>
                      <a:pt x="40" y="182"/>
                      <a:pt x="40" y="182"/>
                      <a:pt x="40" y="182"/>
                    </a:cubicBezTo>
                    <a:cubicBezTo>
                      <a:pt x="124" y="182"/>
                      <a:pt x="124" y="182"/>
                      <a:pt x="124" y="182"/>
                    </a:cubicBezTo>
                    <a:cubicBezTo>
                      <a:pt x="124" y="167"/>
                      <a:pt x="124" y="167"/>
                      <a:pt x="124" y="167"/>
                    </a:cubicBezTo>
                    <a:cubicBezTo>
                      <a:pt x="123" y="163"/>
                      <a:pt x="121" y="158"/>
                      <a:pt x="119" y="149"/>
                    </a:cubicBezTo>
                    <a:close/>
                    <a:moveTo>
                      <a:pt x="160" y="119"/>
                    </a:moveTo>
                    <a:cubicBezTo>
                      <a:pt x="141" y="100"/>
                      <a:pt x="141" y="100"/>
                      <a:pt x="141" y="100"/>
                    </a:cubicBezTo>
                    <a:cubicBezTo>
                      <a:pt x="141" y="88"/>
                      <a:pt x="141" y="88"/>
                      <a:pt x="141" y="88"/>
                    </a:cubicBezTo>
                    <a:cubicBezTo>
                      <a:pt x="141" y="82"/>
                      <a:pt x="137" y="78"/>
                      <a:pt x="131" y="78"/>
                    </a:cubicBezTo>
                    <a:cubicBezTo>
                      <a:pt x="109" y="78"/>
                      <a:pt x="109" y="78"/>
                      <a:pt x="109" y="78"/>
                    </a:cubicBezTo>
                    <a:cubicBezTo>
                      <a:pt x="113" y="93"/>
                      <a:pt x="118" y="112"/>
                      <a:pt x="122" y="129"/>
                    </a:cubicBezTo>
                    <a:cubicBezTo>
                      <a:pt x="127" y="129"/>
                      <a:pt x="131" y="134"/>
                      <a:pt x="131" y="139"/>
                    </a:cubicBezTo>
                    <a:cubicBezTo>
                      <a:pt x="131" y="143"/>
                      <a:pt x="129" y="146"/>
                      <a:pt x="126" y="148"/>
                    </a:cubicBezTo>
                    <a:cubicBezTo>
                      <a:pt x="128" y="155"/>
                      <a:pt x="130" y="161"/>
                      <a:pt x="131" y="165"/>
                    </a:cubicBezTo>
                    <a:cubicBezTo>
                      <a:pt x="131" y="165"/>
                      <a:pt x="131" y="165"/>
                      <a:pt x="131" y="165"/>
                    </a:cubicBezTo>
                    <a:cubicBezTo>
                      <a:pt x="137" y="165"/>
                      <a:pt x="141" y="161"/>
                      <a:pt x="141" y="155"/>
                    </a:cubicBezTo>
                    <a:cubicBezTo>
                      <a:pt x="141" y="142"/>
                      <a:pt x="141" y="142"/>
                      <a:pt x="141" y="142"/>
                    </a:cubicBezTo>
                    <a:cubicBezTo>
                      <a:pt x="156" y="137"/>
                      <a:pt x="156" y="137"/>
                      <a:pt x="156" y="137"/>
                    </a:cubicBezTo>
                    <a:cubicBezTo>
                      <a:pt x="159" y="135"/>
                      <a:pt x="162" y="133"/>
                      <a:pt x="163" y="129"/>
                    </a:cubicBezTo>
                    <a:cubicBezTo>
                      <a:pt x="164" y="125"/>
                      <a:pt x="163" y="122"/>
                      <a:pt x="16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noEditPoints="1"/>
              </p:cNvSpPr>
              <p:nvPr/>
            </p:nvSpPr>
            <p:spPr bwMode="auto">
              <a:xfrm>
                <a:off x="-32" y="1042"/>
                <a:ext cx="390" cy="794"/>
              </a:xfrm>
              <a:custGeom>
                <a:avLst/>
                <a:gdLst>
                  <a:gd name="T0" fmla="*/ 120 w 164"/>
                  <a:gd name="T1" fmla="*/ 179 h 333"/>
                  <a:gd name="T2" fmla="*/ 26 w 164"/>
                  <a:gd name="T3" fmla="*/ 255 h 333"/>
                  <a:gd name="T4" fmla="*/ 53 w 164"/>
                  <a:gd name="T5" fmla="*/ 169 h 333"/>
                  <a:gd name="T6" fmla="*/ 63 w 164"/>
                  <a:gd name="T7" fmla="*/ 105 h 333"/>
                  <a:gd name="T8" fmla="*/ 102 w 164"/>
                  <a:gd name="T9" fmla="*/ 105 h 333"/>
                  <a:gd name="T10" fmla="*/ 111 w 164"/>
                  <a:gd name="T11" fmla="*/ 169 h 333"/>
                  <a:gd name="T12" fmla="*/ 49 w 164"/>
                  <a:gd name="T13" fmla="*/ 55 h 333"/>
                  <a:gd name="T14" fmla="*/ 82 w 164"/>
                  <a:gd name="T15" fmla="*/ 98 h 333"/>
                  <a:gd name="T16" fmla="*/ 82 w 164"/>
                  <a:gd name="T17" fmla="*/ 30 h 333"/>
                  <a:gd name="T18" fmla="*/ 76 w 164"/>
                  <a:gd name="T19" fmla="*/ 24 h 333"/>
                  <a:gd name="T20" fmla="*/ 62 w 164"/>
                  <a:gd name="T21" fmla="*/ 6 h 333"/>
                  <a:gd name="T22" fmla="*/ 38 w 164"/>
                  <a:gd name="T23" fmla="*/ 49 h 333"/>
                  <a:gd name="T24" fmla="*/ 43 w 164"/>
                  <a:gd name="T25" fmla="*/ 58 h 333"/>
                  <a:gd name="T26" fmla="*/ 33 w 164"/>
                  <a:gd name="T27" fmla="*/ 195 h 333"/>
                  <a:gd name="T28" fmla="*/ 33 w 164"/>
                  <a:gd name="T29" fmla="*/ 169 h 333"/>
                  <a:gd name="T30" fmla="*/ 55 w 164"/>
                  <a:gd name="T31" fmla="*/ 108 h 333"/>
                  <a:gd name="T32" fmla="*/ 25 w 164"/>
                  <a:gd name="T33" fmla="*/ 118 h 333"/>
                  <a:gd name="T34" fmla="*/ 4 w 164"/>
                  <a:gd name="T35" fmla="*/ 149 h 333"/>
                  <a:gd name="T36" fmla="*/ 8 w 164"/>
                  <a:gd name="T37" fmla="*/ 167 h 333"/>
                  <a:gd name="T38" fmla="*/ 25 w 164"/>
                  <a:gd name="T39" fmla="*/ 185 h 333"/>
                  <a:gd name="T40" fmla="*/ 48 w 164"/>
                  <a:gd name="T41" fmla="*/ 318 h 333"/>
                  <a:gd name="T42" fmla="*/ 78 w 164"/>
                  <a:gd name="T43" fmla="*/ 318 h 333"/>
                  <a:gd name="T44" fmla="*/ 48 w 164"/>
                  <a:gd name="T45" fmla="*/ 262 h 333"/>
                  <a:gd name="T46" fmla="*/ 142 w 164"/>
                  <a:gd name="T47" fmla="*/ 130 h 333"/>
                  <a:gd name="T48" fmla="*/ 132 w 164"/>
                  <a:gd name="T49" fmla="*/ 108 h 333"/>
                  <a:gd name="T50" fmla="*/ 122 w 164"/>
                  <a:gd name="T51" fmla="*/ 159 h 333"/>
                  <a:gd name="T52" fmla="*/ 127 w 164"/>
                  <a:gd name="T53" fmla="*/ 178 h 333"/>
                  <a:gd name="T54" fmla="*/ 132 w 164"/>
                  <a:gd name="T55" fmla="*/ 195 h 333"/>
                  <a:gd name="T56" fmla="*/ 142 w 164"/>
                  <a:gd name="T57" fmla="*/ 172 h 333"/>
                  <a:gd name="T58" fmla="*/ 163 w 164"/>
                  <a:gd name="T59" fmla="*/ 159 h 333"/>
                  <a:gd name="T60" fmla="*/ 86 w 164"/>
                  <a:gd name="T61" fmla="*/ 318 h 333"/>
                  <a:gd name="T62" fmla="*/ 101 w 164"/>
                  <a:gd name="T63" fmla="*/ 333 h 333"/>
                  <a:gd name="T64" fmla="*/ 117 w 164"/>
                  <a:gd name="T65" fmla="*/ 262 h 333"/>
                  <a:gd name="T66" fmla="*/ 86 w 164"/>
                  <a:gd name="T67" fmla="*/ 3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333">
                    <a:moveTo>
                      <a:pt x="111" y="169"/>
                    </a:moveTo>
                    <a:cubicBezTo>
                      <a:pt x="111" y="174"/>
                      <a:pt x="115" y="179"/>
                      <a:pt x="120" y="179"/>
                    </a:cubicBezTo>
                    <a:cubicBezTo>
                      <a:pt x="138" y="255"/>
                      <a:pt x="138" y="255"/>
                      <a:pt x="138" y="255"/>
                    </a:cubicBezTo>
                    <a:cubicBezTo>
                      <a:pt x="26" y="255"/>
                      <a:pt x="26" y="255"/>
                      <a:pt x="26" y="255"/>
                    </a:cubicBezTo>
                    <a:cubicBezTo>
                      <a:pt x="44" y="179"/>
                      <a:pt x="44" y="179"/>
                      <a:pt x="44" y="179"/>
                    </a:cubicBezTo>
                    <a:cubicBezTo>
                      <a:pt x="49" y="179"/>
                      <a:pt x="53" y="174"/>
                      <a:pt x="53" y="169"/>
                    </a:cubicBezTo>
                    <a:cubicBezTo>
                      <a:pt x="53" y="166"/>
                      <a:pt x="52" y="163"/>
                      <a:pt x="49" y="161"/>
                    </a:cubicBezTo>
                    <a:cubicBezTo>
                      <a:pt x="63" y="105"/>
                      <a:pt x="63" y="105"/>
                      <a:pt x="63" y="105"/>
                    </a:cubicBezTo>
                    <a:cubicBezTo>
                      <a:pt x="68" y="103"/>
                      <a:pt x="75" y="102"/>
                      <a:pt x="82" y="102"/>
                    </a:cubicBezTo>
                    <a:cubicBezTo>
                      <a:pt x="89" y="102"/>
                      <a:pt x="96" y="103"/>
                      <a:pt x="102" y="105"/>
                    </a:cubicBezTo>
                    <a:cubicBezTo>
                      <a:pt x="116" y="161"/>
                      <a:pt x="116" y="161"/>
                      <a:pt x="116" y="161"/>
                    </a:cubicBezTo>
                    <a:cubicBezTo>
                      <a:pt x="113" y="163"/>
                      <a:pt x="111" y="166"/>
                      <a:pt x="111" y="169"/>
                    </a:cubicBezTo>
                    <a:close/>
                    <a:moveTo>
                      <a:pt x="43" y="58"/>
                    </a:moveTo>
                    <a:cubicBezTo>
                      <a:pt x="46" y="57"/>
                      <a:pt x="47" y="56"/>
                      <a:pt x="49" y="55"/>
                    </a:cubicBezTo>
                    <a:cubicBezTo>
                      <a:pt x="48" y="58"/>
                      <a:pt x="48" y="61"/>
                      <a:pt x="48" y="64"/>
                    </a:cubicBezTo>
                    <a:cubicBezTo>
                      <a:pt x="48" y="83"/>
                      <a:pt x="63" y="98"/>
                      <a:pt x="82" y="98"/>
                    </a:cubicBezTo>
                    <a:cubicBezTo>
                      <a:pt x="101" y="98"/>
                      <a:pt x="117" y="83"/>
                      <a:pt x="117" y="64"/>
                    </a:cubicBezTo>
                    <a:cubicBezTo>
                      <a:pt x="117" y="45"/>
                      <a:pt x="101" y="30"/>
                      <a:pt x="82" y="30"/>
                    </a:cubicBezTo>
                    <a:cubicBezTo>
                      <a:pt x="75" y="30"/>
                      <a:pt x="68" y="32"/>
                      <a:pt x="63" y="36"/>
                    </a:cubicBezTo>
                    <a:cubicBezTo>
                      <a:pt x="66" y="30"/>
                      <a:pt x="70" y="25"/>
                      <a:pt x="76" y="24"/>
                    </a:cubicBezTo>
                    <a:cubicBezTo>
                      <a:pt x="82" y="23"/>
                      <a:pt x="88" y="24"/>
                      <a:pt x="88" y="24"/>
                    </a:cubicBezTo>
                    <a:cubicBezTo>
                      <a:pt x="91" y="17"/>
                      <a:pt x="84" y="0"/>
                      <a:pt x="62" y="6"/>
                    </a:cubicBezTo>
                    <a:cubicBezTo>
                      <a:pt x="43" y="11"/>
                      <a:pt x="44" y="25"/>
                      <a:pt x="47" y="34"/>
                    </a:cubicBezTo>
                    <a:cubicBezTo>
                      <a:pt x="49" y="43"/>
                      <a:pt x="46" y="48"/>
                      <a:pt x="38" y="49"/>
                    </a:cubicBezTo>
                    <a:cubicBezTo>
                      <a:pt x="31" y="51"/>
                      <a:pt x="26" y="43"/>
                      <a:pt x="26" y="39"/>
                    </a:cubicBezTo>
                    <a:cubicBezTo>
                      <a:pt x="21" y="44"/>
                      <a:pt x="28" y="61"/>
                      <a:pt x="43" y="58"/>
                    </a:cubicBezTo>
                    <a:close/>
                    <a:moveTo>
                      <a:pt x="25" y="185"/>
                    </a:moveTo>
                    <a:cubicBezTo>
                      <a:pt x="25" y="190"/>
                      <a:pt x="29" y="194"/>
                      <a:pt x="33" y="195"/>
                    </a:cubicBezTo>
                    <a:cubicBezTo>
                      <a:pt x="38" y="178"/>
                      <a:pt x="38" y="178"/>
                      <a:pt x="38" y="178"/>
                    </a:cubicBezTo>
                    <a:cubicBezTo>
                      <a:pt x="35" y="176"/>
                      <a:pt x="33" y="173"/>
                      <a:pt x="33" y="169"/>
                    </a:cubicBezTo>
                    <a:cubicBezTo>
                      <a:pt x="33" y="164"/>
                      <a:pt x="37" y="160"/>
                      <a:pt x="42" y="159"/>
                    </a:cubicBezTo>
                    <a:cubicBezTo>
                      <a:pt x="55" y="108"/>
                      <a:pt x="55" y="108"/>
                      <a:pt x="55" y="108"/>
                    </a:cubicBezTo>
                    <a:cubicBezTo>
                      <a:pt x="36" y="108"/>
                      <a:pt x="36" y="108"/>
                      <a:pt x="36" y="108"/>
                    </a:cubicBezTo>
                    <a:cubicBezTo>
                      <a:pt x="30" y="108"/>
                      <a:pt x="25" y="112"/>
                      <a:pt x="25" y="118"/>
                    </a:cubicBezTo>
                    <a:cubicBezTo>
                      <a:pt x="25" y="127"/>
                      <a:pt x="25" y="127"/>
                      <a:pt x="25" y="127"/>
                    </a:cubicBezTo>
                    <a:cubicBezTo>
                      <a:pt x="4" y="149"/>
                      <a:pt x="4" y="149"/>
                      <a:pt x="4" y="149"/>
                    </a:cubicBezTo>
                    <a:cubicBezTo>
                      <a:pt x="1" y="152"/>
                      <a:pt x="0" y="155"/>
                      <a:pt x="1" y="159"/>
                    </a:cubicBezTo>
                    <a:cubicBezTo>
                      <a:pt x="2" y="163"/>
                      <a:pt x="5" y="165"/>
                      <a:pt x="8" y="167"/>
                    </a:cubicBezTo>
                    <a:cubicBezTo>
                      <a:pt x="25" y="173"/>
                      <a:pt x="25" y="173"/>
                      <a:pt x="25" y="173"/>
                    </a:cubicBezTo>
                    <a:lnTo>
                      <a:pt x="25" y="185"/>
                    </a:lnTo>
                    <a:close/>
                    <a:moveTo>
                      <a:pt x="48" y="262"/>
                    </a:moveTo>
                    <a:cubicBezTo>
                      <a:pt x="48" y="318"/>
                      <a:pt x="48" y="318"/>
                      <a:pt x="48" y="318"/>
                    </a:cubicBezTo>
                    <a:cubicBezTo>
                      <a:pt x="48" y="327"/>
                      <a:pt x="55" y="333"/>
                      <a:pt x="63" y="333"/>
                    </a:cubicBezTo>
                    <a:cubicBezTo>
                      <a:pt x="72" y="333"/>
                      <a:pt x="78" y="327"/>
                      <a:pt x="78" y="318"/>
                    </a:cubicBezTo>
                    <a:cubicBezTo>
                      <a:pt x="78" y="262"/>
                      <a:pt x="78" y="262"/>
                      <a:pt x="78" y="262"/>
                    </a:cubicBezTo>
                    <a:cubicBezTo>
                      <a:pt x="48" y="262"/>
                      <a:pt x="48" y="262"/>
                      <a:pt x="48" y="262"/>
                    </a:cubicBezTo>
                    <a:close/>
                    <a:moveTo>
                      <a:pt x="161" y="149"/>
                    </a:moveTo>
                    <a:cubicBezTo>
                      <a:pt x="142" y="130"/>
                      <a:pt x="142" y="130"/>
                      <a:pt x="142" y="130"/>
                    </a:cubicBezTo>
                    <a:cubicBezTo>
                      <a:pt x="142" y="118"/>
                      <a:pt x="142" y="118"/>
                      <a:pt x="142" y="118"/>
                    </a:cubicBezTo>
                    <a:cubicBezTo>
                      <a:pt x="142" y="112"/>
                      <a:pt x="137" y="108"/>
                      <a:pt x="132" y="108"/>
                    </a:cubicBezTo>
                    <a:cubicBezTo>
                      <a:pt x="110" y="108"/>
                      <a:pt x="110" y="108"/>
                      <a:pt x="110" y="108"/>
                    </a:cubicBezTo>
                    <a:cubicBezTo>
                      <a:pt x="122" y="159"/>
                      <a:pt x="122" y="159"/>
                      <a:pt x="122" y="159"/>
                    </a:cubicBezTo>
                    <a:cubicBezTo>
                      <a:pt x="128" y="160"/>
                      <a:pt x="132" y="164"/>
                      <a:pt x="132" y="169"/>
                    </a:cubicBezTo>
                    <a:cubicBezTo>
                      <a:pt x="132" y="173"/>
                      <a:pt x="130" y="176"/>
                      <a:pt x="127" y="178"/>
                    </a:cubicBezTo>
                    <a:cubicBezTo>
                      <a:pt x="131" y="195"/>
                      <a:pt x="131" y="195"/>
                      <a:pt x="131" y="195"/>
                    </a:cubicBezTo>
                    <a:cubicBezTo>
                      <a:pt x="132" y="195"/>
                      <a:pt x="132" y="195"/>
                      <a:pt x="132" y="195"/>
                    </a:cubicBezTo>
                    <a:cubicBezTo>
                      <a:pt x="137" y="195"/>
                      <a:pt x="142" y="191"/>
                      <a:pt x="142" y="185"/>
                    </a:cubicBezTo>
                    <a:cubicBezTo>
                      <a:pt x="142" y="172"/>
                      <a:pt x="142" y="172"/>
                      <a:pt x="142" y="172"/>
                    </a:cubicBezTo>
                    <a:cubicBezTo>
                      <a:pt x="156" y="167"/>
                      <a:pt x="156" y="167"/>
                      <a:pt x="156" y="167"/>
                    </a:cubicBezTo>
                    <a:cubicBezTo>
                      <a:pt x="160" y="165"/>
                      <a:pt x="162" y="163"/>
                      <a:pt x="163" y="159"/>
                    </a:cubicBezTo>
                    <a:cubicBezTo>
                      <a:pt x="164" y="155"/>
                      <a:pt x="163" y="152"/>
                      <a:pt x="161" y="149"/>
                    </a:cubicBezTo>
                    <a:close/>
                    <a:moveTo>
                      <a:pt x="86" y="318"/>
                    </a:moveTo>
                    <a:cubicBezTo>
                      <a:pt x="86" y="318"/>
                      <a:pt x="86" y="318"/>
                      <a:pt x="86" y="318"/>
                    </a:cubicBezTo>
                    <a:cubicBezTo>
                      <a:pt x="86" y="327"/>
                      <a:pt x="93" y="333"/>
                      <a:pt x="101" y="333"/>
                    </a:cubicBezTo>
                    <a:cubicBezTo>
                      <a:pt x="110" y="333"/>
                      <a:pt x="117" y="327"/>
                      <a:pt x="117" y="318"/>
                    </a:cubicBezTo>
                    <a:cubicBezTo>
                      <a:pt x="117" y="262"/>
                      <a:pt x="117" y="262"/>
                      <a:pt x="117" y="262"/>
                    </a:cubicBezTo>
                    <a:cubicBezTo>
                      <a:pt x="86" y="262"/>
                      <a:pt x="86" y="262"/>
                      <a:pt x="86" y="262"/>
                    </a:cubicBezTo>
                    <a:cubicBezTo>
                      <a:pt x="86" y="318"/>
                      <a:pt x="86" y="318"/>
                      <a:pt x="86"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558569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16200000">
            <a:off x="3578777" y="2191022"/>
            <a:ext cx="976561" cy="2718441"/>
          </a:xfrm>
          <a:custGeom>
            <a:avLst/>
            <a:gdLst>
              <a:gd name="connsiteX0" fmla="*/ 0 w 934615"/>
              <a:gd name="connsiteY0" fmla="*/ 2693276 h 2693276"/>
              <a:gd name="connsiteX1" fmla="*/ 0 w 934615"/>
              <a:gd name="connsiteY1" fmla="*/ 0 h 2693276"/>
              <a:gd name="connsiteX2" fmla="*/ 934615 w 934615"/>
              <a:gd name="connsiteY2" fmla="*/ 2693276 h 2693276"/>
              <a:gd name="connsiteX3" fmla="*/ 0 w 934615"/>
              <a:gd name="connsiteY3" fmla="*/ 2693276 h 2693276"/>
              <a:gd name="connsiteX0" fmla="*/ 41946 w 976561"/>
              <a:gd name="connsiteY0" fmla="*/ 2718441 h 2718441"/>
              <a:gd name="connsiteX1" fmla="*/ 0 w 976561"/>
              <a:gd name="connsiteY1" fmla="*/ 0 h 2718441"/>
              <a:gd name="connsiteX2" fmla="*/ 976561 w 976561"/>
              <a:gd name="connsiteY2" fmla="*/ 2718441 h 2718441"/>
              <a:gd name="connsiteX3" fmla="*/ 41946 w 976561"/>
              <a:gd name="connsiteY3" fmla="*/ 2718441 h 2718441"/>
            </a:gdLst>
            <a:ahLst/>
            <a:cxnLst>
              <a:cxn ang="0">
                <a:pos x="connsiteX0" y="connsiteY0"/>
              </a:cxn>
              <a:cxn ang="0">
                <a:pos x="connsiteX1" y="connsiteY1"/>
              </a:cxn>
              <a:cxn ang="0">
                <a:pos x="connsiteX2" y="connsiteY2"/>
              </a:cxn>
              <a:cxn ang="0">
                <a:pos x="connsiteX3" y="connsiteY3"/>
              </a:cxn>
            </a:cxnLst>
            <a:rect l="l" t="t" r="r" b="b"/>
            <a:pathLst>
              <a:path w="976561" h="2718441">
                <a:moveTo>
                  <a:pt x="41946" y="2718441"/>
                </a:moveTo>
                <a:lnTo>
                  <a:pt x="0" y="0"/>
                </a:lnTo>
                <a:lnTo>
                  <a:pt x="976561" y="2718441"/>
                </a:lnTo>
                <a:lnTo>
                  <a:pt x="41946" y="2718441"/>
                </a:lnTo>
                <a:close/>
              </a:path>
            </a:pathLst>
          </a:cu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3"/>
          <p:cNvSpPr/>
          <p:nvPr/>
        </p:nvSpPr>
        <p:spPr>
          <a:xfrm rot="5400000" flipV="1">
            <a:off x="3578777" y="3140853"/>
            <a:ext cx="976561" cy="2718441"/>
          </a:xfrm>
          <a:custGeom>
            <a:avLst/>
            <a:gdLst>
              <a:gd name="connsiteX0" fmla="*/ 0 w 934615"/>
              <a:gd name="connsiteY0" fmla="*/ 2693276 h 2693276"/>
              <a:gd name="connsiteX1" fmla="*/ 0 w 934615"/>
              <a:gd name="connsiteY1" fmla="*/ 0 h 2693276"/>
              <a:gd name="connsiteX2" fmla="*/ 934615 w 934615"/>
              <a:gd name="connsiteY2" fmla="*/ 2693276 h 2693276"/>
              <a:gd name="connsiteX3" fmla="*/ 0 w 934615"/>
              <a:gd name="connsiteY3" fmla="*/ 2693276 h 2693276"/>
              <a:gd name="connsiteX0" fmla="*/ 41946 w 976561"/>
              <a:gd name="connsiteY0" fmla="*/ 2718441 h 2718441"/>
              <a:gd name="connsiteX1" fmla="*/ 0 w 976561"/>
              <a:gd name="connsiteY1" fmla="*/ 0 h 2718441"/>
              <a:gd name="connsiteX2" fmla="*/ 976561 w 976561"/>
              <a:gd name="connsiteY2" fmla="*/ 2718441 h 2718441"/>
              <a:gd name="connsiteX3" fmla="*/ 41946 w 976561"/>
              <a:gd name="connsiteY3" fmla="*/ 2718441 h 2718441"/>
            </a:gdLst>
            <a:ahLst/>
            <a:cxnLst>
              <a:cxn ang="0">
                <a:pos x="connsiteX0" y="connsiteY0"/>
              </a:cxn>
              <a:cxn ang="0">
                <a:pos x="connsiteX1" y="connsiteY1"/>
              </a:cxn>
              <a:cxn ang="0">
                <a:pos x="connsiteX2" y="connsiteY2"/>
              </a:cxn>
              <a:cxn ang="0">
                <a:pos x="connsiteX3" y="connsiteY3"/>
              </a:cxn>
            </a:cxnLst>
            <a:rect l="l" t="t" r="r" b="b"/>
            <a:pathLst>
              <a:path w="976561" h="2718441">
                <a:moveTo>
                  <a:pt x="41946" y="2718441"/>
                </a:moveTo>
                <a:lnTo>
                  <a:pt x="0" y="0"/>
                </a:lnTo>
                <a:lnTo>
                  <a:pt x="976561" y="2718441"/>
                </a:lnTo>
                <a:lnTo>
                  <a:pt x="41946" y="2718441"/>
                </a:lnTo>
                <a:close/>
              </a:path>
            </a:pathLst>
          </a:cu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3"/>
          <p:cNvSpPr/>
          <p:nvPr/>
        </p:nvSpPr>
        <p:spPr>
          <a:xfrm rot="16200000">
            <a:off x="3104800" y="1698396"/>
            <a:ext cx="1949684" cy="2693274"/>
          </a:xfrm>
          <a:custGeom>
            <a:avLst/>
            <a:gdLst>
              <a:gd name="connsiteX0" fmla="*/ 0 w 934615"/>
              <a:gd name="connsiteY0" fmla="*/ 2693276 h 2693276"/>
              <a:gd name="connsiteX1" fmla="*/ 0 w 934615"/>
              <a:gd name="connsiteY1" fmla="*/ 0 h 2693276"/>
              <a:gd name="connsiteX2" fmla="*/ 934615 w 934615"/>
              <a:gd name="connsiteY2" fmla="*/ 2693276 h 2693276"/>
              <a:gd name="connsiteX3" fmla="*/ 0 w 934615"/>
              <a:gd name="connsiteY3" fmla="*/ 2693276 h 2693276"/>
              <a:gd name="connsiteX0" fmla="*/ 41946 w 976561"/>
              <a:gd name="connsiteY0" fmla="*/ 2718441 h 2718441"/>
              <a:gd name="connsiteX1" fmla="*/ 0 w 976561"/>
              <a:gd name="connsiteY1" fmla="*/ 0 h 2718441"/>
              <a:gd name="connsiteX2" fmla="*/ 976561 w 976561"/>
              <a:gd name="connsiteY2" fmla="*/ 2718441 h 2718441"/>
              <a:gd name="connsiteX3" fmla="*/ 41946 w 976561"/>
              <a:gd name="connsiteY3" fmla="*/ 2718441 h 2718441"/>
              <a:gd name="connsiteX0" fmla="*/ 1015069 w 1949684"/>
              <a:gd name="connsiteY0" fmla="*/ 2693274 h 2693274"/>
              <a:gd name="connsiteX1" fmla="*/ 0 w 1949684"/>
              <a:gd name="connsiteY1" fmla="*/ 0 h 2693274"/>
              <a:gd name="connsiteX2" fmla="*/ 1949684 w 1949684"/>
              <a:gd name="connsiteY2" fmla="*/ 2693274 h 2693274"/>
              <a:gd name="connsiteX3" fmla="*/ 1015069 w 1949684"/>
              <a:gd name="connsiteY3" fmla="*/ 2693274 h 2693274"/>
            </a:gdLst>
            <a:ahLst/>
            <a:cxnLst>
              <a:cxn ang="0">
                <a:pos x="connsiteX0" y="connsiteY0"/>
              </a:cxn>
              <a:cxn ang="0">
                <a:pos x="connsiteX1" y="connsiteY1"/>
              </a:cxn>
              <a:cxn ang="0">
                <a:pos x="connsiteX2" y="connsiteY2"/>
              </a:cxn>
              <a:cxn ang="0">
                <a:pos x="connsiteX3" y="connsiteY3"/>
              </a:cxn>
            </a:cxnLst>
            <a:rect l="l" t="t" r="r" b="b"/>
            <a:pathLst>
              <a:path w="1949684" h="2693274">
                <a:moveTo>
                  <a:pt x="1015069" y="2693274"/>
                </a:moveTo>
                <a:lnTo>
                  <a:pt x="0" y="0"/>
                </a:lnTo>
                <a:lnTo>
                  <a:pt x="1949684" y="2693274"/>
                </a:lnTo>
                <a:lnTo>
                  <a:pt x="1015069" y="2693274"/>
                </a:lnTo>
                <a:close/>
              </a:path>
            </a:pathLst>
          </a:cu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3"/>
          <p:cNvSpPr/>
          <p:nvPr/>
        </p:nvSpPr>
        <p:spPr>
          <a:xfrm rot="5400000" flipV="1">
            <a:off x="3104800" y="3658649"/>
            <a:ext cx="1949684" cy="2693274"/>
          </a:xfrm>
          <a:custGeom>
            <a:avLst/>
            <a:gdLst>
              <a:gd name="connsiteX0" fmla="*/ 0 w 934615"/>
              <a:gd name="connsiteY0" fmla="*/ 2693276 h 2693276"/>
              <a:gd name="connsiteX1" fmla="*/ 0 w 934615"/>
              <a:gd name="connsiteY1" fmla="*/ 0 h 2693276"/>
              <a:gd name="connsiteX2" fmla="*/ 934615 w 934615"/>
              <a:gd name="connsiteY2" fmla="*/ 2693276 h 2693276"/>
              <a:gd name="connsiteX3" fmla="*/ 0 w 934615"/>
              <a:gd name="connsiteY3" fmla="*/ 2693276 h 2693276"/>
              <a:gd name="connsiteX0" fmla="*/ 41946 w 976561"/>
              <a:gd name="connsiteY0" fmla="*/ 2718441 h 2718441"/>
              <a:gd name="connsiteX1" fmla="*/ 0 w 976561"/>
              <a:gd name="connsiteY1" fmla="*/ 0 h 2718441"/>
              <a:gd name="connsiteX2" fmla="*/ 976561 w 976561"/>
              <a:gd name="connsiteY2" fmla="*/ 2718441 h 2718441"/>
              <a:gd name="connsiteX3" fmla="*/ 41946 w 976561"/>
              <a:gd name="connsiteY3" fmla="*/ 2718441 h 2718441"/>
              <a:gd name="connsiteX0" fmla="*/ 1015069 w 1949684"/>
              <a:gd name="connsiteY0" fmla="*/ 2693274 h 2693274"/>
              <a:gd name="connsiteX1" fmla="*/ 0 w 1949684"/>
              <a:gd name="connsiteY1" fmla="*/ 0 h 2693274"/>
              <a:gd name="connsiteX2" fmla="*/ 1949684 w 1949684"/>
              <a:gd name="connsiteY2" fmla="*/ 2693274 h 2693274"/>
              <a:gd name="connsiteX3" fmla="*/ 1015069 w 1949684"/>
              <a:gd name="connsiteY3" fmla="*/ 2693274 h 2693274"/>
            </a:gdLst>
            <a:ahLst/>
            <a:cxnLst>
              <a:cxn ang="0">
                <a:pos x="connsiteX0" y="connsiteY0"/>
              </a:cxn>
              <a:cxn ang="0">
                <a:pos x="connsiteX1" y="connsiteY1"/>
              </a:cxn>
              <a:cxn ang="0">
                <a:pos x="connsiteX2" y="connsiteY2"/>
              </a:cxn>
              <a:cxn ang="0">
                <a:pos x="connsiteX3" y="connsiteY3"/>
              </a:cxn>
            </a:cxnLst>
            <a:rect l="l" t="t" r="r" b="b"/>
            <a:pathLst>
              <a:path w="1949684" h="2693274">
                <a:moveTo>
                  <a:pt x="1015069" y="2693274"/>
                </a:moveTo>
                <a:lnTo>
                  <a:pt x="0" y="0"/>
                </a:lnTo>
                <a:lnTo>
                  <a:pt x="1949684" y="2693274"/>
                </a:lnTo>
                <a:lnTo>
                  <a:pt x="1015069" y="2693274"/>
                </a:lnTo>
                <a:close/>
              </a:path>
            </a:pathLst>
          </a:cu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5426279" y="2070190"/>
            <a:ext cx="4173334" cy="934616"/>
          </a:xfrm>
          <a:prstGeom prst="rect">
            <a:avLst/>
          </a:prstGeom>
          <a:gradFill flip="none" rotWithShape="1">
            <a:gsLst>
              <a:gs pos="40000">
                <a:schemeClr val="bg2">
                  <a:lumMod val="75000"/>
                </a:schemeClr>
              </a:gs>
              <a:gs pos="88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nSpc>
                <a:spcPct val="85000"/>
              </a:lnSpc>
            </a:pPr>
            <a:r>
              <a:rPr lang="en-GB" sz="1600" b="1" dirty="0"/>
              <a:t>SAFEGUARDING:</a:t>
            </a:r>
            <a:r>
              <a:rPr lang="en-GB" sz="1600" dirty="0"/>
              <a:t> </a:t>
            </a:r>
            <a:endParaRPr lang="en-GB" sz="1600" dirty="0" smtClean="0"/>
          </a:p>
          <a:p>
            <a:pPr>
              <a:lnSpc>
                <a:spcPct val="85000"/>
              </a:lnSpc>
            </a:pPr>
            <a:r>
              <a:rPr lang="en-GB" sz="1600" dirty="0" smtClean="0"/>
              <a:t>Reduced </a:t>
            </a:r>
            <a:r>
              <a:rPr lang="en-GB" sz="1600" dirty="0"/>
              <a:t>childhood injuries </a:t>
            </a:r>
          </a:p>
        </p:txBody>
      </p:sp>
      <p:grpSp>
        <p:nvGrpSpPr>
          <p:cNvPr id="39" name="Group 38"/>
          <p:cNvGrpSpPr/>
          <p:nvPr/>
        </p:nvGrpSpPr>
        <p:grpSpPr>
          <a:xfrm>
            <a:off x="217852" y="1546133"/>
            <a:ext cx="5007191" cy="4925928"/>
            <a:chOff x="290556" y="640935"/>
            <a:chExt cx="5205921" cy="5121433"/>
          </a:xfrm>
        </p:grpSpPr>
        <p:sp>
          <p:nvSpPr>
            <p:cNvPr id="12" name="Oval 11"/>
            <p:cNvSpPr>
              <a:spLocks noChangeAspect="1"/>
            </p:cNvSpPr>
            <p:nvPr/>
          </p:nvSpPr>
          <p:spPr>
            <a:xfrm>
              <a:off x="1406782" y="1714916"/>
              <a:ext cx="2973471" cy="2973471"/>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748" tIns="265748" rIns="265748" bIns="265748" numCol="1" spcCol="1270" anchor="ctr" anchorCtr="0">
              <a:noAutofit/>
            </a:bodyPr>
            <a:lstStyle/>
            <a:p>
              <a:pPr lvl="0" algn="ctr" defTabSz="1466850">
                <a:lnSpc>
                  <a:spcPct val="90000"/>
                </a:lnSpc>
                <a:spcBef>
                  <a:spcPct val="0"/>
                </a:spcBef>
                <a:spcAft>
                  <a:spcPct val="35000"/>
                </a:spcAft>
              </a:pPr>
              <a:endParaRPr lang="en-GB" sz="3300" kern="1200"/>
            </a:p>
          </p:txBody>
        </p:sp>
        <p:sp>
          <p:nvSpPr>
            <p:cNvPr id="13" name="Oval 12"/>
            <p:cNvSpPr>
              <a:spLocks noChangeAspect="1"/>
            </p:cNvSpPr>
            <p:nvPr/>
          </p:nvSpPr>
          <p:spPr>
            <a:xfrm>
              <a:off x="2846618" y="640935"/>
              <a:ext cx="1289529" cy="1289529"/>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a:lnSpc>
                  <a:spcPct val="90000"/>
                </a:lnSpc>
                <a:spcAft>
                  <a:spcPts val="600"/>
                </a:spcAft>
              </a:pPr>
              <a:r>
                <a:rPr lang="en-GB" sz="1400"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Personal </a:t>
              </a:r>
              <a:r>
                <a:rPr lang="en-GB" sz="1400"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health </a:t>
              </a:r>
              <a:endParaRPr lang="en-GB" sz="1400"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 name="Oval 13"/>
            <p:cNvSpPr>
              <a:spLocks noChangeAspect="1"/>
            </p:cNvSpPr>
            <p:nvPr/>
          </p:nvSpPr>
          <p:spPr>
            <a:xfrm>
              <a:off x="4206948" y="2116678"/>
              <a:ext cx="1289529" cy="1289529"/>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90000"/>
                </a:lnSpc>
                <a:spcAft>
                  <a:spcPts val="6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Maternal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role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5" name="Oval 14"/>
            <p:cNvSpPr>
              <a:spLocks noChangeAspect="1"/>
            </p:cNvSpPr>
            <p:nvPr/>
          </p:nvSpPr>
          <p:spPr>
            <a:xfrm>
              <a:off x="3609082" y="4032630"/>
              <a:ext cx="1289529" cy="1289529"/>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Life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course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6" name="Oval 15"/>
            <p:cNvSpPr>
              <a:spLocks noChangeAspect="1"/>
            </p:cNvSpPr>
            <p:nvPr/>
          </p:nvSpPr>
          <p:spPr>
            <a:xfrm>
              <a:off x="1650888" y="4472839"/>
              <a:ext cx="1289529" cy="1289529"/>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Family and </a:t>
              </a: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friends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7" name="Oval 16"/>
            <p:cNvSpPr>
              <a:spLocks noChangeAspect="1"/>
            </p:cNvSpPr>
            <p:nvPr/>
          </p:nvSpPr>
          <p:spPr>
            <a:xfrm>
              <a:off x="290556" y="2997097"/>
              <a:ext cx="1289529" cy="1289529"/>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14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Environ-mental health </a:t>
              </a:r>
              <a:endPar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8" name="Oval 17"/>
            <p:cNvSpPr>
              <a:spLocks noChangeAspect="1"/>
            </p:cNvSpPr>
            <p:nvPr/>
          </p:nvSpPr>
          <p:spPr>
            <a:xfrm>
              <a:off x="888422" y="1081145"/>
              <a:ext cx="1289529" cy="1289529"/>
            </a:xfrm>
            <a:prstGeom prst="ellipse">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Access to services </a:t>
              </a:r>
            </a:p>
          </p:txBody>
        </p:sp>
      </p:grpSp>
      <p:sp>
        <p:nvSpPr>
          <p:cNvPr id="54" name="Rectangle 53"/>
          <p:cNvSpPr/>
          <p:nvPr/>
        </p:nvSpPr>
        <p:spPr>
          <a:xfrm>
            <a:off x="5795953" y="1260336"/>
            <a:ext cx="2638030" cy="720197"/>
          </a:xfrm>
          <a:prstGeom prst="rect">
            <a:avLst/>
          </a:prstGeom>
        </p:spPr>
        <p:txBody>
          <a:bodyPr wrap="none">
            <a:spAutoFit/>
          </a:bodyPr>
          <a:lstStyle/>
          <a:p>
            <a:pPr>
              <a:lnSpc>
                <a:spcPct val="85000"/>
              </a:lnSpc>
            </a:pPr>
            <a:r>
              <a:rPr lang="en-GB" sz="2400" dirty="0">
                <a:latin typeface="+mj-lt"/>
              </a:rPr>
              <a:t>Child </a:t>
            </a:r>
            <a:r>
              <a:rPr lang="en-GB" sz="2400" dirty="0" smtClean="0">
                <a:latin typeface="+mj-lt"/>
              </a:rPr>
              <a:t>health</a:t>
            </a:r>
          </a:p>
          <a:p>
            <a:pPr>
              <a:lnSpc>
                <a:spcPct val="85000"/>
              </a:lnSpc>
            </a:pPr>
            <a:r>
              <a:rPr lang="en-GB" sz="2400" dirty="0">
                <a:latin typeface="+mj-lt"/>
              </a:rPr>
              <a:t>a</a:t>
            </a:r>
            <a:r>
              <a:rPr lang="en-GB" sz="2400" dirty="0" smtClean="0">
                <a:latin typeface="+mj-lt"/>
              </a:rPr>
              <a:t>nd development</a:t>
            </a:r>
            <a:endParaRPr lang="en-GB" sz="2400" dirty="0">
              <a:latin typeface="+mj-lt"/>
            </a:endParaRPr>
          </a:p>
        </p:txBody>
      </p:sp>
      <p:grpSp>
        <p:nvGrpSpPr>
          <p:cNvPr id="35" name="Group 34"/>
          <p:cNvGrpSpPr/>
          <p:nvPr/>
        </p:nvGrpSpPr>
        <p:grpSpPr>
          <a:xfrm>
            <a:off x="8332276" y="559107"/>
            <a:ext cx="1166400" cy="1165743"/>
            <a:chOff x="204658" y="3589081"/>
            <a:chExt cx="1166400" cy="1165743"/>
          </a:xfrm>
        </p:grpSpPr>
        <p:sp>
          <p:nvSpPr>
            <p:cNvPr id="37" name="Oval 36"/>
            <p:cNvSpPr/>
            <p:nvPr/>
          </p:nvSpPr>
          <p:spPr>
            <a:xfrm>
              <a:off x="204658" y="3589081"/>
              <a:ext cx="1166400" cy="11657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44" name="Group 9"/>
            <p:cNvGrpSpPr>
              <a:grpSpLocks noChangeAspect="1"/>
            </p:cNvGrpSpPr>
            <p:nvPr/>
          </p:nvGrpSpPr>
          <p:grpSpPr bwMode="auto">
            <a:xfrm>
              <a:off x="373858" y="3773025"/>
              <a:ext cx="828000" cy="797854"/>
              <a:chOff x="-466" y="1042"/>
              <a:chExt cx="824" cy="794"/>
            </a:xfrm>
            <a:solidFill>
              <a:schemeClr val="bg1"/>
            </a:solidFill>
          </p:grpSpPr>
          <p:sp>
            <p:nvSpPr>
              <p:cNvPr id="55" name="Freeform 10"/>
              <p:cNvSpPr>
                <a:spLocks noEditPoints="1"/>
              </p:cNvSpPr>
              <p:nvPr/>
            </p:nvSpPr>
            <p:spPr bwMode="auto">
              <a:xfrm>
                <a:off x="-466" y="1113"/>
                <a:ext cx="391" cy="723"/>
              </a:xfrm>
              <a:custGeom>
                <a:avLst/>
                <a:gdLst>
                  <a:gd name="T0" fmla="*/ 47 w 164"/>
                  <a:gd name="T1" fmla="*/ 189 h 303"/>
                  <a:gd name="T2" fmla="*/ 78 w 164"/>
                  <a:gd name="T3" fmla="*/ 189 h 303"/>
                  <a:gd name="T4" fmla="*/ 78 w 164"/>
                  <a:gd name="T5" fmla="*/ 288 h 303"/>
                  <a:gd name="T6" fmla="*/ 63 w 164"/>
                  <a:gd name="T7" fmla="*/ 303 h 303"/>
                  <a:gd name="T8" fmla="*/ 47 w 164"/>
                  <a:gd name="T9" fmla="*/ 288 h 303"/>
                  <a:gd name="T10" fmla="*/ 47 w 164"/>
                  <a:gd name="T11" fmla="*/ 189 h 303"/>
                  <a:gd name="T12" fmla="*/ 86 w 164"/>
                  <a:gd name="T13" fmla="*/ 288 h 303"/>
                  <a:gd name="T14" fmla="*/ 101 w 164"/>
                  <a:gd name="T15" fmla="*/ 303 h 303"/>
                  <a:gd name="T16" fmla="*/ 116 w 164"/>
                  <a:gd name="T17" fmla="*/ 288 h 303"/>
                  <a:gd name="T18" fmla="*/ 116 w 164"/>
                  <a:gd name="T19" fmla="*/ 189 h 303"/>
                  <a:gd name="T20" fmla="*/ 86 w 164"/>
                  <a:gd name="T21" fmla="*/ 189 h 303"/>
                  <a:gd name="T22" fmla="*/ 86 w 164"/>
                  <a:gd name="T23" fmla="*/ 288 h 303"/>
                  <a:gd name="T24" fmla="*/ 37 w 164"/>
                  <a:gd name="T25" fmla="*/ 148 h 303"/>
                  <a:gd name="T26" fmla="*/ 32 w 164"/>
                  <a:gd name="T27" fmla="*/ 139 h 303"/>
                  <a:gd name="T28" fmla="*/ 42 w 164"/>
                  <a:gd name="T29" fmla="*/ 129 h 303"/>
                  <a:gd name="T30" fmla="*/ 54 w 164"/>
                  <a:gd name="T31" fmla="*/ 78 h 303"/>
                  <a:gd name="T32" fmla="*/ 35 w 164"/>
                  <a:gd name="T33" fmla="*/ 78 h 303"/>
                  <a:gd name="T34" fmla="*/ 25 w 164"/>
                  <a:gd name="T35" fmla="*/ 88 h 303"/>
                  <a:gd name="T36" fmla="*/ 25 w 164"/>
                  <a:gd name="T37" fmla="*/ 97 h 303"/>
                  <a:gd name="T38" fmla="*/ 3 w 164"/>
                  <a:gd name="T39" fmla="*/ 119 h 303"/>
                  <a:gd name="T40" fmla="*/ 1 w 164"/>
                  <a:gd name="T41" fmla="*/ 129 h 303"/>
                  <a:gd name="T42" fmla="*/ 8 w 164"/>
                  <a:gd name="T43" fmla="*/ 137 h 303"/>
                  <a:gd name="T44" fmla="*/ 25 w 164"/>
                  <a:gd name="T45" fmla="*/ 143 h 303"/>
                  <a:gd name="T46" fmla="*/ 25 w 164"/>
                  <a:gd name="T47" fmla="*/ 155 h 303"/>
                  <a:gd name="T48" fmla="*/ 33 w 164"/>
                  <a:gd name="T49" fmla="*/ 165 h 303"/>
                  <a:gd name="T50" fmla="*/ 37 w 164"/>
                  <a:gd name="T51" fmla="*/ 148 h 303"/>
                  <a:gd name="T52" fmla="*/ 82 w 164"/>
                  <a:gd name="T53" fmla="*/ 68 h 303"/>
                  <a:gd name="T54" fmla="*/ 116 w 164"/>
                  <a:gd name="T55" fmla="*/ 34 h 303"/>
                  <a:gd name="T56" fmla="*/ 82 w 164"/>
                  <a:gd name="T57" fmla="*/ 0 h 303"/>
                  <a:gd name="T58" fmla="*/ 47 w 164"/>
                  <a:gd name="T59" fmla="*/ 34 h 303"/>
                  <a:gd name="T60" fmla="*/ 82 w 164"/>
                  <a:gd name="T61" fmla="*/ 68 h 303"/>
                  <a:gd name="T62" fmla="*/ 119 w 164"/>
                  <a:gd name="T63" fmla="*/ 149 h 303"/>
                  <a:gd name="T64" fmla="*/ 111 w 164"/>
                  <a:gd name="T65" fmla="*/ 139 h 303"/>
                  <a:gd name="T66" fmla="*/ 115 w 164"/>
                  <a:gd name="T67" fmla="*/ 131 h 303"/>
                  <a:gd name="T68" fmla="*/ 101 w 164"/>
                  <a:gd name="T69" fmla="*/ 75 h 303"/>
                  <a:gd name="T70" fmla="*/ 82 w 164"/>
                  <a:gd name="T71" fmla="*/ 72 h 303"/>
                  <a:gd name="T72" fmla="*/ 82 w 164"/>
                  <a:gd name="T73" fmla="*/ 72 h 303"/>
                  <a:gd name="T74" fmla="*/ 82 w 164"/>
                  <a:gd name="T75" fmla="*/ 72 h 303"/>
                  <a:gd name="T76" fmla="*/ 62 w 164"/>
                  <a:gd name="T77" fmla="*/ 75 h 303"/>
                  <a:gd name="T78" fmla="*/ 49 w 164"/>
                  <a:gd name="T79" fmla="*/ 131 h 303"/>
                  <a:gd name="T80" fmla="*/ 53 w 164"/>
                  <a:gd name="T81" fmla="*/ 139 h 303"/>
                  <a:gd name="T82" fmla="*/ 44 w 164"/>
                  <a:gd name="T83" fmla="*/ 149 h 303"/>
                  <a:gd name="T84" fmla="*/ 40 w 164"/>
                  <a:gd name="T85" fmla="*/ 167 h 303"/>
                  <a:gd name="T86" fmla="*/ 40 w 164"/>
                  <a:gd name="T87" fmla="*/ 182 h 303"/>
                  <a:gd name="T88" fmla="*/ 124 w 164"/>
                  <a:gd name="T89" fmla="*/ 182 h 303"/>
                  <a:gd name="T90" fmla="*/ 124 w 164"/>
                  <a:gd name="T91" fmla="*/ 167 h 303"/>
                  <a:gd name="T92" fmla="*/ 119 w 164"/>
                  <a:gd name="T93" fmla="*/ 149 h 303"/>
                  <a:gd name="T94" fmla="*/ 160 w 164"/>
                  <a:gd name="T95" fmla="*/ 119 h 303"/>
                  <a:gd name="T96" fmla="*/ 141 w 164"/>
                  <a:gd name="T97" fmla="*/ 100 h 303"/>
                  <a:gd name="T98" fmla="*/ 141 w 164"/>
                  <a:gd name="T99" fmla="*/ 88 h 303"/>
                  <a:gd name="T100" fmla="*/ 131 w 164"/>
                  <a:gd name="T101" fmla="*/ 78 h 303"/>
                  <a:gd name="T102" fmla="*/ 109 w 164"/>
                  <a:gd name="T103" fmla="*/ 78 h 303"/>
                  <a:gd name="T104" fmla="*/ 122 w 164"/>
                  <a:gd name="T105" fmla="*/ 129 h 303"/>
                  <a:gd name="T106" fmla="*/ 131 w 164"/>
                  <a:gd name="T107" fmla="*/ 139 h 303"/>
                  <a:gd name="T108" fmla="*/ 126 w 164"/>
                  <a:gd name="T109" fmla="*/ 148 h 303"/>
                  <a:gd name="T110" fmla="*/ 131 w 164"/>
                  <a:gd name="T111" fmla="*/ 165 h 303"/>
                  <a:gd name="T112" fmla="*/ 131 w 164"/>
                  <a:gd name="T113" fmla="*/ 165 h 303"/>
                  <a:gd name="T114" fmla="*/ 141 w 164"/>
                  <a:gd name="T115" fmla="*/ 155 h 303"/>
                  <a:gd name="T116" fmla="*/ 141 w 164"/>
                  <a:gd name="T117" fmla="*/ 142 h 303"/>
                  <a:gd name="T118" fmla="*/ 156 w 164"/>
                  <a:gd name="T119" fmla="*/ 137 h 303"/>
                  <a:gd name="T120" fmla="*/ 163 w 164"/>
                  <a:gd name="T121" fmla="*/ 129 h 303"/>
                  <a:gd name="T122" fmla="*/ 160 w 164"/>
                  <a:gd name="T123" fmla="*/ 11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303">
                    <a:moveTo>
                      <a:pt x="47" y="189"/>
                    </a:moveTo>
                    <a:cubicBezTo>
                      <a:pt x="78" y="189"/>
                      <a:pt x="78" y="189"/>
                      <a:pt x="78" y="189"/>
                    </a:cubicBezTo>
                    <a:cubicBezTo>
                      <a:pt x="78" y="288"/>
                      <a:pt x="78" y="288"/>
                      <a:pt x="78" y="288"/>
                    </a:cubicBezTo>
                    <a:cubicBezTo>
                      <a:pt x="78" y="297"/>
                      <a:pt x="71" y="303"/>
                      <a:pt x="63" y="303"/>
                    </a:cubicBezTo>
                    <a:cubicBezTo>
                      <a:pt x="54" y="303"/>
                      <a:pt x="47" y="297"/>
                      <a:pt x="47" y="288"/>
                    </a:cubicBezTo>
                    <a:lnTo>
                      <a:pt x="47" y="189"/>
                    </a:lnTo>
                    <a:close/>
                    <a:moveTo>
                      <a:pt x="86" y="288"/>
                    </a:moveTo>
                    <a:cubicBezTo>
                      <a:pt x="86" y="297"/>
                      <a:pt x="92" y="303"/>
                      <a:pt x="101" y="303"/>
                    </a:cubicBezTo>
                    <a:cubicBezTo>
                      <a:pt x="109" y="303"/>
                      <a:pt x="116" y="297"/>
                      <a:pt x="116" y="288"/>
                    </a:cubicBezTo>
                    <a:cubicBezTo>
                      <a:pt x="116" y="189"/>
                      <a:pt x="116" y="189"/>
                      <a:pt x="116" y="189"/>
                    </a:cubicBezTo>
                    <a:cubicBezTo>
                      <a:pt x="86" y="189"/>
                      <a:pt x="86" y="189"/>
                      <a:pt x="86" y="189"/>
                    </a:cubicBezTo>
                    <a:lnTo>
                      <a:pt x="86" y="288"/>
                    </a:lnTo>
                    <a:close/>
                    <a:moveTo>
                      <a:pt x="37" y="148"/>
                    </a:moveTo>
                    <a:cubicBezTo>
                      <a:pt x="34" y="146"/>
                      <a:pt x="32" y="143"/>
                      <a:pt x="32" y="139"/>
                    </a:cubicBezTo>
                    <a:cubicBezTo>
                      <a:pt x="32" y="134"/>
                      <a:pt x="36" y="129"/>
                      <a:pt x="42" y="129"/>
                    </a:cubicBezTo>
                    <a:cubicBezTo>
                      <a:pt x="46" y="112"/>
                      <a:pt x="51" y="93"/>
                      <a:pt x="54" y="78"/>
                    </a:cubicBezTo>
                    <a:cubicBezTo>
                      <a:pt x="35" y="78"/>
                      <a:pt x="35" y="78"/>
                      <a:pt x="35" y="78"/>
                    </a:cubicBezTo>
                    <a:cubicBezTo>
                      <a:pt x="29" y="78"/>
                      <a:pt x="25" y="82"/>
                      <a:pt x="25" y="88"/>
                    </a:cubicBezTo>
                    <a:cubicBezTo>
                      <a:pt x="25" y="97"/>
                      <a:pt x="25" y="97"/>
                      <a:pt x="25" y="97"/>
                    </a:cubicBezTo>
                    <a:cubicBezTo>
                      <a:pt x="3" y="119"/>
                      <a:pt x="3" y="119"/>
                      <a:pt x="3" y="119"/>
                    </a:cubicBezTo>
                    <a:cubicBezTo>
                      <a:pt x="1" y="122"/>
                      <a:pt x="0" y="125"/>
                      <a:pt x="1" y="129"/>
                    </a:cubicBezTo>
                    <a:cubicBezTo>
                      <a:pt x="2" y="133"/>
                      <a:pt x="4" y="135"/>
                      <a:pt x="8" y="137"/>
                    </a:cubicBezTo>
                    <a:cubicBezTo>
                      <a:pt x="25" y="143"/>
                      <a:pt x="25" y="143"/>
                      <a:pt x="25" y="143"/>
                    </a:cubicBezTo>
                    <a:cubicBezTo>
                      <a:pt x="25" y="155"/>
                      <a:pt x="25" y="155"/>
                      <a:pt x="25" y="155"/>
                    </a:cubicBezTo>
                    <a:cubicBezTo>
                      <a:pt x="25" y="160"/>
                      <a:pt x="28" y="164"/>
                      <a:pt x="33" y="165"/>
                    </a:cubicBezTo>
                    <a:cubicBezTo>
                      <a:pt x="34" y="161"/>
                      <a:pt x="35" y="155"/>
                      <a:pt x="37" y="148"/>
                    </a:cubicBezTo>
                    <a:close/>
                    <a:moveTo>
                      <a:pt x="82" y="68"/>
                    </a:moveTo>
                    <a:cubicBezTo>
                      <a:pt x="101" y="68"/>
                      <a:pt x="116" y="53"/>
                      <a:pt x="116" y="34"/>
                    </a:cubicBezTo>
                    <a:cubicBezTo>
                      <a:pt x="116" y="15"/>
                      <a:pt x="101" y="0"/>
                      <a:pt x="82" y="0"/>
                    </a:cubicBezTo>
                    <a:cubicBezTo>
                      <a:pt x="63" y="0"/>
                      <a:pt x="47" y="15"/>
                      <a:pt x="47" y="34"/>
                    </a:cubicBezTo>
                    <a:cubicBezTo>
                      <a:pt x="47" y="53"/>
                      <a:pt x="63" y="68"/>
                      <a:pt x="82" y="68"/>
                    </a:cubicBezTo>
                    <a:close/>
                    <a:moveTo>
                      <a:pt x="119" y="149"/>
                    </a:moveTo>
                    <a:cubicBezTo>
                      <a:pt x="114" y="149"/>
                      <a:pt x="111" y="144"/>
                      <a:pt x="111" y="139"/>
                    </a:cubicBezTo>
                    <a:cubicBezTo>
                      <a:pt x="111" y="136"/>
                      <a:pt x="112" y="133"/>
                      <a:pt x="115" y="131"/>
                    </a:cubicBezTo>
                    <a:cubicBezTo>
                      <a:pt x="112" y="117"/>
                      <a:pt x="107" y="99"/>
                      <a:pt x="101" y="75"/>
                    </a:cubicBezTo>
                    <a:cubicBezTo>
                      <a:pt x="96" y="73"/>
                      <a:pt x="89" y="72"/>
                      <a:pt x="82" y="72"/>
                    </a:cubicBezTo>
                    <a:cubicBezTo>
                      <a:pt x="82" y="72"/>
                      <a:pt x="82" y="72"/>
                      <a:pt x="82" y="72"/>
                    </a:cubicBezTo>
                    <a:cubicBezTo>
                      <a:pt x="82" y="72"/>
                      <a:pt x="82" y="72"/>
                      <a:pt x="82" y="72"/>
                    </a:cubicBezTo>
                    <a:cubicBezTo>
                      <a:pt x="75" y="72"/>
                      <a:pt x="68" y="73"/>
                      <a:pt x="62" y="75"/>
                    </a:cubicBezTo>
                    <a:cubicBezTo>
                      <a:pt x="56" y="99"/>
                      <a:pt x="52" y="117"/>
                      <a:pt x="49" y="131"/>
                    </a:cubicBezTo>
                    <a:cubicBezTo>
                      <a:pt x="51" y="133"/>
                      <a:pt x="53" y="136"/>
                      <a:pt x="53" y="139"/>
                    </a:cubicBezTo>
                    <a:cubicBezTo>
                      <a:pt x="53" y="144"/>
                      <a:pt x="49" y="149"/>
                      <a:pt x="44" y="149"/>
                    </a:cubicBezTo>
                    <a:cubicBezTo>
                      <a:pt x="42" y="158"/>
                      <a:pt x="41" y="163"/>
                      <a:pt x="40" y="167"/>
                    </a:cubicBezTo>
                    <a:cubicBezTo>
                      <a:pt x="40" y="182"/>
                      <a:pt x="40" y="182"/>
                      <a:pt x="40" y="182"/>
                    </a:cubicBezTo>
                    <a:cubicBezTo>
                      <a:pt x="124" y="182"/>
                      <a:pt x="124" y="182"/>
                      <a:pt x="124" y="182"/>
                    </a:cubicBezTo>
                    <a:cubicBezTo>
                      <a:pt x="124" y="167"/>
                      <a:pt x="124" y="167"/>
                      <a:pt x="124" y="167"/>
                    </a:cubicBezTo>
                    <a:cubicBezTo>
                      <a:pt x="123" y="163"/>
                      <a:pt x="121" y="158"/>
                      <a:pt x="119" y="149"/>
                    </a:cubicBezTo>
                    <a:close/>
                    <a:moveTo>
                      <a:pt x="160" y="119"/>
                    </a:moveTo>
                    <a:cubicBezTo>
                      <a:pt x="141" y="100"/>
                      <a:pt x="141" y="100"/>
                      <a:pt x="141" y="100"/>
                    </a:cubicBezTo>
                    <a:cubicBezTo>
                      <a:pt x="141" y="88"/>
                      <a:pt x="141" y="88"/>
                      <a:pt x="141" y="88"/>
                    </a:cubicBezTo>
                    <a:cubicBezTo>
                      <a:pt x="141" y="82"/>
                      <a:pt x="137" y="78"/>
                      <a:pt x="131" y="78"/>
                    </a:cubicBezTo>
                    <a:cubicBezTo>
                      <a:pt x="109" y="78"/>
                      <a:pt x="109" y="78"/>
                      <a:pt x="109" y="78"/>
                    </a:cubicBezTo>
                    <a:cubicBezTo>
                      <a:pt x="113" y="93"/>
                      <a:pt x="118" y="112"/>
                      <a:pt x="122" y="129"/>
                    </a:cubicBezTo>
                    <a:cubicBezTo>
                      <a:pt x="127" y="129"/>
                      <a:pt x="131" y="134"/>
                      <a:pt x="131" y="139"/>
                    </a:cubicBezTo>
                    <a:cubicBezTo>
                      <a:pt x="131" y="143"/>
                      <a:pt x="129" y="146"/>
                      <a:pt x="126" y="148"/>
                    </a:cubicBezTo>
                    <a:cubicBezTo>
                      <a:pt x="128" y="155"/>
                      <a:pt x="130" y="161"/>
                      <a:pt x="131" y="165"/>
                    </a:cubicBezTo>
                    <a:cubicBezTo>
                      <a:pt x="131" y="165"/>
                      <a:pt x="131" y="165"/>
                      <a:pt x="131" y="165"/>
                    </a:cubicBezTo>
                    <a:cubicBezTo>
                      <a:pt x="137" y="165"/>
                      <a:pt x="141" y="161"/>
                      <a:pt x="141" y="155"/>
                    </a:cubicBezTo>
                    <a:cubicBezTo>
                      <a:pt x="141" y="142"/>
                      <a:pt x="141" y="142"/>
                      <a:pt x="141" y="142"/>
                    </a:cubicBezTo>
                    <a:cubicBezTo>
                      <a:pt x="156" y="137"/>
                      <a:pt x="156" y="137"/>
                      <a:pt x="156" y="137"/>
                    </a:cubicBezTo>
                    <a:cubicBezTo>
                      <a:pt x="159" y="135"/>
                      <a:pt x="162" y="133"/>
                      <a:pt x="163" y="129"/>
                    </a:cubicBezTo>
                    <a:cubicBezTo>
                      <a:pt x="164" y="125"/>
                      <a:pt x="163" y="122"/>
                      <a:pt x="16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1"/>
              <p:cNvSpPr>
                <a:spLocks noEditPoints="1"/>
              </p:cNvSpPr>
              <p:nvPr/>
            </p:nvSpPr>
            <p:spPr bwMode="auto">
              <a:xfrm>
                <a:off x="-32" y="1042"/>
                <a:ext cx="390" cy="794"/>
              </a:xfrm>
              <a:custGeom>
                <a:avLst/>
                <a:gdLst>
                  <a:gd name="T0" fmla="*/ 120 w 164"/>
                  <a:gd name="T1" fmla="*/ 179 h 333"/>
                  <a:gd name="T2" fmla="*/ 26 w 164"/>
                  <a:gd name="T3" fmla="*/ 255 h 333"/>
                  <a:gd name="T4" fmla="*/ 53 w 164"/>
                  <a:gd name="T5" fmla="*/ 169 h 333"/>
                  <a:gd name="T6" fmla="*/ 63 w 164"/>
                  <a:gd name="T7" fmla="*/ 105 h 333"/>
                  <a:gd name="T8" fmla="*/ 102 w 164"/>
                  <a:gd name="T9" fmla="*/ 105 h 333"/>
                  <a:gd name="T10" fmla="*/ 111 w 164"/>
                  <a:gd name="T11" fmla="*/ 169 h 333"/>
                  <a:gd name="T12" fmla="*/ 49 w 164"/>
                  <a:gd name="T13" fmla="*/ 55 h 333"/>
                  <a:gd name="T14" fmla="*/ 82 w 164"/>
                  <a:gd name="T15" fmla="*/ 98 h 333"/>
                  <a:gd name="T16" fmla="*/ 82 w 164"/>
                  <a:gd name="T17" fmla="*/ 30 h 333"/>
                  <a:gd name="T18" fmla="*/ 76 w 164"/>
                  <a:gd name="T19" fmla="*/ 24 h 333"/>
                  <a:gd name="T20" fmla="*/ 62 w 164"/>
                  <a:gd name="T21" fmla="*/ 6 h 333"/>
                  <a:gd name="T22" fmla="*/ 38 w 164"/>
                  <a:gd name="T23" fmla="*/ 49 h 333"/>
                  <a:gd name="T24" fmla="*/ 43 w 164"/>
                  <a:gd name="T25" fmla="*/ 58 h 333"/>
                  <a:gd name="T26" fmla="*/ 33 w 164"/>
                  <a:gd name="T27" fmla="*/ 195 h 333"/>
                  <a:gd name="T28" fmla="*/ 33 w 164"/>
                  <a:gd name="T29" fmla="*/ 169 h 333"/>
                  <a:gd name="T30" fmla="*/ 55 w 164"/>
                  <a:gd name="T31" fmla="*/ 108 h 333"/>
                  <a:gd name="T32" fmla="*/ 25 w 164"/>
                  <a:gd name="T33" fmla="*/ 118 h 333"/>
                  <a:gd name="T34" fmla="*/ 4 w 164"/>
                  <a:gd name="T35" fmla="*/ 149 h 333"/>
                  <a:gd name="T36" fmla="*/ 8 w 164"/>
                  <a:gd name="T37" fmla="*/ 167 h 333"/>
                  <a:gd name="T38" fmla="*/ 25 w 164"/>
                  <a:gd name="T39" fmla="*/ 185 h 333"/>
                  <a:gd name="T40" fmla="*/ 48 w 164"/>
                  <a:gd name="T41" fmla="*/ 318 h 333"/>
                  <a:gd name="T42" fmla="*/ 78 w 164"/>
                  <a:gd name="T43" fmla="*/ 318 h 333"/>
                  <a:gd name="T44" fmla="*/ 48 w 164"/>
                  <a:gd name="T45" fmla="*/ 262 h 333"/>
                  <a:gd name="T46" fmla="*/ 142 w 164"/>
                  <a:gd name="T47" fmla="*/ 130 h 333"/>
                  <a:gd name="T48" fmla="*/ 132 w 164"/>
                  <a:gd name="T49" fmla="*/ 108 h 333"/>
                  <a:gd name="T50" fmla="*/ 122 w 164"/>
                  <a:gd name="T51" fmla="*/ 159 h 333"/>
                  <a:gd name="T52" fmla="*/ 127 w 164"/>
                  <a:gd name="T53" fmla="*/ 178 h 333"/>
                  <a:gd name="T54" fmla="*/ 132 w 164"/>
                  <a:gd name="T55" fmla="*/ 195 h 333"/>
                  <a:gd name="T56" fmla="*/ 142 w 164"/>
                  <a:gd name="T57" fmla="*/ 172 h 333"/>
                  <a:gd name="T58" fmla="*/ 163 w 164"/>
                  <a:gd name="T59" fmla="*/ 159 h 333"/>
                  <a:gd name="T60" fmla="*/ 86 w 164"/>
                  <a:gd name="T61" fmla="*/ 318 h 333"/>
                  <a:gd name="T62" fmla="*/ 101 w 164"/>
                  <a:gd name="T63" fmla="*/ 333 h 333"/>
                  <a:gd name="T64" fmla="*/ 117 w 164"/>
                  <a:gd name="T65" fmla="*/ 262 h 333"/>
                  <a:gd name="T66" fmla="*/ 86 w 164"/>
                  <a:gd name="T67" fmla="*/ 3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333">
                    <a:moveTo>
                      <a:pt x="111" y="169"/>
                    </a:moveTo>
                    <a:cubicBezTo>
                      <a:pt x="111" y="174"/>
                      <a:pt x="115" y="179"/>
                      <a:pt x="120" y="179"/>
                    </a:cubicBezTo>
                    <a:cubicBezTo>
                      <a:pt x="138" y="255"/>
                      <a:pt x="138" y="255"/>
                      <a:pt x="138" y="255"/>
                    </a:cubicBezTo>
                    <a:cubicBezTo>
                      <a:pt x="26" y="255"/>
                      <a:pt x="26" y="255"/>
                      <a:pt x="26" y="255"/>
                    </a:cubicBezTo>
                    <a:cubicBezTo>
                      <a:pt x="44" y="179"/>
                      <a:pt x="44" y="179"/>
                      <a:pt x="44" y="179"/>
                    </a:cubicBezTo>
                    <a:cubicBezTo>
                      <a:pt x="49" y="179"/>
                      <a:pt x="53" y="174"/>
                      <a:pt x="53" y="169"/>
                    </a:cubicBezTo>
                    <a:cubicBezTo>
                      <a:pt x="53" y="166"/>
                      <a:pt x="52" y="163"/>
                      <a:pt x="49" y="161"/>
                    </a:cubicBezTo>
                    <a:cubicBezTo>
                      <a:pt x="63" y="105"/>
                      <a:pt x="63" y="105"/>
                      <a:pt x="63" y="105"/>
                    </a:cubicBezTo>
                    <a:cubicBezTo>
                      <a:pt x="68" y="103"/>
                      <a:pt x="75" y="102"/>
                      <a:pt x="82" y="102"/>
                    </a:cubicBezTo>
                    <a:cubicBezTo>
                      <a:pt x="89" y="102"/>
                      <a:pt x="96" y="103"/>
                      <a:pt x="102" y="105"/>
                    </a:cubicBezTo>
                    <a:cubicBezTo>
                      <a:pt x="116" y="161"/>
                      <a:pt x="116" y="161"/>
                      <a:pt x="116" y="161"/>
                    </a:cubicBezTo>
                    <a:cubicBezTo>
                      <a:pt x="113" y="163"/>
                      <a:pt x="111" y="166"/>
                      <a:pt x="111" y="169"/>
                    </a:cubicBezTo>
                    <a:close/>
                    <a:moveTo>
                      <a:pt x="43" y="58"/>
                    </a:moveTo>
                    <a:cubicBezTo>
                      <a:pt x="46" y="57"/>
                      <a:pt x="47" y="56"/>
                      <a:pt x="49" y="55"/>
                    </a:cubicBezTo>
                    <a:cubicBezTo>
                      <a:pt x="48" y="58"/>
                      <a:pt x="48" y="61"/>
                      <a:pt x="48" y="64"/>
                    </a:cubicBezTo>
                    <a:cubicBezTo>
                      <a:pt x="48" y="83"/>
                      <a:pt x="63" y="98"/>
                      <a:pt x="82" y="98"/>
                    </a:cubicBezTo>
                    <a:cubicBezTo>
                      <a:pt x="101" y="98"/>
                      <a:pt x="117" y="83"/>
                      <a:pt x="117" y="64"/>
                    </a:cubicBezTo>
                    <a:cubicBezTo>
                      <a:pt x="117" y="45"/>
                      <a:pt x="101" y="30"/>
                      <a:pt x="82" y="30"/>
                    </a:cubicBezTo>
                    <a:cubicBezTo>
                      <a:pt x="75" y="30"/>
                      <a:pt x="68" y="32"/>
                      <a:pt x="63" y="36"/>
                    </a:cubicBezTo>
                    <a:cubicBezTo>
                      <a:pt x="66" y="30"/>
                      <a:pt x="70" y="25"/>
                      <a:pt x="76" y="24"/>
                    </a:cubicBezTo>
                    <a:cubicBezTo>
                      <a:pt x="82" y="23"/>
                      <a:pt x="88" y="24"/>
                      <a:pt x="88" y="24"/>
                    </a:cubicBezTo>
                    <a:cubicBezTo>
                      <a:pt x="91" y="17"/>
                      <a:pt x="84" y="0"/>
                      <a:pt x="62" y="6"/>
                    </a:cubicBezTo>
                    <a:cubicBezTo>
                      <a:pt x="43" y="11"/>
                      <a:pt x="44" y="25"/>
                      <a:pt x="47" y="34"/>
                    </a:cubicBezTo>
                    <a:cubicBezTo>
                      <a:pt x="49" y="43"/>
                      <a:pt x="46" y="48"/>
                      <a:pt x="38" y="49"/>
                    </a:cubicBezTo>
                    <a:cubicBezTo>
                      <a:pt x="31" y="51"/>
                      <a:pt x="26" y="43"/>
                      <a:pt x="26" y="39"/>
                    </a:cubicBezTo>
                    <a:cubicBezTo>
                      <a:pt x="21" y="44"/>
                      <a:pt x="28" y="61"/>
                      <a:pt x="43" y="58"/>
                    </a:cubicBezTo>
                    <a:close/>
                    <a:moveTo>
                      <a:pt x="25" y="185"/>
                    </a:moveTo>
                    <a:cubicBezTo>
                      <a:pt x="25" y="190"/>
                      <a:pt x="29" y="194"/>
                      <a:pt x="33" y="195"/>
                    </a:cubicBezTo>
                    <a:cubicBezTo>
                      <a:pt x="38" y="178"/>
                      <a:pt x="38" y="178"/>
                      <a:pt x="38" y="178"/>
                    </a:cubicBezTo>
                    <a:cubicBezTo>
                      <a:pt x="35" y="176"/>
                      <a:pt x="33" y="173"/>
                      <a:pt x="33" y="169"/>
                    </a:cubicBezTo>
                    <a:cubicBezTo>
                      <a:pt x="33" y="164"/>
                      <a:pt x="37" y="160"/>
                      <a:pt x="42" y="159"/>
                    </a:cubicBezTo>
                    <a:cubicBezTo>
                      <a:pt x="55" y="108"/>
                      <a:pt x="55" y="108"/>
                      <a:pt x="55" y="108"/>
                    </a:cubicBezTo>
                    <a:cubicBezTo>
                      <a:pt x="36" y="108"/>
                      <a:pt x="36" y="108"/>
                      <a:pt x="36" y="108"/>
                    </a:cubicBezTo>
                    <a:cubicBezTo>
                      <a:pt x="30" y="108"/>
                      <a:pt x="25" y="112"/>
                      <a:pt x="25" y="118"/>
                    </a:cubicBezTo>
                    <a:cubicBezTo>
                      <a:pt x="25" y="127"/>
                      <a:pt x="25" y="127"/>
                      <a:pt x="25" y="127"/>
                    </a:cubicBezTo>
                    <a:cubicBezTo>
                      <a:pt x="4" y="149"/>
                      <a:pt x="4" y="149"/>
                      <a:pt x="4" y="149"/>
                    </a:cubicBezTo>
                    <a:cubicBezTo>
                      <a:pt x="1" y="152"/>
                      <a:pt x="0" y="155"/>
                      <a:pt x="1" y="159"/>
                    </a:cubicBezTo>
                    <a:cubicBezTo>
                      <a:pt x="2" y="163"/>
                      <a:pt x="5" y="165"/>
                      <a:pt x="8" y="167"/>
                    </a:cubicBezTo>
                    <a:cubicBezTo>
                      <a:pt x="25" y="173"/>
                      <a:pt x="25" y="173"/>
                      <a:pt x="25" y="173"/>
                    </a:cubicBezTo>
                    <a:lnTo>
                      <a:pt x="25" y="185"/>
                    </a:lnTo>
                    <a:close/>
                    <a:moveTo>
                      <a:pt x="48" y="262"/>
                    </a:moveTo>
                    <a:cubicBezTo>
                      <a:pt x="48" y="318"/>
                      <a:pt x="48" y="318"/>
                      <a:pt x="48" y="318"/>
                    </a:cubicBezTo>
                    <a:cubicBezTo>
                      <a:pt x="48" y="327"/>
                      <a:pt x="55" y="333"/>
                      <a:pt x="63" y="333"/>
                    </a:cubicBezTo>
                    <a:cubicBezTo>
                      <a:pt x="72" y="333"/>
                      <a:pt x="78" y="327"/>
                      <a:pt x="78" y="318"/>
                    </a:cubicBezTo>
                    <a:cubicBezTo>
                      <a:pt x="78" y="262"/>
                      <a:pt x="78" y="262"/>
                      <a:pt x="78" y="262"/>
                    </a:cubicBezTo>
                    <a:cubicBezTo>
                      <a:pt x="48" y="262"/>
                      <a:pt x="48" y="262"/>
                      <a:pt x="48" y="262"/>
                    </a:cubicBezTo>
                    <a:close/>
                    <a:moveTo>
                      <a:pt x="161" y="149"/>
                    </a:moveTo>
                    <a:cubicBezTo>
                      <a:pt x="142" y="130"/>
                      <a:pt x="142" y="130"/>
                      <a:pt x="142" y="130"/>
                    </a:cubicBezTo>
                    <a:cubicBezTo>
                      <a:pt x="142" y="118"/>
                      <a:pt x="142" y="118"/>
                      <a:pt x="142" y="118"/>
                    </a:cubicBezTo>
                    <a:cubicBezTo>
                      <a:pt x="142" y="112"/>
                      <a:pt x="137" y="108"/>
                      <a:pt x="132" y="108"/>
                    </a:cubicBezTo>
                    <a:cubicBezTo>
                      <a:pt x="110" y="108"/>
                      <a:pt x="110" y="108"/>
                      <a:pt x="110" y="108"/>
                    </a:cubicBezTo>
                    <a:cubicBezTo>
                      <a:pt x="122" y="159"/>
                      <a:pt x="122" y="159"/>
                      <a:pt x="122" y="159"/>
                    </a:cubicBezTo>
                    <a:cubicBezTo>
                      <a:pt x="128" y="160"/>
                      <a:pt x="132" y="164"/>
                      <a:pt x="132" y="169"/>
                    </a:cubicBezTo>
                    <a:cubicBezTo>
                      <a:pt x="132" y="173"/>
                      <a:pt x="130" y="176"/>
                      <a:pt x="127" y="178"/>
                    </a:cubicBezTo>
                    <a:cubicBezTo>
                      <a:pt x="131" y="195"/>
                      <a:pt x="131" y="195"/>
                      <a:pt x="131" y="195"/>
                    </a:cubicBezTo>
                    <a:cubicBezTo>
                      <a:pt x="132" y="195"/>
                      <a:pt x="132" y="195"/>
                      <a:pt x="132" y="195"/>
                    </a:cubicBezTo>
                    <a:cubicBezTo>
                      <a:pt x="137" y="195"/>
                      <a:pt x="142" y="191"/>
                      <a:pt x="142" y="185"/>
                    </a:cubicBezTo>
                    <a:cubicBezTo>
                      <a:pt x="142" y="172"/>
                      <a:pt x="142" y="172"/>
                      <a:pt x="142" y="172"/>
                    </a:cubicBezTo>
                    <a:cubicBezTo>
                      <a:pt x="156" y="167"/>
                      <a:pt x="156" y="167"/>
                      <a:pt x="156" y="167"/>
                    </a:cubicBezTo>
                    <a:cubicBezTo>
                      <a:pt x="160" y="165"/>
                      <a:pt x="162" y="163"/>
                      <a:pt x="163" y="159"/>
                    </a:cubicBezTo>
                    <a:cubicBezTo>
                      <a:pt x="164" y="155"/>
                      <a:pt x="163" y="152"/>
                      <a:pt x="161" y="149"/>
                    </a:cubicBezTo>
                    <a:close/>
                    <a:moveTo>
                      <a:pt x="86" y="318"/>
                    </a:moveTo>
                    <a:cubicBezTo>
                      <a:pt x="86" y="318"/>
                      <a:pt x="86" y="318"/>
                      <a:pt x="86" y="318"/>
                    </a:cubicBezTo>
                    <a:cubicBezTo>
                      <a:pt x="86" y="327"/>
                      <a:pt x="93" y="333"/>
                      <a:pt x="101" y="333"/>
                    </a:cubicBezTo>
                    <a:cubicBezTo>
                      <a:pt x="110" y="333"/>
                      <a:pt x="117" y="327"/>
                      <a:pt x="117" y="318"/>
                    </a:cubicBezTo>
                    <a:cubicBezTo>
                      <a:pt x="117" y="262"/>
                      <a:pt x="117" y="262"/>
                      <a:pt x="117" y="262"/>
                    </a:cubicBezTo>
                    <a:cubicBezTo>
                      <a:pt x="86" y="262"/>
                      <a:pt x="86" y="262"/>
                      <a:pt x="86" y="262"/>
                    </a:cubicBezTo>
                    <a:cubicBezTo>
                      <a:pt x="86" y="318"/>
                      <a:pt x="86" y="318"/>
                      <a:pt x="86"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6" name="Title 5"/>
          <p:cNvSpPr>
            <a:spLocks noGrp="1"/>
          </p:cNvSpPr>
          <p:nvPr>
            <p:ph type="title"/>
          </p:nvPr>
        </p:nvSpPr>
        <p:spPr>
          <a:xfrm>
            <a:off x="72043" y="38696"/>
            <a:ext cx="8386224" cy="1143000"/>
          </a:xfrm>
        </p:spPr>
        <p:txBody>
          <a:bodyPr>
            <a:noAutofit/>
          </a:bodyPr>
          <a:lstStyle/>
          <a:p>
            <a:r>
              <a:rPr lang="en-GB" sz="2800" dirty="0" smtClean="0">
                <a:solidFill>
                  <a:schemeClr val="accent2"/>
                </a:solidFill>
              </a:rPr>
              <a:t>…which results in improved child health and development</a:t>
            </a:r>
            <a:endParaRPr lang="en-GB" sz="2800" dirty="0">
              <a:solidFill>
                <a:schemeClr val="accent2"/>
              </a:solidFill>
            </a:endParaRPr>
          </a:p>
        </p:txBody>
      </p:sp>
      <p:sp>
        <p:nvSpPr>
          <p:cNvPr id="26" name="Rectangle 25"/>
          <p:cNvSpPr/>
          <p:nvPr/>
        </p:nvSpPr>
        <p:spPr>
          <a:xfrm>
            <a:off x="5426279" y="3061961"/>
            <a:ext cx="4173334" cy="934616"/>
          </a:xfrm>
          <a:prstGeom prst="rect">
            <a:avLst/>
          </a:prstGeom>
          <a:gradFill flip="none" rotWithShape="1">
            <a:gsLst>
              <a:gs pos="40000">
                <a:schemeClr val="bg2">
                  <a:lumMod val="75000"/>
                </a:schemeClr>
              </a:gs>
              <a:gs pos="88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nSpc>
                <a:spcPct val="85000"/>
              </a:lnSpc>
            </a:pPr>
            <a:r>
              <a:rPr lang="en-GB" sz="1600" b="1" dirty="0" smtClean="0"/>
              <a:t>SCHOOL READINESS:</a:t>
            </a:r>
            <a:endParaRPr lang="en-GB" sz="1600" dirty="0" smtClean="0"/>
          </a:p>
          <a:p>
            <a:pPr>
              <a:lnSpc>
                <a:spcPct val="85000"/>
              </a:lnSpc>
            </a:pPr>
            <a:r>
              <a:rPr lang="en-GB" sz="1600" dirty="0" smtClean="0"/>
              <a:t>Improved language development</a:t>
            </a:r>
            <a:endParaRPr lang="en-GB" sz="1600" dirty="0"/>
          </a:p>
        </p:txBody>
      </p:sp>
      <p:sp>
        <p:nvSpPr>
          <p:cNvPr id="27" name="Rectangle 26"/>
          <p:cNvSpPr/>
          <p:nvPr/>
        </p:nvSpPr>
        <p:spPr>
          <a:xfrm>
            <a:off x="5426278" y="4053738"/>
            <a:ext cx="4173334" cy="934616"/>
          </a:xfrm>
          <a:prstGeom prst="rect">
            <a:avLst/>
          </a:prstGeom>
          <a:gradFill flip="none" rotWithShape="1">
            <a:gsLst>
              <a:gs pos="40000">
                <a:schemeClr val="bg2">
                  <a:lumMod val="75000"/>
                </a:schemeClr>
              </a:gs>
              <a:gs pos="88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nSpc>
                <a:spcPct val="85000"/>
              </a:lnSpc>
            </a:pPr>
            <a:r>
              <a:rPr lang="en-GB" sz="1600" dirty="0" smtClean="0"/>
              <a:t>Maximise cognitive development</a:t>
            </a:r>
            <a:endParaRPr lang="en-GB" sz="1600" dirty="0"/>
          </a:p>
        </p:txBody>
      </p:sp>
      <p:sp>
        <p:nvSpPr>
          <p:cNvPr id="28" name="Rectangle 27"/>
          <p:cNvSpPr/>
          <p:nvPr/>
        </p:nvSpPr>
        <p:spPr>
          <a:xfrm>
            <a:off x="5426279" y="5052654"/>
            <a:ext cx="4173334" cy="934616"/>
          </a:xfrm>
          <a:prstGeom prst="rect">
            <a:avLst/>
          </a:prstGeom>
          <a:gradFill flip="none" rotWithShape="1">
            <a:gsLst>
              <a:gs pos="40000">
                <a:schemeClr val="bg2">
                  <a:lumMod val="75000"/>
                </a:schemeClr>
              </a:gs>
              <a:gs pos="88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nSpc>
                <a:spcPct val="85000"/>
              </a:lnSpc>
            </a:pPr>
            <a:r>
              <a:rPr lang="en-GB" sz="1600" b="1" dirty="0" smtClean="0"/>
              <a:t>SCHOOL PERFORMANCE:</a:t>
            </a:r>
            <a:endParaRPr lang="en-GB" sz="1600" dirty="0" smtClean="0"/>
          </a:p>
          <a:p>
            <a:pPr>
              <a:lnSpc>
                <a:spcPct val="85000"/>
              </a:lnSpc>
            </a:pPr>
            <a:r>
              <a:rPr lang="en-GB" sz="1600" dirty="0" smtClean="0"/>
              <a:t>Emotional/behavioural regulation</a:t>
            </a:r>
            <a:endParaRPr lang="en-GB" sz="1600" dirty="0"/>
          </a:p>
        </p:txBody>
      </p:sp>
    </p:spTree>
    <p:extLst>
      <p:ext uri="{BB962C8B-B14F-4D97-AF65-F5344CB8AC3E}">
        <p14:creationId xmlns:p14="http://schemas.microsoft.com/office/powerpoint/2010/main" val="131104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3291253" y="4207024"/>
            <a:ext cx="1456593" cy="1256038"/>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22985" y="4324953"/>
            <a:ext cx="1175238" cy="1286542"/>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67792" y="3722988"/>
            <a:ext cx="2830146" cy="256893"/>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242647" y="4001373"/>
            <a:ext cx="3685930" cy="966851"/>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28577" y="2614246"/>
            <a:ext cx="1618147" cy="1410216"/>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28577" y="2816961"/>
            <a:ext cx="3744925" cy="1184412"/>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28577" y="4001372"/>
            <a:ext cx="3236295" cy="1461690"/>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941277" y="3895452"/>
            <a:ext cx="2713892" cy="105920"/>
          </a:xfrm>
          <a:prstGeom prst="line">
            <a:avLst/>
          </a:prstGeom>
          <a:ln w="762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43" y="570708"/>
            <a:ext cx="7692511" cy="1143000"/>
          </a:xfrm>
        </p:spPr>
        <p:txBody>
          <a:bodyPr>
            <a:noAutofit/>
          </a:bodyPr>
          <a:lstStyle/>
          <a:p>
            <a:r>
              <a:rPr lang="en-GB" sz="3200" dirty="0" smtClean="0">
                <a:solidFill>
                  <a:schemeClr val="accent2"/>
                </a:solidFill>
              </a:rPr>
              <a:t>FNP helps teenage parents to access and engage with other local services…</a:t>
            </a:r>
            <a:endParaRPr lang="en-GB" sz="3200" dirty="0">
              <a:solidFill>
                <a:schemeClr val="accent2"/>
              </a:solidFill>
            </a:endParaRPr>
          </a:p>
        </p:txBody>
      </p:sp>
      <p:sp>
        <p:nvSpPr>
          <p:cNvPr id="9" name="Oval 8"/>
          <p:cNvSpPr>
            <a:spLocks noChangeAspect="1"/>
          </p:cNvSpPr>
          <p:nvPr/>
        </p:nvSpPr>
        <p:spPr>
          <a:xfrm>
            <a:off x="6107774" y="1868841"/>
            <a:ext cx="1169208" cy="1169208"/>
          </a:xfrm>
          <a:prstGeom prst="ellipse">
            <a:avLst/>
          </a:prstGeom>
          <a:solidFill>
            <a:schemeClr val="accent4">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78000" rtlCol="0" anchor="ctr">
            <a:noAutofit/>
          </a:bodyPr>
          <a:lstStyle/>
          <a:p>
            <a:pPr algn="ctr">
              <a:lnSpc>
                <a:spcPct val="85000"/>
              </a:lnSpc>
            </a:pPr>
            <a:r>
              <a:rPr lang="en-GB" sz="1100" b="1" dirty="0" smtClean="0">
                <a:solidFill>
                  <a:schemeClr val="bg1"/>
                </a:solidFill>
              </a:rPr>
              <a:t>Financial</a:t>
            </a:r>
            <a:br>
              <a:rPr lang="en-GB" sz="1100" b="1" dirty="0" smtClean="0">
                <a:solidFill>
                  <a:schemeClr val="bg1"/>
                </a:solidFill>
              </a:rPr>
            </a:br>
            <a:r>
              <a:rPr lang="en-GB" sz="1100" b="1" dirty="0" smtClean="0">
                <a:solidFill>
                  <a:schemeClr val="bg1"/>
                </a:solidFill>
              </a:rPr>
              <a:t>assistance</a:t>
            </a:r>
            <a:endParaRPr lang="en-GB" sz="1100" b="1" dirty="0">
              <a:solidFill>
                <a:schemeClr val="bg1"/>
              </a:solidFill>
            </a:endParaRPr>
          </a:p>
        </p:txBody>
      </p:sp>
      <p:sp>
        <p:nvSpPr>
          <p:cNvPr id="10" name="Oval 9"/>
          <p:cNvSpPr>
            <a:spLocks noChangeAspect="1"/>
          </p:cNvSpPr>
          <p:nvPr/>
        </p:nvSpPr>
        <p:spPr>
          <a:xfrm>
            <a:off x="8559662" y="2332926"/>
            <a:ext cx="968071" cy="968071"/>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0" rtlCol="0" anchor="ctr">
            <a:noAutofit/>
          </a:bodyPr>
          <a:lstStyle/>
          <a:p>
            <a:pPr algn="ctr">
              <a:lnSpc>
                <a:spcPct val="85000"/>
              </a:lnSpc>
            </a:pPr>
            <a:r>
              <a:rPr lang="en-GB" sz="1100" b="1" dirty="0" smtClean="0">
                <a:solidFill>
                  <a:schemeClr val="bg1"/>
                </a:solidFill>
              </a:rPr>
              <a:t>Smoking</a:t>
            </a:r>
          </a:p>
          <a:p>
            <a:pPr algn="ctr">
              <a:lnSpc>
                <a:spcPct val="85000"/>
              </a:lnSpc>
            </a:pPr>
            <a:r>
              <a:rPr lang="en-GB" sz="1100" b="1" dirty="0" smtClean="0">
                <a:solidFill>
                  <a:schemeClr val="bg1"/>
                </a:solidFill>
              </a:rPr>
              <a:t>cessation</a:t>
            </a:r>
            <a:endParaRPr lang="en-GB" sz="1100" b="1" dirty="0">
              <a:solidFill>
                <a:schemeClr val="bg1"/>
              </a:solidFill>
            </a:endParaRPr>
          </a:p>
        </p:txBody>
      </p:sp>
      <p:sp>
        <p:nvSpPr>
          <p:cNvPr id="13" name="Oval 12"/>
          <p:cNvSpPr>
            <a:spLocks noChangeAspect="1"/>
          </p:cNvSpPr>
          <p:nvPr/>
        </p:nvSpPr>
        <p:spPr>
          <a:xfrm>
            <a:off x="142199" y="4125275"/>
            <a:ext cx="1615286" cy="1615286"/>
          </a:xfrm>
          <a:prstGeom prst="ellipse">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78000" rtlCol="0" anchor="ctr">
            <a:noAutofit/>
          </a:bodyPr>
          <a:lstStyle/>
          <a:p>
            <a:pPr algn="ctr">
              <a:lnSpc>
                <a:spcPct val="85000"/>
              </a:lnSpc>
            </a:pPr>
            <a:r>
              <a:rPr lang="en-GB" sz="1100" b="1" dirty="0" smtClean="0">
                <a:solidFill>
                  <a:schemeClr val="bg1"/>
                </a:solidFill>
              </a:rPr>
              <a:t>Healthcare</a:t>
            </a:r>
            <a:br>
              <a:rPr lang="en-GB" sz="1100" b="1" dirty="0" smtClean="0">
                <a:solidFill>
                  <a:schemeClr val="bg1"/>
                </a:solidFill>
              </a:rPr>
            </a:br>
            <a:r>
              <a:rPr lang="en-GB" sz="1100" b="1" dirty="0" smtClean="0">
                <a:solidFill>
                  <a:schemeClr val="bg1"/>
                </a:solidFill>
              </a:rPr>
              <a:t>services</a:t>
            </a:r>
            <a:endParaRPr lang="en-GB" sz="1100" b="1" dirty="0">
              <a:solidFill>
                <a:schemeClr val="bg1"/>
              </a:solidFill>
            </a:endParaRPr>
          </a:p>
        </p:txBody>
      </p:sp>
      <p:sp>
        <p:nvSpPr>
          <p:cNvPr id="18" name="Oval 17"/>
          <p:cNvSpPr>
            <a:spLocks noChangeAspect="1"/>
          </p:cNvSpPr>
          <p:nvPr/>
        </p:nvSpPr>
        <p:spPr>
          <a:xfrm>
            <a:off x="7276982" y="3300997"/>
            <a:ext cx="1100873" cy="1100873"/>
          </a:xfrm>
          <a:prstGeom prst="ellipse">
            <a:avLst/>
          </a:prstGeom>
          <a:solidFill>
            <a:schemeClr val="accent2">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0" rtlCol="0" anchor="ctr">
            <a:noAutofit/>
          </a:bodyPr>
          <a:lstStyle/>
          <a:p>
            <a:pPr algn="ctr">
              <a:lnSpc>
                <a:spcPct val="85000"/>
              </a:lnSpc>
            </a:pPr>
            <a:r>
              <a:rPr lang="en-GB" sz="1100" b="1" dirty="0" smtClean="0">
                <a:solidFill>
                  <a:schemeClr val="bg1"/>
                </a:solidFill>
              </a:rPr>
              <a:t>Developmental</a:t>
            </a:r>
          </a:p>
          <a:p>
            <a:pPr algn="ctr">
              <a:lnSpc>
                <a:spcPct val="85000"/>
              </a:lnSpc>
            </a:pPr>
            <a:r>
              <a:rPr lang="en-GB" sz="1100" b="1" dirty="0" smtClean="0">
                <a:solidFill>
                  <a:schemeClr val="bg1"/>
                </a:solidFill>
              </a:rPr>
              <a:t>referral</a:t>
            </a:r>
            <a:endParaRPr lang="en-GB" sz="1100" b="1" dirty="0">
              <a:solidFill>
                <a:schemeClr val="bg1"/>
              </a:solidFill>
            </a:endParaRPr>
          </a:p>
        </p:txBody>
      </p:sp>
      <p:sp>
        <p:nvSpPr>
          <p:cNvPr id="23" name="Oval 22"/>
          <p:cNvSpPr>
            <a:spLocks noChangeAspect="1"/>
          </p:cNvSpPr>
          <p:nvPr/>
        </p:nvSpPr>
        <p:spPr>
          <a:xfrm>
            <a:off x="7806217" y="4324953"/>
            <a:ext cx="1615286" cy="1615286"/>
          </a:xfrm>
          <a:prstGeom prst="ellipse">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78000" rtlCol="0" anchor="ctr">
            <a:noAutofit/>
          </a:bodyPr>
          <a:lstStyle/>
          <a:p>
            <a:pPr algn="ctr">
              <a:lnSpc>
                <a:spcPct val="85000"/>
              </a:lnSpc>
            </a:pPr>
            <a:r>
              <a:rPr lang="en-GB" sz="1100" b="1" dirty="0" smtClean="0">
                <a:solidFill>
                  <a:schemeClr val="bg1"/>
                </a:solidFill>
              </a:rPr>
              <a:t>Breastfeeding</a:t>
            </a:r>
          </a:p>
          <a:p>
            <a:pPr algn="ctr">
              <a:lnSpc>
                <a:spcPct val="85000"/>
              </a:lnSpc>
            </a:pPr>
            <a:r>
              <a:rPr lang="en-GB" sz="1100" b="1" dirty="0" smtClean="0">
                <a:solidFill>
                  <a:schemeClr val="bg1"/>
                </a:solidFill>
              </a:rPr>
              <a:t>support</a:t>
            </a:r>
            <a:endParaRPr lang="en-GB" sz="1100" b="1" dirty="0">
              <a:solidFill>
                <a:schemeClr val="bg1"/>
              </a:solidFill>
            </a:endParaRPr>
          </a:p>
        </p:txBody>
      </p:sp>
      <p:grpSp>
        <p:nvGrpSpPr>
          <p:cNvPr id="40" name="Group 39"/>
          <p:cNvGrpSpPr/>
          <p:nvPr/>
        </p:nvGrpSpPr>
        <p:grpSpPr>
          <a:xfrm>
            <a:off x="8332276" y="559107"/>
            <a:ext cx="1166400" cy="1165743"/>
            <a:chOff x="204658" y="3589081"/>
            <a:chExt cx="1166400" cy="1165743"/>
          </a:xfrm>
        </p:grpSpPr>
        <p:sp>
          <p:nvSpPr>
            <p:cNvPr id="42" name="Oval 41"/>
            <p:cNvSpPr/>
            <p:nvPr/>
          </p:nvSpPr>
          <p:spPr>
            <a:xfrm>
              <a:off x="204658" y="3589081"/>
              <a:ext cx="1166400" cy="11657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b="1" dirty="0"/>
            </a:p>
          </p:txBody>
        </p:sp>
        <p:grpSp>
          <p:nvGrpSpPr>
            <p:cNvPr id="43" name="Group 9"/>
            <p:cNvGrpSpPr>
              <a:grpSpLocks noChangeAspect="1"/>
            </p:cNvGrpSpPr>
            <p:nvPr/>
          </p:nvGrpSpPr>
          <p:grpSpPr bwMode="auto">
            <a:xfrm>
              <a:off x="373858" y="3773025"/>
              <a:ext cx="828000" cy="797854"/>
              <a:chOff x="-466" y="1042"/>
              <a:chExt cx="824" cy="794"/>
            </a:xfrm>
            <a:solidFill>
              <a:schemeClr val="bg1"/>
            </a:solidFill>
          </p:grpSpPr>
          <p:sp>
            <p:nvSpPr>
              <p:cNvPr id="44" name="Freeform 10"/>
              <p:cNvSpPr>
                <a:spLocks noEditPoints="1"/>
              </p:cNvSpPr>
              <p:nvPr/>
            </p:nvSpPr>
            <p:spPr bwMode="auto">
              <a:xfrm>
                <a:off x="-466" y="1113"/>
                <a:ext cx="391" cy="723"/>
              </a:xfrm>
              <a:custGeom>
                <a:avLst/>
                <a:gdLst>
                  <a:gd name="T0" fmla="*/ 47 w 164"/>
                  <a:gd name="T1" fmla="*/ 189 h 303"/>
                  <a:gd name="T2" fmla="*/ 78 w 164"/>
                  <a:gd name="T3" fmla="*/ 189 h 303"/>
                  <a:gd name="T4" fmla="*/ 78 w 164"/>
                  <a:gd name="T5" fmla="*/ 288 h 303"/>
                  <a:gd name="T6" fmla="*/ 63 w 164"/>
                  <a:gd name="T7" fmla="*/ 303 h 303"/>
                  <a:gd name="T8" fmla="*/ 47 w 164"/>
                  <a:gd name="T9" fmla="*/ 288 h 303"/>
                  <a:gd name="T10" fmla="*/ 47 w 164"/>
                  <a:gd name="T11" fmla="*/ 189 h 303"/>
                  <a:gd name="T12" fmla="*/ 86 w 164"/>
                  <a:gd name="T13" fmla="*/ 288 h 303"/>
                  <a:gd name="T14" fmla="*/ 101 w 164"/>
                  <a:gd name="T15" fmla="*/ 303 h 303"/>
                  <a:gd name="T16" fmla="*/ 116 w 164"/>
                  <a:gd name="T17" fmla="*/ 288 h 303"/>
                  <a:gd name="T18" fmla="*/ 116 w 164"/>
                  <a:gd name="T19" fmla="*/ 189 h 303"/>
                  <a:gd name="T20" fmla="*/ 86 w 164"/>
                  <a:gd name="T21" fmla="*/ 189 h 303"/>
                  <a:gd name="T22" fmla="*/ 86 w 164"/>
                  <a:gd name="T23" fmla="*/ 288 h 303"/>
                  <a:gd name="T24" fmla="*/ 37 w 164"/>
                  <a:gd name="T25" fmla="*/ 148 h 303"/>
                  <a:gd name="T26" fmla="*/ 32 w 164"/>
                  <a:gd name="T27" fmla="*/ 139 h 303"/>
                  <a:gd name="T28" fmla="*/ 42 w 164"/>
                  <a:gd name="T29" fmla="*/ 129 h 303"/>
                  <a:gd name="T30" fmla="*/ 54 w 164"/>
                  <a:gd name="T31" fmla="*/ 78 h 303"/>
                  <a:gd name="T32" fmla="*/ 35 w 164"/>
                  <a:gd name="T33" fmla="*/ 78 h 303"/>
                  <a:gd name="T34" fmla="*/ 25 w 164"/>
                  <a:gd name="T35" fmla="*/ 88 h 303"/>
                  <a:gd name="T36" fmla="*/ 25 w 164"/>
                  <a:gd name="T37" fmla="*/ 97 h 303"/>
                  <a:gd name="T38" fmla="*/ 3 w 164"/>
                  <a:gd name="T39" fmla="*/ 119 h 303"/>
                  <a:gd name="T40" fmla="*/ 1 w 164"/>
                  <a:gd name="T41" fmla="*/ 129 h 303"/>
                  <a:gd name="T42" fmla="*/ 8 w 164"/>
                  <a:gd name="T43" fmla="*/ 137 h 303"/>
                  <a:gd name="T44" fmla="*/ 25 w 164"/>
                  <a:gd name="T45" fmla="*/ 143 h 303"/>
                  <a:gd name="T46" fmla="*/ 25 w 164"/>
                  <a:gd name="T47" fmla="*/ 155 h 303"/>
                  <a:gd name="T48" fmla="*/ 33 w 164"/>
                  <a:gd name="T49" fmla="*/ 165 h 303"/>
                  <a:gd name="T50" fmla="*/ 37 w 164"/>
                  <a:gd name="T51" fmla="*/ 148 h 303"/>
                  <a:gd name="T52" fmla="*/ 82 w 164"/>
                  <a:gd name="T53" fmla="*/ 68 h 303"/>
                  <a:gd name="T54" fmla="*/ 116 w 164"/>
                  <a:gd name="T55" fmla="*/ 34 h 303"/>
                  <a:gd name="T56" fmla="*/ 82 w 164"/>
                  <a:gd name="T57" fmla="*/ 0 h 303"/>
                  <a:gd name="T58" fmla="*/ 47 w 164"/>
                  <a:gd name="T59" fmla="*/ 34 h 303"/>
                  <a:gd name="T60" fmla="*/ 82 w 164"/>
                  <a:gd name="T61" fmla="*/ 68 h 303"/>
                  <a:gd name="T62" fmla="*/ 119 w 164"/>
                  <a:gd name="T63" fmla="*/ 149 h 303"/>
                  <a:gd name="T64" fmla="*/ 111 w 164"/>
                  <a:gd name="T65" fmla="*/ 139 h 303"/>
                  <a:gd name="T66" fmla="*/ 115 w 164"/>
                  <a:gd name="T67" fmla="*/ 131 h 303"/>
                  <a:gd name="T68" fmla="*/ 101 w 164"/>
                  <a:gd name="T69" fmla="*/ 75 h 303"/>
                  <a:gd name="T70" fmla="*/ 82 w 164"/>
                  <a:gd name="T71" fmla="*/ 72 h 303"/>
                  <a:gd name="T72" fmla="*/ 82 w 164"/>
                  <a:gd name="T73" fmla="*/ 72 h 303"/>
                  <a:gd name="T74" fmla="*/ 82 w 164"/>
                  <a:gd name="T75" fmla="*/ 72 h 303"/>
                  <a:gd name="T76" fmla="*/ 62 w 164"/>
                  <a:gd name="T77" fmla="*/ 75 h 303"/>
                  <a:gd name="T78" fmla="*/ 49 w 164"/>
                  <a:gd name="T79" fmla="*/ 131 h 303"/>
                  <a:gd name="T80" fmla="*/ 53 w 164"/>
                  <a:gd name="T81" fmla="*/ 139 h 303"/>
                  <a:gd name="T82" fmla="*/ 44 w 164"/>
                  <a:gd name="T83" fmla="*/ 149 h 303"/>
                  <a:gd name="T84" fmla="*/ 40 w 164"/>
                  <a:gd name="T85" fmla="*/ 167 h 303"/>
                  <a:gd name="T86" fmla="*/ 40 w 164"/>
                  <a:gd name="T87" fmla="*/ 182 h 303"/>
                  <a:gd name="T88" fmla="*/ 124 w 164"/>
                  <a:gd name="T89" fmla="*/ 182 h 303"/>
                  <a:gd name="T90" fmla="*/ 124 w 164"/>
                  <a:gd name="T91" fmla="*/ 167 h 303"/>
                  <a:gd name="T92" fmla="*/ 119 w 164"/>
                  <a:gd name="T93" fmla="*/ 149 h 303"/>
                  <a:gd name="T94" fmla="*/ 160 w 164"/>
                  <a:gd name="T95" fmla="*/ 119 h 303"/>
                  <a:gd name="T96" fmla="*/ 141 w 164"/>
                  <a:gd name="T97" fmla="*/ 100 h 303"/>
                  <a:gd name="T98" fmla="*/ 141 w 164"/>
                  <a:gd name="T99" fmla="*/ 88 h 303"/>
                  <a:gd name="T100" fmla="*/ 131 w 164"/>
                  <a:gd name="T101" fmla="*/ 78 h 303"/>
                  <a:gd name="T102" fmla="*/ 109 w 164"/>
                  <a:gd name="T103" fmla="*/ 78 h 303"/>
                  <a:gd name="T104" fmla="*/ 122 w 164"/>
                  <a:gd name="T105" fmla="*/ 129 h 303"/>
                  <a:gd name="T106" fmla="*/ 131 w 164"/>
                  <a:gd name="T107" fmla="*/ 139 h 303"/>
                  <a:gd name="T108" fmla="*/ 126 w 164"/>
                  <a:gd name="T109" fmla="*/ 148 h 303"/>
                  <a:gd name="T110" fmla="*/ 131 w 164"/>
                  <a:gd name="T111" fmla="*/ 165 h 303"/>
                  <a:gd name="T112" fmla="*/ 131 w 164"/>
                  <a:gd name="T113" fmla="*/ 165 h 303"/>
                  <a:gd name="T114" fmla="*/ 141 w 164"/>
                  <a:gd name="T115" fmla="*/ 155 h 303"/>
                  <a:gd name="T116" fmla="*/ 141 w 164"/>
                  <a:gd name="T117" fmla="*/ 142 h 303"/>
                  <a:gd name="T118" fmla="*/ 156 w 164"/>
                  <a:gd name="T119" fmla="*/ 137 h 303"/>
                  <a:gd name="T120" fmla="*/ 163 w 164"/>
                  <a:gd name="T121" fmla="*/ 129 h 303"/>
                  <a:gd name="T122" fmla="*/ 160 w 164"/>
                  <a:gd name="T123" fmla="*/ 11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303">
                    <a:moveTo>
                      <a:pt x="47" y="189"/>
                    </a:moveTo>
                    <a:cubicBezTo>
                      <a:pt x="78" y="189"/>
                      <a:pt x="78" y="189"/>
                      <a:pt x="78" y="189"/>
                    </a:cubicBezTo>
                    <a:cubicBezTo>
                      <a:pt x="78" y="288"/>
                      <a:pt x="78" y="288"/>
                      <a:pt x="78" y="288"/>
                    </a:cubicBezTo>
                    <a:cubicBezTo>
                      <a:pt x="78" y="297"/>
                      <a:pt x="71" y="303"/>
                      <a:pt x="63" y="303"/>
                    </a:cubicBezTo>
                    <a:cubicBezTo>
                      <a:pt x="54" y="303"/>
                      <a:pt x="47" y="297"/>
                      <a:pt x="47" y="288"/>
                    </a:cubicBezTo>
                    <a:lnTo>
                      <a:pt x="47" y="189"/>
                    </a:lnTo>
                    <a:close/>
                    <a:moveTo>
                      <a:pt x="86" y="288"/>
                    </a:moveTo>
                    <a:cubicBezTo>
                      <a:pt x="86" y="297"/>
                      <a:pt x="92" y="303"/>
                      <a:pt x="101" y="303"/>
                    </a:cubicBezTo>
                    <a:cubicBezTo>
                      <a:pt x="109" y="303"/>
                      <a:pt x="116" y="297"/>
                      <a:pt x="116" y="288"/>
                    </a:cubicBezTo>
                    <a:cubicBezTo>
                      <a:pt x="116" y="189"/>
                      <a:pt x="116" y="189"/>
                      <a:pt x="116" y="189"/>
                    </a:cubicBezTo>
                    <a:cubicBezTo>
                      <a:pt x="86" y="189"/>
                      <a:pt x="86" y="189"/>
                      <a:pt x="86" y="189"/>
                    </a:cubicBezTo>
                    <a:lnTo>
                      <a:pt x="86" y="288"/>
                    </a:lnTo>
                    <a:close/>
                    <a:moveTo>
                      <a:pt x="37" y="148"/>
                    </a:moveTo>
                    <a:cubicBezTo>
                      <a:pt x="34" y="146"/>
                      <a:pt x="32" y="143"/>
                      <a:pt x="32" y="139"/>
                    </a:cubicBezTo>
                    <a:cubicBezTo>
                      <a:pt x="32" y="134"/>
                      <a:pt x="36" y="129"/>
                      <a:pt x="42" y="129"/>
                    </a:cubicBezTo>
                    <a:cubicBezTo>
                      <a:pt x="46" y="112"/>
                      <a:pt x="51" y="93"/>
                      <a:pt x="54" y="78"/>
                    </a:cubicBezTo>
                    <a:cubicBezTo>
                      <a:pt x="35" y="78"/>
                      <a:pt x="35" y="78"/>
                      <a:pt x="35" y="78"/>
                    </a:cubicBezTo>
                    <a:cubicBezTo>
                      <a:pt x="29" y="78"/>
                      <a:pt x="25" y="82"/>
                      <a:pt x="25" y="88"/>
                    </a:cubicBezTo>
                    <a:cubicBezTo>
                      <a:pt x="25" y="97"/>
                      <a:pt x="25" y="97"/>
                      <a:pt x="25" y="97"/>
                    </a:cubicBezTo>
                    <a:cubicBezTo>
                      <a:pt x="3" y="119"/>
                      <a:pt x="3" y="119"/>
                      <a:pt x="3" y="119"/>
                    </a:cubicBezTo>
                    <a:cubicBezTo>
                      <a:pt x="1" y="122"/>
                      <a:pt x="0" y="125"/>
                      <a:pt x="1" y="129"/>
                    </a:cubicBezTo>
                    <a:cubicBezTo>
                      <a:pt x="2" y="133"/>
                      <a:pt x="4" y="135"/>
                      <a:pt x="8" y="137"/>
                    </a:cubicBezTo>
                    <a:cubicBezTo>
                      <a:pt x="25" y="143"/>
                      <a:pt x="25" y="143"/>
                      <a:pt x="25" y="143"/>
                    </a:cubicBezTo>
                    <a:cubicBezTo>
                      <a:pt x="25" y="155"/>
                      <a:pt x="25" y="155"/>
                      <a:pt x="25" y="155"/>
                    </a:cubicBezTo>
                    <a:cubicBezTo>
                      <a:pt x="25" y="160"/>
                      <a:pt x="28" y="164"/>
                      <a:pt x="33" y="165"/>
                    </a:cubicBezTo>
                    <a:cubicBezTo>
                      <a:pt x="34" y="161"/>
                      <a:pt x="35" y="155"/>
                      <a:pt x="37" y="148"/>
                    </a:cubicBezTo>
                    <a:close/>
                    <a:moveTo>
                      <a:pt x="82" y="68"/>
                    </a:moveTo>
                    <a:cubicBezTo>
                      <a:pt x="101" y="68"/>
                      <a:pt x="116" y="53"/>
                      <a:pt x="116" y="34"/>
                    </a:cubicBezTo>
                    <a:cubicBezTo>
                      <a:pt x="116" y="15"/>
                      <a:pt x="101" y="0"/>
                      <a:pt x="82" y="0"/>
                    </a:cubicBezTo>
                    <a:cubicBezTo>
                      <a:pt x="63" y="0"/>
                      <a:pt x="47" y="15"/>
                      <a:pt x="47" y="34"/>
                    </a:cubicBezTo>
                    <a:cubicBezTo>
                      <a:pt x="47" y="53"/>
                      <a:pt x="63" y="68"/>
                      <a:pt x="82" y="68"/>
                    </a:cubicBezTo>
                    <a:close/>
                    <a:moveTo>
                      <a:pt x="119" y="149"/>
                    </a:moveTo>
                    <a:cubicBezTo>
                      <a:pt x="114" y="149"/>
                      <a:pt x="111" y="144"/>
                      <a:pt x="111" y="139"/>
                    </a:cubicBezTo>
                    <a:cubicBezTo>
                      <a:pt x="111" y="136"/>
                      <a:pt x="112" y="133"/>
                      <a:pt x="115" y="131"/>
                    </a:cubicBezTo>
                    <a:cubicBezTo>
                      <a:pt x="112" y="117"/>
                      <a:pt x="107" y="99"/>
                      <a:pt x="101" y="75"/>
                    </a:cubicBezTo>
                    <a:cubicBezTo>
                      <a:pt x="96" y="73"/>
                      <a:pt x="89" y="72"/>
                      <a:pt x="82" y="72"/>
                    </a:cubicBezTo>
                    <a:cubicBezTo>
                      <a:pt x="82" y="72"/>
                      <a:pt x="82" y="72"/>
                      <a:pt x="82" y="72"/>
                    </a:cubicBezTo>
                    <a:cubicBezTo>
                      <a:pt x="82" y="72"/>
                      <a:pt x="82" y="72"/>
                      <a:pt x="82" y="72"/>
                    </a:cubicBezTo>
                    <a:cubicBezTo>
                      <a:pt x="75" y="72"/>
                      <a:pt x="68" y="73"/>
                      <a:pt x="62" y="75"/>
                    </a:cubicBezTo>
                    <a:cubicBezTo>
                      <a:pt x="56" y="99"/>
                      <a:pt x="52" y="117"/>
                      <a:pt x="49" y="131"/>
                    </a:cubicBezTo>
                    <a:cubicBezTo>
                      <a:pt x="51" y="133"/>
                      <a:pt x="53" y="136"/>
                      <a:pt x="53" y="139"/>
                    </a:cubicBezTo>
                    <a:cubicBezTo>
                      <a:pt x="53" y="144"/>
                      <a:pt x="49" y="149"/>
                      <a:pt x="44" y="149"/>
                    </a:cubicBezTo>
                    <a:cubicBezTo>
                      <a:pt x="42" y="158"/>
                      <a:pt x="41" y="163"/>
                      <a:pt x="40" y="167"/>
                    </a:cubicBezTo>
                    <a:cubicBezTo>
                      <a:pt x="40" y="182"/>
                      <a:pt x="40" y="182"/>
                      <a:pt x="40" y="182"/>
                    </a:cubicBezTo>
                    <a:cubicBezTo>
                      <a:pt x="124" y="182"/>
                      <a:pt x="124" y="182"/>
                      <a:pt x="124" y="182"/>
                    </a:cubicBezTo>
                    <a:cubicBezTo>
                      <a:pt x="124" y="167"/>
                      <a:pt x="124" y="167"/>
                      <a:pt x="124" y="167"/>
                    </a:cubicBezTo>
                    <a:cubicBezTo>
                      <a:pt x="123" y="163"/>
                      <a:pt x="121" y="158"/>
                      <a:pt x="119" y="149"/>
                    </a:cubicBezTo>
                    <a:close/>
                    <a:moveTo>
                      <a:pt x="160" y="119"/>
                    </a:moveTo>
                    <a:cubicBezTo>
                      <a:pt x="141" y="100"/>
                      <a:pt x="141" y="100"/>
                      <a:pt x="141" y="100"/>
                    </a:cubicBezTo>
                    <a:cubicBezTo>
                      <a:pt x="141" y="88"/>
                      <a:pt x="141" y="88"/>
                      <a:pt x="141" y="88"/>
                    </a:cubicBezTo>
                    <a:cubicBezTo>
                      <a:pt x="141" y="82"/>
                      <a:pt x="137" y="78"/>
                      <a:pt x="131" y="78"/>
                    </a:cubicBezTo>
                    <a:cubicBezTo>
                      <a:pt x="109" y="78"/>
                      <a:pt x="109" y="78"/>
                      <a:pt x="109" y="78"/>
                    </a:cubicBezTo>
                    <a:cubicBezTo>
                      <a:pt x="113" y="93"/>
                      <a:pt x="118" y="112"/>
                      <a:pt x="122" y="129"/>
                    </a:cubicBezTo>
                    <a:cubicBezTo>
                      <a:pt x="127" y="129"/>
                      <a:pt x="131" y="134"/>
                      <a:pt x="131" y="139"/>
                    </a:cubicBezTo>
                    <a:cubicBezTo>
                      <a:pt x="131" y="143"/>
                      <a:pt x="129" y="146"/>
                      <a:pt x="126" y="148"/>
                    </a:cubicBezTo>
                    <a:cubicBezTo>
                      <a:pt x="128" y="155"/>
                      <a:pt x="130" y="161"/>
                      <a:pt x="131" y="165"/>
                    </a:cubicBezTo>
                    <a:cubicBezTo>
                      <a:pt x="131" y="165"/>
                      <a:pt x="131" y="165"/>
                      <a:pt x="131" y="165"/>
                    </a:cubicBezTo>
                    <a:cubicBezTo>
                      <a:pt x="137" y="165"/>
                      <a:pt x="141" y="161"/>
                      <a:pt x="141" y="155"/>
                    </a:cubicBezTo>
                    <a:cubicBezTo>
                      <a:pt x="141" y="142"/>
                      <a:pt x="141" y="142"/>
                      <a:pt x="141" y="142"/>
                    </a:cubicBezTo>
                    <a:cubicBezTo>
                      <a:pt x="156" y="137"/>
                      <a:pt x="156" y="137"/>
                      <a:pt x="156" y="137"/>
                    </a:cubicBezTo>
                    <a:cubicBezTo>
                      <a:pt x="159" y="135"/>
                      <a:pt x="162" y="133"/>
                      <a:pt x="163" y="129"/>
                    </a:cubicBezTo>
                    <a:cubicBezTo>
                      <a:pt x="164" y="125"/>
                      <a:pt x="163" y="122"/>
                      <a:pt x="16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1"/>
              <p:cNvSpPr>
                <a:spLocks noEditPoints="1"/>
              </p:cNvSpPr>
              <p:nvPr/>
            </p:nvSpPr>
            <p:spPr bwMode="auto">
              <a:xfrm>
                <a:off x="-32" y="1042"/>
                <a:ext cx="390" cy="794"/>
              </a:xfrm>
              <a:custGeom>
                <a:avLst/>
                <a:gdLst>
                  <a:gd name="T0" fmla="*/ 120 w 164"/>
                  <a:gd name="T1" fmla="*/ 179 h 333"/>
                  <a:gd name="T2" fmla="*/ 26 w 164"/>
                  <a:gd name="T3" fmla="*/ 255 h 333"/>
                  <a:gd name="T4" fmla="*/ 53 w 164"/>
                  <a:gd name="T5" fmla="*/ 169 h 333"/>
                  <a:gd name="T6" fmla="*/ 63 w 164"/>
                  <a:gd name="T7" fmla="*/ 105 h 333"/>
                  <a:gd name="T8" fmla="*/ 102 w 164"/>
                  <a:gd name="T9" fmla="*/ 105 h 333"/>
                  <a:gd name="T10" fmla="*/ 111 w 164"/>
                  <a:gd name="T11" fmla="*/ 169 h 333"/>
                  <a:gd name="T12" fmla="*/ 49 w 164"/>
                  <a:gd name="T13" fmla="*/ 55 h 333"/>
                  <a:gd name="T14" fmla="*/ 82 w 164"/>
                  <a:gd name="T15" fmla="*/ 98 h 333"/>
                  <a:gd name="T16" fmla="*/ 82 w 164"/>
                  <a:gd name="T17" fmla="*/ 30 h 333"/>
                  <a:gd name="T18" fmla="*/ 76 w 164"/>
                  <a:gd name="T19" fmla="*/ 24 h 333"/>
                  <a:gd name="T20" fmla="*/ 62 w 164"/>
                  <a:gd name="T21" fmla="*/ 6 h 333"/>
                  <a:gd name="T22" fmla="*/ 38 w 164"/>
                  <a:gd name="T23" fmla="*/ 49 h 333"/>
                  <a:gd name="T24" fmla="*/ 43 w 164"/>
                  <a:gd name="T25" fmla="*/ 58 h 333"/>
                  <a:gd name="T26" fmla="*/ 33 w 164"/>
                  <a:gd name="T27" fmla="*/ 195 h 333"/>
                  <a:gd name="T28" fmla="*/ 33 w 164"/>
                  <a:gd name="T29" fmla="*/ 169 h 333"/>
                  <a:gd name="T30" fmla="*/ 55 w 164"/>
                  <a:gd name="T31" fmla="*/ 108 h 333"/>
                  <a:gd name="T32" fmla="*/ 25 w 164"/>
                  <a:gd name="T33" fmla="*/ 118 h 333"/>
                  <a:gd name="T34" fmla="*/ 4 w 164"/>
                  <a:gd name="T35" fmla="*/ 149 h 333"/>
                  <a:gd name="T36" fmla="*/ 8 w 164"/>
                  <a:gd name="T37" fmla="*/ 167 h 333"/>
                  <a:gd name="T38" fmla="*/ 25 w 164"/>
                  <a:gd name="T39" fmla="*/ 185 h 333"/>
                  <a:gd name="T40" fmla="*/ 48 w 164"/>
                  <a:gd name="T41" fmla="*/ 318 h 333"/>
                  <a:gd name="T42" fmla="*/ 78 w 164"/>
                  <a:gd name="T43" fmla="*/ 318 h 333"/>
                  <a:gd name="T44" fmla="*/ 48 w 164"/>
                  <a:gd name="T45" fmla="*/ 262 h 333"/>
                  <a:gd name="T46" fmla="*/ 142 w 164"/>
                  <a:gd name="T47" fmla="*/ 130 h 333"/>
                  <a:gd name="T48" fmla="*/ 132 w 164"/>
                  <a:gd name="T49" fmla="*/ 108 h 333"/>
                  <a:gd name="T50" fmla="*/ 122 w 164"/>
                  <a:gd name="T51" fmla="*/ 159 h 333"/>
                  <a:gd name="T52" fmla="*/ 127 w 164"/>
                  <a:gd name="T53" fmla="*/ 178 h 333"/>
                  <a:gd name="T54" fmla="*/ 132 w 164"/>
                  <a:gd name="T55" fmla="*/ 195 h 333"/>
                  <a:gd name="T56" fmla="*/ 142 w 164"/>
                  <a:gd name="T57" fmla="*/ 172 h 333"/>
                  <a:gd name="T58" fmla="*/ 163 w 164"/>
                  <a:gd name="T59" fmla="*/ 159 h 333"/>
                  <a:gd name="T60" fmla="*/ 86 w 164"/>
                  <a:gd name="T61" fmla="*/ 318 h 333"/>
                  <a:gd name="T62" fmla="*/ 101 w 164"/>
                  <a:gd name="T63" fmla="*/ 333 h 333"/>
                  <a:gd name="T64" fmla="*/ 117 w 164"/>
                  <a:gd name="T65" fmla="*/ 262 h 333"/>
                  <a:gd name="T66" fmla="*/ 86 w 164"/>
                  <a:gd name="T67" fmla="*/ 3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333">
                    <a:moveTo>
                      <a:pt x="111" y="169"/>
                    </a:moveTo>
                    <a:cubicBezTo>
                      <a:pt x="111" y="174"/>
                      <a:pt x="115" y="179"/>
                      <a:pt x="120" y="179"/>
                    </a:cubicBezTo>
                    <a:cubicBezTo>
                      <a:pt x="138" y="255"/>
                      <a:pt x="138" y="255"/>
                      <a:pt x="138" y="255"/>
                    </a:cubicBezTo>
                    <a:cubicBezTo>
                      <a:pt x="26" y="255"/>
                      <a:pt x="26" y="255"/>
                      <a:pt x="26" y="255"/>
                    </a:cubicBezTo>
                    <a:cubicBezTo>
                      <a:pt x="44" y="179"/>
                      <a:pt x="44" y="179"/>
                      <a:pt x="44" y="179"/>
                    </a:cubicBezTo>
                    <a:cubicBezTo>
                      <a:pt x="49" y="179"/>
                      <a:pt x="53" y="174"/>
                      <a:pt x="53" y="169"/>
                    </a:cubicBezTo>
                    <a:cubicBezTo>
                      <a:pt x="53" y="166"/>
                      <a:pt x="52" y="163"/>
                      <a:pt x="49" y="161"/>
                    </a:cubicBezTo>
                    <a:cubicBezTo>
                      <a:pt x="63" y="105"/>
                      <a:pt x="63" y="105"/>
                      <a:pt x="63" y="105"/>
                    </a:cubicBezTo>
                    <a:cubicBezTo>
                      <a:pt x="68" y="103"/>
                      <a:pt x="75" y="102"/>
                      <a:pt x="82" y="102"/>
                    </a:cubicBezTo>
                    <a:cubicBezTo>
                      <a:pt x="89" y="102"/>
                      <a:pt x="96" y="103"/>
                      <a:pt x="102" y="105"/>
                    </a:cubicBezTo>
                    <a:cubicBezTo>
                      <a:pt x="116" y="161"/>
                      <a:pt x="116" y="161"/>
                      <a:pt x="116" y="161"/>
                    </a:cubicBezTo>
                    <a:cubicBezTo>
                      <a:pt x="113" y="163"/>
                      <a:pt x="111" y="166"/>
                      <a:pt x="111" y="169"/>
                    </a:cubicBezTo>
                    <a:close/>
                    <a:moveTo>
                      <a:pt x="43" y="58"/>
                    </a:moveTo>
                    <a:cubicBezTo>
                      <a:pt x="46" y="57"/>
                      <a:pt x="47" y="56"/>
                      <a:pt x="49" y="55"/>
                    </a:cubicBezTo>
                    <a:cubicBezTo>
                      <a:pt x="48" y="58"/>
                      <a:pt x="48" y="61"/>
                      <a:pt x="48" y="64"/>
                    </a:cubicBezTo>
                    <a:cubicBezTo>
                      <a:pt x="48" y="83"/>
                      <a:pt x="63" y="98"/>
                      <a:pt x="82" y="98"/>
                    </a:cubicBezTo>
                    <a:cubicBezTo>
                      <a:pt x="101" y="98"/>
                      <a:pt x="117" y="83"/>
                      <a:pt x="117" y="64"/>
                    </a:cubicBezTo>
                    <a:cubicBezTo>
                      <a:pt x="117" y="45"/>
                      <a:pt x="101" y="30"/>
                      <a:pt x="82" y="30"/>
                    </a:cubicBezTo>
                    <a:cubicBezTo>
                      <a:pt x="75" y="30"/>
                      <a:pt x="68" y="32"/>
                      <a:pt x="63" y="36"/>
                    </a:cubicBezTo>
                    <a:cubicBezTo>
                      <a:pt x="66" y="30"/>
                      <a:pt x="70" y="25"/>
                      <a:pt x="76" y="24"/>
                    </a:cubicBezTo>
                    <a:cubicBezTo>
                      <a:pt x="82" y="23"/>
                      <a:pt x="88" y="24"/>
                      <a:pt x="88" y="24"/>
                    </a:cubicBezTo>
                    <a:cubicBezTo>
                      <a:pt x="91" y="17"/>
                      <a:pt x="84" y="0"/>
                      <a:pt x="62" y="6"/>
                    </a:cubicBezTo>
                    <a:cubicBezTo>
                      <a:pt x="43" y="11"/>
                      <a:pt x="44" y="25"/>
                      <a:pt x="47" y="34"/>
                    </a:cubicBezTo>
                    <a:cubicBezTo>
                      <a:pt x="49" y="43"/>
                      <a:pt x="46" y="48"/>
                      <a:pt x="38" y="49"/>
                    </a:cubicBezTo>
                    <a:cubicBezTo>
                      <a:pt x="31" y="51"/>
                      <a:pt x="26" y="43"/>
                      <a:pt x="26" y="39"/>
                    </a:cubicBezTo>
                    <a:cubicBezTo>
                      <a:pt x="21" y="44"/>
                      <a:pt x="28" y="61"/>
                      <a:pt x="43" y="58"/>
                    </a:cubicBezTo>
                    <a:close/>
                    <a:moveTo>
                      <a:pt x="25" y="185"/>
                    </a:moveTo>
                    <a:cubicBezTo>
                      <a:pt x="25" y="190"/>
                      <a:pt x="29" y="194"/>
                      <a:pt x="33" y="195"/>
                    </a:cubicBezTo>
                    <a:cubicBezTo>
                      <a:pt x="38" y="178"/>
                      <a:pt x="38" y="178"/>
                      <a:pt x="38" y="178"/>
                    </a:cubicBezTo>
                    <a:cubicBezTo>
                      <a:pt x="35" y="176"/>
                      <a:pt x="33" y="173"/>
                      <a:pt x="33" y="169"/>
                    </a:cubicBezTo>
                    <a:cubicBezTo>
                      <a:pt x="33" y="164"/>
                      <a:pt x="37" y="160"/>
                      <a:pt x="42" y="159"/>
                    </a:cubicBezTo>
                    <a:cubicBezTo>
                      <a:pt x="55" y="108"/>
                      <a:pt x="55" y="108"/>
                      <a:pt x="55" y="108"/>
                    </a:cubicBezTo>
                    <a:cubicBezTo>
                      <a:pt x="36" y="108"/>
                      <a:pt x="36" y="108"/>
                      <a:pt x="36" y="108"/>
                    </a:cubicBezTo>
                    <a:cubicBezTo>
                      <a:pt x="30" y="108"/>
                      <a:pt x="25" y="112"/>
                      <a:pt x="25" y="118"/>
                    </a:cubicBezTo>
                    <a:cubicBezTo>
                      <a:pt x="25" y="127"/>
                      <a:pt x="25" y="127"/>
                      <a:pt x="25" y="127"/>
                    </a:cubicBezTo>
                    <a:cubicBezTo>
                      <a:pt x="4" y="149"/>
                      <a:pt x="4" y="149"/>
                      <a:pt x="4" y="149"/>
                    </a:cubicBezTo>
                    <a:cubicBezTo>
                      <a:pt x="1" y="152"/>
                      <a:pt x="0" y="155"/>
                      <a:pt x="1" y="159"/>
                    </a:cubicBezTo>
                    <a:cubicBezTo>
                      <a:pt x="2" y="163"/>
                      <a:pt x="5" y="165"/>
                      <a:pt x="8" y="167"/>
                    </a:cubicBezTo>
                    <a:cubicBezTo>
                      <a:pt x="25" y="173"/>
                      <a:pt x="25" y="173"/>
                      <a:pt x="25" y="173"/>
                    </a:cubicBezTo>
                    <a:lnTo>
                      <a:pt x="25" y="185"/>
                    </a:lnTo>
                    <a:close/>
                    <a:moveTo>
                      <a:pt x="48" y="262"/>
                    </a:moveTo>
                    <a:cubicBezTo>
                      <a:pt x="48" y="318"/>
                      <a:pt x="48" y="318"/>
                      <a:pt x="48" y="318"/>
                    </a:cubicBezTo>
                    <a:cubicBezTo>
                      <a:pt x="48" y="327"/>
                      <a:pt x="55" y="333"/>
                      <a:pt x="63" y="333"/>
                    </a:cubicBezTo>
                    <a:cubicBezTo>
                      <a:pt x="72" y="333"/>
                      <a:pt x="78" y="327"/>
                      <a:pt x="78" y="318"/>
                    </a:cubicBezTo>
                    <a:cubicBezTo>
                      <a:pt x="78" y="262"/>
                      <a:pt x="78" y="262"/>
                      <a:pt x="78" y="262"/>
                    </a:cubicBezTo>
                    <a:cubicBezTo>
                      <a:pt x="48" y="262"/>
                      <a:pt x="48" y="262"/>
                      <a:pt x="48" y="262"/>
                    </a:cubicBezTo>
                    <a:close/>
                    <a:moveTo>
                      <a:pt x="161" y="149"/>
                    </a:moveTo>
                    <a:cubicBezTo>
                      <a:pt x="142" y="130"/>
                      <a:pt x="142" y="130"/>
                      <a:pt x="142" y="130"/>
                    </a:cubicBezTo>
                    <a:cubicBezTo>
                      <a:pt x="142" y="118"/>
                      <a:pt x="142" y="118"/>
                      <a:pt x="142" y="118"/>
                    </a:cubicBezTo>
                    <a:cubicBezTo>
                      <a:pt x="142" y="112"/>
                      <a:pt x="137" y="108"/>
                      <a:pt x="132" y="108"/>
                    </a:cubicBezTo>
                    <a:cubicBezTo>
                      <a:pt x="110" y="108"/>
                      <a:pt x="110" y="108"/>
                      <a:pt x="110" y="108"/>
                    </a:cubicBezTo>
                    <a:cubicBezTo>
                      <a:pt x="122" y="159"/>
                      <a:pt x="122" y="159"/>
                      <a:pt x="122" y="159"/>
                    </a:cubicBezTo>
                    <a:cubicBezTo>
                      <a:pt x="128" y="160"/>
                      <a:pt x="132" y="164"/>
                      <a:pt x="132" y="169"/>
                    </a:cubicBezTo>
                    <a:cubicBezTo>
                      <a:pt x="132" y="173"/>
                      <a:pt x="130" y="176"/>
                      <a:pt x="127" y="178"/>
                    </a:cubicBezTo>
                    <a:cubicBezTo>
                      <a:pt x="131" y="195"/>
                      <a:pt x="131" y="195"/>
                      <a:pt x="131" y="195"/>
                    </a:cubicBezTo>
                    <a:cubicBezTo>
                      <a:pt x="132" y="195"/>
                      <a:pt x="132" y="195"/>
                      <a:pt x="132" y="195"/>
                    </a:cubicBezTo>
                    <a:cubicBezTo>
                      <a:pt x="137" y="195"/>
                      <a:pt x="142" y="191"/>
                      <a:pt x="142" y="185"/>
                    </a:cubicBezTo>
                    <a:cubicBezTo>
                      <a:pt x="142" y="172"/>
                      <a:pt x="142" y="172"/>
                      <a:pt x="142" y="172"/>
                    </a:cubicBezTo>
                    <a:cubicBezTo>
                      <a:pt x="156" y="167"/>
                      <a:pt x="156" y="167"/>
                      <a:pt x="156" y="167"/>
                    </a:cubicBezTo>
                    <a:cubicBezTo>
                      <a:pt x="160" y="165"/>
                      <a:pt x="162" y="163"/>
                      <a:pt x="163" y="159"/>
                    </a:cubicBezTo>
                    <a:cubicBezTo>
                      <a:pt x="164" y="155"/>
                      <a:pt x="163" y="152"/>
                      <a:pt x="161" y="149"/>
                    </a:cubicBezTo>
                    <a:close/>
                    <a:moveTo>
                      <a:pt x="86" y="318"/>
                    </a:moveTo>
                    <a:cubicBezTo>
                      <a:pt x="86" y="318"/>
                      <a:pt x="86" y="318"/>
                      <a:pt x="86" y="318"/>
                    </a:cubicBezTo>
                    <a:cubicBezTo>
                      <a:pt x="86" y="327"/>
                      <a:pt x="93" y="333"/>
                      <a:pt x="101" y="333"/>
                    </a:cubicBezTo>
                    <a:cubicBezTo>
                      <a:pt x="110" y="333"/>
                      <a:pt x="117" y="327"/>
                      <a:pt x="117" y="318"/>
                    </a:cubicBezTo>
                    <a:cubicBezTo>
                      <a:pt x="117" y="262"/>
                      <a:pt x="117" y="262"/>
                      <a:pt x="117" y="262"/>
                    </a:cubicBezTo>
                    <a:cubicBezTo>
                      <a:pt x="86" y="262"/>
                      <a:pt x="86" y="262"/>
                      <a:pt x="86" y="262"/>
                    </a:cubicBezTo>
                    <a:cubicBezTo>
                      <a:pt x="86" y="318"/>
                      <a:pt x="86" y="318"/>
                      <a:pt x="86"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6" name="Oval 45"/>
          <p:cNvSpPr>
            <a:spLocks noChangeAspect="1"/>
          </p:cNvSpPr>
          <p:nvPr/>
        </p:nvSpPr>
        <p:spPr>
          <a:xfrm>
            <a:off x="3493476" y="2786956"/>
            <a:ext cx="2676105" cy="2676105"/>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748" tIns="265748" rIns="265748" bIns="265748" numCol="1" spcCol="1270" anchor="ctr" anchorCtr="0">
            <a:noAutofit/>
          </a:bodyPr>
          <a:lstStyle/>
          <a:p>
            <a:pPr lvl="0" algn="ctr" defTabSz="1466850">
              <a:lnSpc>
                <a:spcPct val="90000"/>
              </a:lnSpc>
              <a:spcBef>
                <a:spcPct val="0"/>
              </a:spcBef>
              <a:spcAft>
                <a:spcPct val="35000"/>
              </a:spcAft>
            </a:pPr>
            <a:endParaRPr lang="en-GB" sz="3300" kern="1200"/>
          </a:p>
        </p:txBody>
      </p:sp>
      <p:sp>
        <p:nvSpPr>
          <p:cNvPr id="20" name="Oval 19"/>
          <p:cNvSpPr>
            <a:spLocks noChangeAspect="1"/>
          </p:cNvSpPr>
          <p:nvPr/>
        </p:nvSpPr>
        <p:spPr>
          <a:xfrm>
            <a:off x="1359878" y="2864066"/>
            <a:ext cx="1311096" cy="1261209"/>
          </a:xfrm>
          <a:prstGeom prst="ellipse">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78000" rtlCol="0" anchor="ctr">
            <a:noAutofit/>
          </a:bodyPr>
          <a:lstStyle/>
          <a:p>
            <a:pPr algn="ctr">
              <a:lnSpc>
                <a:spcPct val="85000"/>
              </a:lnSpc>
            </a:pPr>
            <a:r>
              <a:rPr lang="en-GB" sz="1100" b="1" dirty="0" smtClean="0">
                <a:solidFill>
                  <a:schemeClr val="bg1"/>
                </a:solidFill>
              </a:rPr>
              <a:t>Children’s </a:t>
            </a:r>
          </a:p>
          <a:p>
            <a:pPr algn="ctr">
              <a:lnSpc>
                <a:spcPct val="85000"/>
              </a:lnSpc>
            </a:pPr>
            <a:r>
              <a:rPr lang="en-GB" sz="1100" b="1" dirty="0" smtClean="0">
                <a:solidFill>
                  <a:schemeClr val="bg1"/>
                </a:solidFill>
              </a:rPr>
              <a:t>centres</a:t>
            </a:r>
            <a:endParaRPr lang="en-GB" sz="1100" b="1" dirty="0">
              <a:solidFill>
                <a:schemeClr val="bg1"/>
              </a:solidFill>
            </a:endParaRPr>
          </a:p>
        </p:txBody>
      </p:sp>
      <p:sp>
        <p:nvSpPr>
          <p:cNvPr id="30" name="Oval 29"/>
          <p:cNvSpPr>
            <a:spLocks noChangeAspect="1"/>
          </p:cNvSpPr>
          <p:nvPr/>
        </p:nvSpPr>
        <p:spPr>
          <a:xfrm>
            <a:off x="2903178" y="5148197"/>
            <a:ext cx="926597" cy="926597"/>
          </a:xfrm>
          <a:prstGeom prst="ellipse">
            <a:avLst/>
          </a:prstGeom>
          <a:solidFill>
            <a:schemeClr val="accent2">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0" rtlCol="0" anchor="ctr">
            <a:noAutofit/>
          </a:bodyPr>
          <a:lstStyle/>
          <a:p>
            <a:pPr algn="ctr">
              <a:lnSpc>
                <a:spcPct val="85000"/>
              </a:lnSpc>
            </a:pPr>
            <a:r>
              <a:rPr lang="en-GB" sz="1100" b="1" dirty="0" smtClean="0">
                <a:solidFill>
                  <a:schemeClr val="bg1"/>
                </a:solidFill>
              </a:rPr>
              <a:t>Social care</a:t>
            </a:r>
            <a:endParaRPr lang="en-GB" sz="1100" b="1" dirty="0">
              <a:solidFill>
                <a:schemeClr val="bg1"/>
              </a:solidFill>
            </a:endParaRPr>
          </a:p>
        </p:txBody>
      </p:sp>
      <p:sp>
        <p:nvSpPr>
          <p:cNvPr id="32" name="Oval 31"/>
          <p:cNvSpPr>
            <a:spLocks noChangeAspect="1"/>
          </p:cNvSpPr>
          <p:nvPr/>
        </p:nvSpPr>
        <p:spPr>
          <a:xfrm>
            <a:off x="5925947" y="5202649"/>
            <a:ext cx="990667" cy="990667"/>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78000" rIns="0" bIns="0" rtlCol="0" anchor="ctr">
            <a:noAutofit/>
          </a:bodyPr>
          <a:lstStyle/>
          <a:p>
            <a:pPr algn="ctr">
              <a:lnSpc>
                <a:spcPct val="85000"/>
              </a:lnSpc>
            </a:pPr>
            <a:r>
              <a:rPr lang="en-GB" sz="1100" b="1" dirty="0" smtClean="0">
                <a:solidFill>
                  <a:schemeClr val="bg1"/>
                </a:solidFill>
              </a:rPr>
              <a:t>Education</a:t>
            </a:r>
          </a:p>
          <a:p>
            <a:pPr algn="ctr">
              <a:lnSpc>
                <a:spcPct val="85000"/>
              </a:lnSpc>
            </a:pPr>
            <a:r>
              <a:rPr lang="en-GB" sz="1100" b="1" dirty="0" smtClean="0">
                <a:solidFill>
                  <a:schemeClr val="bg1"/>
                </a:solidFill>
              </a:rPr>
              <a:t>services</a:t>
            </a:r>
            <a:endParaRPr lang="en-GB" sz="1100" b="1" dirty="0">
              <a:solidFill>
                <a:schemeClr val="bg1"/>
              </a:solidFill>
            </a:endParaRPr>
          </a:p>
        </p:txBody>
      </p:sp>
    </p:spTree>
    <p:extLst>
      <p:ext uri="{BB962C8B-B14F-4D97-AF65-F5344CB8AC3E}">
        <p14:creationId xmlns:p14="http://schemas.microsoft.com/office/powerpoint/2010/main" val="13369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NP 2015">
  <a:themeElements>
    <a:clrScheme name="FNP">
      <a:dk1>
        <a:srgbClr val="005488"/>
      </a:dk1>
      <a:lt1>
        <a:srgbClr val="FFFFFF"/>
      </a:lt1>
      <a:dk2>
        <a:srgbClr val="000000"/>
      </a:dk2>
      <a:lt2>
        <a:srgbClr val="C1B5A2"/>
      </a:lt2>
      <a:accent1>
        <a:srgbClr val="378DCC"/>
      </a:accent1>
      <a:accent2>
        <a:srgbClr val="CDCE00"/>
      </a:accent2>
      <a:accent3>
        <a:srgbClr val="C4014B"/>
      </a:accent3>
      <a:accent4>
        <a:srgbClr val="C9D69F"/>
      </a:accent4>
      <a:accent5>
        <a:srgbClr val="C8ADBC"/>
      </a:accent5>
      <a:accent6>
        <a:srgbClr val="DFF2FD"/>
      </a:accent6>
      <a:hlink>
        <a:srgbClr val="005488"/>
      </a:hlink>
      <a:folHlink>
        <a:srgbClr val="C1B5A2"/>
      </a:folHlink>
    </a:clrScheme>
    <a:fontScheme name="FNP">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506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0F3A68"/>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11015</TotalTime>
  <Words>2003</Words>
  <Application>Microsoft Office PowerPoint</Application>
  <PresentationFormat>A4 Paper (210x297 mm)</PresentationFormat>
  <Paragraphs>200</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FNP 2015</vt:lpstr>
      <vt:lpstr>Rebecca Reynolds Family Nurse Supervisor (South Team)</vt:lpstr>
      <vt:lpstr>PowerPoint Presentation</vt:lpstr>
      <vt:lpstr>The importance of investing in the first few years of life</vt:lpstr>
      <vt:lpstr>The Family Nurse Partnership (FNP) is a prevention and early help programme</vt:lpstr>
      <vt:lpstr>FNP shines a light into the dark corners  and works to safeguard the wellbeing  of two vulnerable populations</vt:lpstr>
      <vt:lpstr>PowerPoint Presentation</vt:lpstr>
      <vt:lpstr>FNP works intensively with teen mums and their babies to effect behaviour change…</vt:lpstr>
      <vt:lpstr>…which results in improved child health and development</vt:lpstr>
      <vt:lpstr>FNP helps teenage parents to access and engage with other local services…</vt:lpstr>
      <vt:lpstr>Improved life chances for teen mums,  often trapped in a cycle of disadvantage</vt:lpstr>
      <vt:lpstr>FNP Kent has two teams-</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Nurse Partnership</dc:title>
  <dc:creator>Jason Manning (PowerPoint Designers)</dc:creator>
  <cp:keywords>Family Nurse Partnership</cp:keywords>
  <cp:lastModifiedBy>Vicky Hodson</cp:lastModifiedBy>
  <cp:revision>557</cp:revision>
  <cp:lastPrinted>2015-08-04T08:29:25Z</cp:lastPrinted>
  <dcterms:created xsi:type="dcterms:W3CDTF">2013-06-06T13:27:59Z</dcterms:created>
  <dcterms:modified xsi:type="dcterms:W3CDTF">2016-10-26T16:12:54Z</dcterms:modified>
</cp:coreProperties>
</file>