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25" r:id="rId4"/>
    <p:sldId id="326" r:id="rId5"/>
    <p:sldId id="349" r:id="rId6"/>
    <p:sldId id="327" r:id="rId7"/>
    <p:sldId id="330" r:id="rId8"/>
    <p:sldId id="328" r:id="rId9"/>
    <p:sldId id="329" r:id="rId10"/>
    <p:sldId id="365" r:id="rId11"/>
    <p:sldId id="351" r:id="rId12"/>
    <p:sldId id="350" r:id="rId13"/>
    <p:sldId id="336" r:id="rId14"/>
    <p:sldId id="337" r:id="rId15"/>
    <p:sldId id="352" r:id="rId16"/>
    <p:sldId id="353" r:id="rId17"/>
    <p:sldId id="354" r:id="rId18"/>
    <p:sldId id="341" r:id="rId19"/>
    <p:sldId id="355" r:id="rId20"/>
    <p:sldId id="338" r:id="rId21"/>
    <p:sldId id="356" r:id="rId22"/>
    <p:sldId id="358" r:id="rId23"/>
    <p:sldId id="366" r:id="rId24"/>
    <p:sldId id="359" r:id="rId25"/>
    <p:sldId id="362" r:id="rId26"/>
    <p:sldId id="363" r:id="rId27"/>
    <p:sldId id="361" r:id="rId28"/>
    <p:sldId id="364" r:id="rId29"/>
    <p:sldId id="345" r:id="rId30"/>
    <p:sldId id="348" r:id="rId31"/>
    <p:sldId id="313" r:id="rId32"/>
    <p:sldId id="314" r:id="rId33"/>
    <p:sldId id="318" r:id="rId34"/>
    <p:sldId id="319" r:id="rId35"/>
    <p:sldId id="315" r:id="rId36"/>
    <p:sldId id="274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2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9C8C4-09DC-4085-BB9A-C5DE7CFECAA7}" type="datetimeFigureOut">
              <a:rPr lang="en-GB" smtClean="0"/>
              <a:t>05/07/2016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CB627-59FF-4B64-BC5A-70F39AB9F9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665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DA76-9D2E-43B1-B474-C570D02F90C4}" type="datetimeFigureOut">
              <a:rPr lang="en-GB" smtClean="0"/>
              <a:t>05/07/2016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FCAB-815E-474B-BC4F-9C42FF2625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76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47BD-1B7F-4865-8DCA-DA24BD74C77C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82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BD327-9B10-40C1-839D-16A8395B989A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03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2899-CB54-4813-8BA3-5950B48BA6BB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0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9277-EE88-4218-9B22-178C969CD665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5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DA0D-050C-4795-9E93-7124D2B8DDE2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E2B-47A9-4249-9A4E-70A442C89D48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DEF8-7A70-484F-BA72-B5C5C056EC02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17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585-6DBB-42B1-A4C1-7C299F4ED5EB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49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2FD-A8E1-41B6-B577-D8CBACC32BB4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1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782F-A5D1-43AB-ABF1-BFC4A4ED93C7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02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CD10-9A91-4AA7-B2B6-D34179F1D5EE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9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4A0E-135B-432F-899B-D6B3E6FF9FD7}" type="datetime1">
              <a:rPr lang="en-GB" smtClean="0"/>
              <a:t>05/07/2016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1051-C0F1-4E06-B098-58C6849115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00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Kent Housing Group</a:t>
            </a:r>
            <a:br>
              <a:rPr lang="en-GB" dirty="0" smtClean="0"/>
            </a:br>
            <a:r>
              <a:rPr lang="en-GB" dirty="0" smtClean="0"/>
              <a:t>New Models of Delivery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5 July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1752600"/>
          </a:xfrm>
        </p:spPr>
        <p:txBody>
          <a:bodyPr/>
          <a:lstStyle/>
          <a:p>
            <a:r>
              <a:rPr lang="en-GB" dirty="0" smtClean="0"/>
              <a:t>Mark Davies – Integer Advisory</a:t>
            </a:r>
          </a:p>
          <a:p>
            <a:r>
              <a:rPr lang="en-GB" dirty="0" smtClean="0"/>
              <a:t>Paul Buckland – Devonshires Solicitors</a:t>
            </a:r>
            <a:endParaRPr lang="en-GB" dirty="0"/>
          </a:p>
        </p:txBody>
      </p:sp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3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Constraints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5803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</a:rPr>
              <a:t>Financial &amp; resourcing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</a:rPr>
              <a:t>LA appetite to invest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Lack of funds for set up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HRA (general fund) headroom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</a:rPr>
              <a:t>RP access to funding(?)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RP Funding covenants (ratios; cross default; subsidiaries)</a:t>
            </a:r>
            <a:endParaRPr kumimoji="0" lang="en-US" sz="2400" b="0" i="0" u="none" strike="noStrike" kern="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Financial risk – land banking &amp; sales risk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Constraints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6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Experience &amp; skills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LA in-house development skills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RP development skills re market rent / sale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“Programme Vs Scheme” approach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Governance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Conflict: RP objectives v Govt policies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Rented v home ownership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Political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home ownership agenda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Members focus on social purpose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Constraints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Land assembly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Speed of purpose / approval processes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Existing encumbrances / HRA</a:t>
            </a:r>
            <a:r>
              <a:rPr lang="en-US" sz="2400" kern="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LA consents issues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Best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consideration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Access to other public sector land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Planning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County-wide approach for major projects?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Consensus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on tenure mix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>
                <a:solidFill>
                  <a:srgbClr val="002060"/>
                </a:solidFill>
                <a:latin typeface="Calibri" pitchFamily="34" charset="0"/>
              </a:rPr>
              <a:t>County-wide approach for major projects</a:t>
            </a: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0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9552" y="1700808"/>
            <a:ext cx="8352928" cy="253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en-GB" sz="32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prstClr val="black">
                    <a:tint val="75000"/>
                  </a:prstClr>
                </a:solidFill>
              </a:rPr>
              <a:t>New Models of Delivery</a:t>
            </a:r>
          </a:p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srgbClr val="FF0000"/>
                </a:solidFill>
              </a:rPr>
              <a:t>Model / Structure to follow purpose, not vice versa</a:t>
            </a:r>
            <a:endParaRPr lang="en-GB" sz="32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3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48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Delivering individually?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Registered Providers – 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Strong affordable / social capacity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Good shared ownership experience</a:t>
            </a:r>
            <a:endParaRPr lang="en-US" sz="2400" kern="0" noProof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Capacity for large scale development?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Ability to assemble sites</a:t>
            </a:r>
            <a:endParaRPr lang="en-US" sz="2400" kern="0" noProof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Risk / knowledge of market sale or rent?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Board’s risk appetite?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Development capacity (funding)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Regulator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– mixed messages?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" y="6246608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9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RP (1) – Non Charitable DevCo (Market Sale)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833260" y="1772816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Charitable RP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2839696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“DevCo”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1939790" y="2235799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2483767" y="2144946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3743908" y="3583955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915816" y="4556949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2395752" y="1035578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27248" y="3284984"/>
            <a:ext cx="1374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(investment)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771800" y="1772816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788024" y="1916832"/>
            <a:ext cx="103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Profit</a:t>
            </a:r>
          </a:p>
          <a:p>
            <a:r>
              <a:rPr lang="en-GB" dirty="0" smtClean="0"/>
              <a:t>(Gift Aid)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851920" y="3717032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7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RP (2) – Non Charitable DevCo (Mixed tenure)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833260" y="1772816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Charitable RP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2839696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“DevCo”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1939790" y="2235799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2483767" y="2144946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3743908" y="3583955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915816" y="4556949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2395752" y="1035578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27248" y="3284984"/>
            <a:ext cx="1374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(investment)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771800" y="1772816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788024" y="1916832"/>
            <a:ext cx="103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Profit</a:t>
            </a:r>
          </a:p>
          <a:p>
            <a:r>
              <a:rPr lang="en-GB" dirty="0" smtClean="0"/>
              <a:t>(Gift Aid)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851920" y="3717032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cxnSp>
        <p:nvCxnSpPr>
          <p:cNvPr id="8" name="Elbow Connector 7"/>
          <p:cNvCxnSpPr>
            <a:endCxn id="4" idx="1"/>
          </p:cNvCxnSpPr>
          <p:nvPr/>
        </p:nvCxnSpPr>
        <p:spPr>
          <a:xfrm rot="10800000">
            <a:off x="833261" y="2144946"/>
            <a:ext cx="2082557" cy="924014"/>
          </a:xfrm>
          <a:prstGeom prst="bentConnector3">
            <a:avLst>
              <a:gd name="adj1" fmla="val 1109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2998693"/>
            <a:ext cx="1314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Affordable</a:t>
            </a:r>
          </a:p>
          <a:p>
            <a:r>
              <a:rPr lang="en-GB" dirty="0" smtClean="0"/>
              <a:t>Housing Agt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16</a:t>
            </a:fld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5796136" y="2972773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</a:t>
            </a:r>
          </a:p>
          <a:p>
            <a:pPr algn="ctr"/>
            <a:r>
              <a:rPr lang="en-GB" dirty="0" smtClean="0"/>
              <a:t>Lender</a:t>
            </a:r>
            <a:endParaRPr lang="en-GB" dirty="0"/>
          </a:p>
        </p:txBody>
      </p:sp>
      <p:cxnSp>
        <p:nvCxnSpPr>
          <p:cNvPr id="10" name="Straight Arrow Connector 9"/>
          <p:cNvCxnSpPr>
            <a:stCxn id="21" idx="1"/>
          </p:cNvCxnSpPr>
          <p:nvPr/>
        </p:nvCxnSpPr>
        <p:spPr>
          <a:xfrm flipH="1">
            <a:off x="4572000" y="3344903"/>
            <a:ext cx="12241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5076056" y="3284984"/>
            <a:ext cx="51632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7500"/>
          </a:bodyPr>
          <a:lstStyle/>
          <a:p>
            <a:pPr algn="l"/>
            <a:r>
              <a:rPr lang="en-GB" sz="20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£</a:t>
            </a:r>
          </a:p>
        </p:txBody>
      </p:sp>
    </p:spTree>
    <p:extLst>
      <p:ext uri="{BB962C8B-B14F-4D97-AF65-F5344CB8AC3E}">
        <p14:creationId xmlns:p14="http://schemas.microsoft.com/office/powerpoint/2010/main" val="3782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RP (3) – Structuring for a Comprehensive Programme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92653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Charitable RP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3404821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InvesCo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195736" y="1331476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3707904" y="191683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 1”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3707904" y="2924944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 ”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3707904" y="3908877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“DevCo”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3707904" y="4844981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“DevCo”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3707904" y="5805264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 Charitable “DevCo”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6300192" y="1916832"/>
            <a:ext cx="1656184" cy="744259"/>
          </a:xfrm>
          <a:prstGeom prst="roundRect">
            <a:avLst/>
          </a:prstGeom>
          <a:gradFill>
            <a:gsLst>
              <a:gs pos="0">
                <a:schemeClr val="accent1"/>
              </a:gs>
              <a:gs pos="10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 Developer</a:t>
            </a:r>
          </a:p>
          <a:p>
            <a:pPr algn="ctr"/>
            <a:r>
              <a:rPr lang="en-GB" dirty="0" smtClean="0"/>
              <a:t>JV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6228184" y="4844981"/>
            <a:ext cx="1656184" cy="744259"/>
          </a:xfrm>
          <a:prstGeom prst="roundRect">
            <a:avLst/>
          </a:prstGeom>
          <a:gradFill>
            <a:gsLst>
              <a:gs pos="0">
                <a:schemeClr val="tx1"/>
              </a:gs>
              <a:gs pos="9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 JV</a:t>
            </a:r>
          </a:p>
          <a:p>
            <a:pPr algn="ctr"/>
            <a:r>
              <a:rPr lang="en-GB" dirty="0" smtClean="0"/>
              <a:t>(PRS)</a:t>
            </a:r>
            <a:endParaRPr lang="en-GB" dirty="0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157017" y="3019447"/>
            <a:ext cx="767909" cy="28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71800" y="2204864"/>
            <a:ext cx="0" cy="399657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71800" y="2204864"/>
            <a:ext cx="936104" cy="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771800" y="3429000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71800" y="4293096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771800" y="5229200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771800" y="6237312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3"/>
          </p:cNvCxnSpPr>
          <p:nvPr/>
        </p:nvCxnSpPr>
        <p:spPr>
          <a:xfrm>
            <a:off x="1907704" y="3776951"/>
            <a:ext cx="864096" cy="1208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164288" y="836712"/>
            <a:ext cx="1656184" cy="744259"/>
          </a:xfrm>
          <a:prstGeom prst="roundRect">
            <a:avLst/>
          </a:prstGeom>
          <a:gradFill>
            <a:gsLst>
              <a:gs pos="0">
                <a:schemeClr val="accent1"/>
              </a:gs>
              <a:gs pos="10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 Developer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164288" y="5925101"/>
            <a:ext cx="1656184" cy="744259"/>
          </a:xfrm>
          <a:prstGeom prst="roundRect">
            <a:avLst/>
          </a:prstGeom>
          <a:gradFill>
            <a:gsLst>
              <a:gs pos="0">
                <a:schemeClr val="tx1"/>
              </a:gs>
              <a:gs pos="9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</a:p>
          <a:p>
            <a:pPr algn="ctr"/>
            <a:r>
              <a:rPr lang="en-GB" dirty="0" smtClean="0"/>
              <a:t>(or LA Subsid)</a:t>
            </a:r>
            <a:endParaRPr lang="en-GB" dirty="0"/>
          </a:p>
        </p:txBody>
      </p:sp>
      <p:cxnSp>
        <p:nvCxnSpPr>
          <p:cNvPr id="34" name="Elbow Connector 33"/>
          <p:cNvCxnSpPr>
            <a:stCxn id="45" idx="3"/>
            <a:endCxn id="26" idx="3"/>
          </p:cNvCxnSpPr>
          <p:nvPr/>
        </p:nvCxnSpPr>
        <p:spPr>
          <a:xfrm flipH="1">
            <a:off x="7956376" y="1208842"/>
            <a:ext cx="864096" cy="1080120"/>
          </a:xfrm>
          <a:prstGeom prst="bentConnector3">
            <a:avLst>
              <a:gd name="adj1" fmla="val -26455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flipH="1" flipV="1">
            <a:off x="7905955" y="5265204"/>
            <a:ext cx="936104" cy="1080120"/>
          </a:xfrm>
          <a:prstGeom prst="bentConnector3">
            <a:avLst>
              <a:gd name="adj1" fmla="val -2442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3" idx="3"/>
            <a:endCxn id="27" idx="1"/>
          </p:cNvCxnSpPr>
          <p:nvPr/>
        </p:nvCxnSpPr>
        <p:spPr>
          <a:xfrm>
            <a:off x="5364088" y="5217111"/>
            <a:ext cx="864096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3"/>
            <a:endCxn id="26" idx="1"/>
          </p:cNvCxnSpPr>
          <p:nvPr/>
        </p:nvCxnSpPr>
        <p:spPr>
          <a:xfrm>
            <a:off x="5364088" y="2288962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0"/>
            <a:endCxn id="20" idx="0"/>
          </p:cNvCxnSpPr>
          <p:nvPr/>
        </p:nvCxnSpPr>
        <p:spPr>
          <a:xfrm rot="16200000" flipH="1">
            <a:off x="2794295" y="175131"/>
            <a:ext cx="24179" cy="3459222"/>
          </a:xfrm>
          <a:prstGeom prst="bentConnector3">
            <a:avLst>
              <a:gd name="adj1" fmla="val -9454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-36512" y="2771636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123728" y="3429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33354" y="213285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33354" y="33569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87824" y="4221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87824" y="51571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33354" y="61653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25642" y="49010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25642" y="18448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820472" y="562117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93994" y="15409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66" name="Elbow Connector 65"/>
          <p:cNvCxnSpPr/>
          <p:nvPr/>
        </p:nvCxnSpPr>
        <p:spPr>
          <a:xfrm rot="16200000" flipH="1">
            <a:off x="1162290" y="3019448"/>
            <a:ext cx="767909" cy="2838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547664" y="27809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69" name="Elbow Connector 68"/>
          <p:cNvCxnSpPr/>
          <p:nvPr/>
        </p:nvCxnSpPr>
        <p:spPr>
          <a:xfrm rot="10800000" flipV="1">
            <a:off x="6989948" y="1124744"/>
            <a:ext cx="174340" cy="7635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endCxn id="46" idx="1"/>
          </p:cNvCxnSpPr>
          <p:nvPr/>
        </p:nvCxnSpPr>
        <p:spPr>
          <a:xfrm rot="16200000" flipH="1">
            <a:off x="6676815" y="5809757"/>
            <a:ext cx="707991" cy="2669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796136" y="1340768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5746460" y="5723964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79" name="Rounded Rectangle 78"/>
          <p:cNvSpPr/>
          <p:nvPr/>
        </p:nvSpPr>
        <p:spPr>
          <a:xfrm>
            <a:off x="6300192" y="3908877"/>
            <a:ext cx="1656184" cy="744259"/>
          </a:xfrm>
          <a:prstGeom prst="roundRect">
            <a:avLst/>
          </a:prstGeom>
          <a:gradFill>
            <a:gsLst>
              <a:gs pos="0">
                <a:schemeClr val="accent6"/>
              </a:gs>
              <a:gs pos="9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S/O</a:t>
            </a:r>
          </a:p>
          <a:p>
            <a:pPr algn="ctr"/>
            <a:r>
              <a:rPr lang="en-GB" dirty="0" smtClean="0"/>
              <a:t>JV</a:t>
            </a:r>
            <a:endParaRPr lang="en-GB" dirty="0"/>
          </a:p>
        </p:txBody>
      </p:sp>
      <p:sp>
        <p:nvSpPr>
          <p:cNvPr id="80" name="Rounded Rectangle 79"/>
          <p:cNvSpPr/>
          <p:nvPr/>
        </p:nvSpPr>
        <p:spPr>
          <a:xfrm>
            <a:off x="7164288" y="2828757"/>
            <a:ext cx="1656184" cy="744259"/>
          </a:xfrm>
          <a:prstGeom prst="roundRect">
            <a:avLst/>
          </a:prstGeom>
          <a:gradFill>
            <a:gsLst>
              <a:gs pos="0">
                <a:schemeClr val="accent6"/>
              </a:gs>
              <a:gs pos="9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Institutional</a:t>
            </a:r>
          </a:p>
          <a:p>
            <a:pPr algn="ctr"/>
            <a:r>
              <a:rPr lang="en-GB" dirty="0" smtClean="0"/>
              <a:t>Investor</a:t>
            </a:r>
            <a:endParaRPr lang="en-GB" dirty="0"/>
          </a:p>
        </p:txBody>
      </p:sp>
      <p:cxnSp>
        <p:nvCxnSpPr>
          <p:cNvPr id="81" name="Elbow Connector 80"/>
          <p:cNvCxnSpPr>
            <a:stCxn id="80" idx="3"/>
            <a:endCxn id="79" idx="3"/>
          </p:cNvCxnSpPr>
          <p:nvPr/>
        </p:nvCxnSpPr>
        <p:spPr>
          <a:xfrm flipH="1">
            <a:off x="7956376" y="3200887"/>
            <a:ext cx="864096" cy="1080120"/>
          </a:xfrm>
          <a:prstGeom prst="bentConnector3">
            <a:avLst>
              <a:gd name="adj1" fmla="val -26455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793994" y="35329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83" name="Elbow Connector 82"/>
          <p:cNvCxnSpPr/>
          <p:nvPr/>
        </p:nvCxnSpPr>
        <p:spPr>
          <a:xfrm rot="10800000" flipV="1">
            <a:off x="6989948" y="3116789"/>
            <a:ext cx="174340" cy="7635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18468" y="3332813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5364088" y="4305186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25642" y="38610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8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Delivering individually?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Local Authorities – 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Pressure on local services</a:t>
            </a:r>
            <a:endParaRPr lang="en-US" sz="2400" kern="0" noProof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Pressure from Members to respond to demand</a:t>
            </a:r>
            <a:endParaRPr lang="en-US" sz="2400" kern="0" noProof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Development skills and experience?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Access to funding?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Risk appetite?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" y="6246608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6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 (1) – Wholly Owned Subsidiary (Market Sale)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3380" y="2636912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70379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3019910" y="3099895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3563887" y="3009042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4824028" y="4448051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995936" y="5421045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3475872" y="1899674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07368" y="4149080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(Commercial Rate)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2636912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919362" y="2780930"/>
            <a:ext cx="95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Profit?</a:t>
            </a:r>
          </a:p>
          <a:p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4581128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8518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PWLB</a:t>
            </a:r>
            <a:endParaRPr lang="en-GB" dirty="0"/>
          </a:p>
        </p:txBody>
      </p:sp>
      <p:cxnSp>
        <p:nvCxnSpPr>
          <p:cNvPr id="8" name="Elbow Connector 7"/>
          <p:cNvCxnSpPr>
            <a:stCxn id="18" idx="2"/>
          </p:cNvCxnSpPr>
          <p:nvPr/>
        </p:nvCxnSpPr>
        <p:spPr>
          <a:xfrm rot="16200000" flipH="1">
            <a:off x="1057551" y="2325950"/>
            <a:ext cx="731036" cy="825253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2636912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1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Session Contents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KHG Objectives – Is Intervention Needed?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Constraints to Intervention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New and Emerging Models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Delivering a Programme</a:t>
            </a: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Case Studies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0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278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Delivering together: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baseline="0" dirty="0" smtClean="0">
                <a:solidFill>
                  <a:srgbClr val="002060"/>
                </a:solidFill>
                <a:latin typeface="Calibri" pitchFamily="34" charset="0"/>
              </a:rPr>
              <a:t>LAs</a:t>
            </a: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 and Registered Providers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Maybe a common purpose / ethos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(pre-voluntary RTB, at least!)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Build on existing relationships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Contracting structure or Joint Venture</a:t>
            </a:r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0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 (2) – Self Funded Wholly Owned Subsidiary (Market Sale) with RP as Agent/CM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3380" y="2636912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70379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3019910" y="3099895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3563887" y="3009042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4824028" y="4448051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995936" y="5421045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3475872" y="1899674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07368" y="4149080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(Commercial Rate)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2636912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919362" y="2780930"/>
            <a:ext cx="95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Profit?</a:t>
            </a:r>
          </a:p>
          <a:p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4581128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8518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PWLB</a:t>
            </a:r>
            <a:endParaRPr lang="en-GB" dirty="0"/>
          </a:p>
        </p:txBody>
      </p:sp>
      <p:cxnSp>
        <p:nvCxnSpPr>
          <p:cNvPr id="8" name="Elbow Connector 7"/>
          <p:cNvCxnSpPr>
            <a:stCxn id="18" idx="2"/>
          </p:cNvCxnSpPr>
          <p:nvPr/>
        </p:nvCxnSpPr>
        <p:spPr>
          <a:xfrm rot="16200000" flipH="1">
            <a:off x="1057551" y="2325950"/>
            <a:ext cx="731036" cy="825253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2636912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020272" y="4484941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</a:t>
            </a:r>
            <a:r>
              <a:rPr lang="en-GB" dirty="0"/>
              <a:t>(</a:t>
            </a:r>
            <a:r>
              <a:rPr lang="en-GB" dirty="0" smtClean="0"/>
              <a:t>DevCo)</a:t>
            </a:r>
            <a:endParaRPr lang="en-GB" dirty="0"/>
          </a:p>
        </p:txBody>
      </p:sp>
      <p:cxnSp>
        <p:nvCxnSpPr>
          <p:cNvPr id="9" name="Elbow Connector 8"/>
          <p:cNvCxnSpPr>
            <a:stCxn id="11" idx="3"/>
            <a:endCxn id="22" idx="0"/>
          </p:cNvCxnSpPr>
          <p:nvPr/>
        </p:nvCxnSpPr>
        <p:spPr>
          <a:xfrm>
            <a:off x="5652120" y="4075922"/>
            <a:ext cx="2196244" cy="4090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76256" y="406778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CMA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3600" kern="0" dirty="0">
                <a:solidFill>
                  <a:schemeClr val="tx1"/>
                </a:solidFill>
                <a:effectLst/>
                <a:latin typeface="Calibri" pitchFamily="34" charset="0"/>
              </a:rPr>
              <a:t>LA </a:t>
            </a: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(3) </a:t>
            </a:r>
            <a:r>
              <a:rPr lang="en-US" sz="3600" kern="0" dirty="0">
                <a:solidFill>
                  <a:schemeClr val="tx1"/>
                </a:solidFill>
                <a:effectLst/>
                <a:latin typeface="Calibri" pitchFamily="34" charset="0"/>
              </a:rPr>
              <a:t>– </a:t>
            </a: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 &amp; Privately </a:t>
            </a:r>
            <a:r>
              <a:rPr lang="en-US" sz="3600" kern="0" dirty="0">
                <a:solidFill>
                  <a:schemeClr val="tx1"/>
                </a:solidFill>
                <a:effectLst/>
                <a:latin typeface="Calibri" pitchFamily="34" charset="0"/>
              </a:rPr>
              <a:t>Funded Wholly Owned Subsidiary (Market Sale) with RP as Agent/CM</a:t>
            </a:r>
            <a:endParaRPr lang="en-US" sz="24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3380" y="2636912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70379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3019910" y="3099895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3563887" y="3009042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4824028" y="4448051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995936" y="5421045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3475872" y="1899674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07368" y="4149080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(Commercial Rate)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2636912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3131840" y="2062589"/>
            <a:ext cx="95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Profit?</a:t>
            </a:r>
          </a:p>
          <a:p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4581128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8518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PWLB</a:t>
            </a:r>
            <a:endParaRPr lang="en-GB" dirty="0"/>
          </a:p>
        </p:txBody>
      </p:sp>
      <p:cxnSp>
        <p:nvCxnSpPr>
          <p:cNvPr id="8" name="Elbow Connector 7"/>
          <p:cNvCxnSpPr>
            <a:stCxn id="18" idx="2"/>
          </p:cNvCxnSpPr>
          <p:nvPr/>
        </p:nvCxnSpPr>
        <p:spPr>
          <a:xfrm rot="16200000" flipH="1">
            <a:off x="1057551" y="2325950"/>
            <a:ext cx="731036" cy="825253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2636912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02594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</a:t>
            </a:r>
          </a:p>
          <a:p>
            <a:pPr algn="ctr"/>
            <a:r>
              <a:rPr lang="en-GB" dirty="0" smtClean="0"/>
              <a:t>Funder</a:t>
            </a:r>
            <a:endParaRPr lang="en-GB" dirty="0"/>
          </a:p>
        </p:txBody>
      </p:sp>
      <p:cxnSp>
        <p:nvCxnSpPr>
          <p:cNvPr id="9" name="Elbow Connector 8"/>
          <p:cNvCxnSpPr>
            <a:stCxn id="22" idx="1"/>
          </p:cNvCxnSpPr>
          <p:nvPr/>
        </p:nvCxnSpPr>
        <p:spPr>
          <a:xfrm rot="10800000" flipV="1">
            <a:off x="5148065" y="2000930"/>
            <a:ext cx="1877885" cy="1675452"/>
          </a:xfrm>
          <a:prstGeom prst="bentConnector3">
            <a:avLst>
              <a:gd name="adj1" fmla="val 1002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0152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£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7020272" y="4484941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</a:t>
            </a:r>
            <a:r>
              <a:rPr lang="en-GB" dirty="0"/>
              <a:t>(</a:t>
            </a:r>
            <a:r>
              <a:rPr lang="en-GB" dirty="0" smtClean="0"/>
              <a:t>DevCo)</a:t>
            </a:r>
            <a:endParaRPr lang="en-GB" dirty="0"/>
          </a:p>
        </p:txBody>
      </p:sp>
      <p:cxnSp>
        <p:nvCxnSpPr>
          <p:cNvPr id="26" name="Elbow Connector 25"/>
          <p:cNvCxnSpPr>
            <a:endCxn id="25" idx="1"/>
          </p:cNvCxnSpPr>
          <p:nvPr/>
        </p:nvCxnSpPr>
        <p:spPr>
          <a:xfrm>
            <a:off x="5652119" y="4437112"/>
            <a:ext cx="1368153" cy="4199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00192" y="486916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CMA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6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4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2400" kern="0" dirty="0">
                <a:solidFill>
                  <a:schemeClr val="tx1"/>
                </a:solidFill>
                <a:effectLst/>
                <a:latin typeface="Calibri" pitchFamily="34" charset="0"/>
              </a:rPr>
              <a:t>LA </a:t>
            </a:r>
            <a:r>
              <a:rPr lang="en-US" sz="24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(4) </a:t>
            </a:r>
            <a:r>
              <a:rPr lang="en-US" sz="2400" kern="0" dirty="0">
                <a:solidFill>
                  <a:schemeClr val="tx1"/>
                </a:solidFill>
                <a:effectLst/>
                <a:latin typeface="Calibri" pitchFamily="34" charset="0"/>
              </a:rPr>
              <a:t>– </a:t>
            </a:r>
            <a:r>
              <a:rPr lang="en-US" sz="24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 </a:t>
            </a:r>
            <a:r>
              <a:rPr lang="en-US" sz="2400" kern="0" dirty="0">
                <a:solidFill>
                  <a:schemeClr val="tx1"/>
                </a:solidFill>
                <a:effectLst/>
                <a:latin typeface="Calibri" pitchFamily="34" charset="0"/>
              </a:rPr>
              <a:t>Funded </a:t>
            </a:r>
            <a:r>
              <a:rPr lang="en-US" sz="24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RP Delivery</a:t>
            </a:r>
            <a:endParaRPr lang="en-US" sz="24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3380" y="2636912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70379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3019910" y="3099895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4824028" y="4448051"/>
            <a:ext cx="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995936" y="5421045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707368" y="4149080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  <a:p>
            <a:r>
              <a:rPr lang="en-GB" dirty="0" smtClean="0"/>
              <a:t>(Commercial Rate)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4581128"/>
            <a:ext cx="98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Build</a:t>
            </a:r>
          </a:p>
          <a:p>
            <a:r>
              <a:rPr lang="en-GB" dirty="0" smtClean="0"/>
              <a:t>Contract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8518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PWLB</a:t>
            </a:r>
            <a:endParaRPr lang="en-GB" dirty="0"/>
          </a:p>
        </p:txBody>
      </p:sp>
      <p:cxnSp>
        <p:nvCxnSpPr>
          <p:cNvPr id="8" name="Elbow Connector 7"/>
          <p:cNvCxnSpPr>
            <a:stCxn id="18" idx="2"/>
          </p:cNvCxnSpPr>
          <p:nvPr/>
        </p:nvCxnSpPr>
        <p:spPr>
          <a:xfrm rot="16200000" flipH="1">
            <a:off x="1057551" y="2325950"/>
            <a:ext cx="731036" cy="825253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2636912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51048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0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</a:p>
          <a:p>
            <a:pPr algn="l"/>
            <a:r>
              <a:rPr lang="en-US" sz="2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 / RP– Joint Venture</a:t>
            </a:r>
            <a:endParaRPr lang="en-US" sz="29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13380" y="2636912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703792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JV</a:t>
            </a:r>
          </a:p>
          <a:p>
            <a:pPr algn="ctr"/>
            <a:r>
              <a:rPr lang="en-GB" dirty="0" smtClean="0"/>
              <a:t>DevCo</a:t>
            </a:r>
            <a:endParaRPr lang="en-GB" dirty="0"/>
          </a:p>
        </p:txBody>
      </p:sp>
      <p:pic>
        <p:nvPicPr>
          <p:cNvPr id="24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Elbow Connector 14"/>
          <p:cNvCxnSpPr>
            <a:stCxn id="4" idx="2"/>
            <a:endCxn id="11" idx="1"/>
          </p:cNvCxnSpPr>
          <p:nvPr/>
        </p:nvCxnSpPr>
        <p:spPr>
          <a:xfrm rot="16200000" flipH="1">
            <a:off x="3019910" y="3099895"/>
            <a:ext cx="694751" cy="125730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11" idx="0"/>
          </p:cNvCxnSpPr>
          <p:nvPr/>
        </p:nvCxnSpPr>
        <p:spPr>
          <a:xfrm>
            <a:off x="3563887" y="3009042"/>
            <a:ext cx="1260141" cy="694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35" idx="0"/>
          </p:cNvCxnSpPr>
          <p:nvPr/>
        </p:nvCxnSpPr>
        <p:spPr>
          <a:xfrm>
            <a:off x="4824028" y="4448051"/>
            <a:ext cx="720080" cy="9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4716016" y="5421045"/>
            <a:ext cx="1656184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</a:t>
            </a:r>
            <a:endParaRPr lang="en-GB" dirty="0"/>
          </a:p>
        </p:txBody>
      </p:sp>
      <p:cxnSp>
        <p:nvCxnSpPr>
          <p:cNvPr id="37" name="Elbow Connector 36"/>
          <p:cNvCxnSpPr>
            <a:stCxn id="4" idx="0"/>
            <a:endCxn id="11" idx="3"/>
          </p:cNvCxnSpPr>
          <p:nvPr/>
        </p:nvCxnSpPr>
        <p:spPr>
          <a:xfrm rot="16200000" flipH="1">
            <a:off x="3475872" y="1899674"/>
            <a:ext cx="1439010" cy="2913486"/>
          </a:xfrm>
          <a:prstGeom prst="bentConnector4">
            <a:avLst>
              <a:gd name="adj1" fmla="val -15886"/>
              <a:gd name="adj2" fmla="val 107846"/>
            </a:avLst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07368" y="3501008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78308" y="2636912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  <a:r>
              <a:rPr lang="en-GB" dirty="0" smtClean="0"/>
              <a:t>wnership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479202" y="1988840"/>
            <a:ext cx="95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Profit</a:t>
            </a:r>
          </a:p>
          <a:p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4932040" y="4581128"/>
            <a:ext cx="89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Build</a:t>
            </a:r>
          </a:p>
          <a:p>
            <a:r>
              <a:rPr lang="en-GB" sz="1600" dirty="0" smtClean="0"/>
              <a:t>Contract</a:t>
            </a:r>
            <a:endParaRPr lang="en-GB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185189" y="1628800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PWLB</a:t>
            </a:r>
            <a:endParaRPr lang="en-GB" dirty="0"/>
          </a:p>
        </p:txBody>
      </p:sp>
      <p:cxnSp>
        <p:nvCxnSpPr>
          <p:cNvPr id="8" name="Elbow Connector 7"/>
          <p:cNvCxnSpPr>
            <a:stCxn id="18" idx="2"/>
          </p:cNvCxnSpPr>
          <p:nvPr/>
        </p:nvCxnSpPr>
        <p:spPr>
          <a:xfrm rot="16200000" flipH="1">
            <a:off x="1057551" y="2325950"/>
            <a:ext cx="731036" cy="825253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2636912"/>
            <a:ext cx="64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Debt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948264" y="2684741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DevCo</a:t>
            </a:r>
            <a:endParaRPr lang="en-GB" dirty="0"/>
          </a:p>
        </p:txBody>
      </p:sp>
      <p:cxnSp>
        <p:nvCxnSpPr>
          <p:cNvPr id="9" name="Elbow Connector 8"/>
          <p:cNvCxnSpPr>
            <a:stCxn id="22" idx="2"/>
            <a:endCxn id="11" idx="3"/>
          </p:cNvCxnSpPr>
          <p:nvPr/>
        </p:nvCxnSpPr>
        <p:spPr>
          <a:xfrm rot="5400000">
            <a:off x="6389358" y="2691762"/>
            <a:ext cx="646922" cy="212139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0830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£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5053724" y="2996952"/>
            <a:ext cx="18945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53724" y="3009042"/>
            <a:ext cx="0" cy="694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68144" y="2420888"/>
            <a:ext cx="19053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2" idx="0"/>
          </p:cNvCxnSpPr>
          <p:nvPr/>
        </p:nvCxnSpPr>
        <p:spPr>
          <a:xfrm>
            <a:off x="7757792" y="2420888"/>
            <a:ext cx="15726" cy="2638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948264" y="5421045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DevCo</a:t>
            </a:r>
            <a:endParaRPr lang="en-GB" dirty="0"/>
          </a:p>
        </p:txBody>
      </p:sp>
      <p:cxnSp>
        <p:nvCxnSpPr>
          <p:cNvPr id="32" name="Straight Arrow Connector 31"/>
          <p:cNvCxnSpPr>
            <a:endCxn id="38" idx="0"/>
          </p:cNvCxnSpPr>
          <p:nvPr/>
        </p:nvCxnSpPr>
        <p:spPr>
          <a:xfrm>
            <a:off x="5652120" y="4446404"/>
            <a:ext cx="2121398" cy="974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86012" y="4725144"/>
            <a:ext cx="1502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Project Services</a:t>
            </a:r>
          </a:p>
          <a:p>
            <a:pPr algn="ctr"/>
            <a:r>
              <a:rPr lang="en-GB" sz="1600" dirty="0" smtClean="0"/>
              <a:t>Agt</a:t>
            </a:r>
            <a:endParaRPr lang="en-GB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155575" y="3908877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Charitable</a:t>
            </a:r>
          </a:p>
          <a:p>
            <a:pPr algn="ctr"/>
            <a:r>
              <a:rPr lang="en-GB" dirty="0" smtClean="0"/>
              <a:t>RP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06083" y="4261738"/>
            <a:ext cx="21898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35696" y="4211796"/>
            <a:ext cx="193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Af’ble Housing Agt</a:t>
            </a:r>
            <a:endParaRPr lang="en-GB" dirty="0"/>
          </a:p>
        </p:txBody>
      </p:sp>
      <p:sp>
        <p:nvSpPr>
          <p:cNvPr id="46" name="Rounded Rectangle 45"/>
          <p:cNvSpPr/>
          <p:nvPr/>
        </p:nvSpPr>
        <p:spPr>
          <a:xfrm>
            <a:off x="2777477" y="5445224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DevCo</a:t>
            </a:r>
            <a:endParaRPr lang="en-GB" dirty="0"/>
          </a:p>
        </p:txBody>
      </p:sp>
      <p:sp>
        <p:nvSpPr>
          <p:cNvPr id="47" name="Rounded Rectangle 46"/>
          <p:cNvSpPr/>
          <p:nvPr/>
        </p:nvSpPr>
        <p:spPr>
          <a:xfrm>
            <a:off x="539552" y="5445224"/>
            <a:ext cx="1650507" cy="7442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RP DevCo</a:t>
            </a:r>
            <a:endParaRPr lang="en-GB" dirty="0"/>
          </a:p>
        </p:txBody>
      </p:sp>
      <p:cxnSp>
        <p:nvCxnSpPr>
          <p:cNvPr id="49" name="Straight Arrow Connector 48"/>
          <p:cNvCxnSpPr>
            <a:stCxn id="11" idx="2"/>
            <a:endCxn id="46" idx="0"/>
          </p:cNvCxnSpPr>
          <p:nvPr/>
        </p:nvCxnSpPr>
        <p:spPr>
          <a:xfrm flipH="1">
            <a:off x="3602731" y="4448051"/>
            <a:ext cx="1221297" cy="997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7" idx="0"/>
          </p:cNvCxnSpPr>
          <p:nvPr/>
        </p:nvCxnSpPr>
        <p:spPr>
          <a:xfrm flipH="1">
            <a:off x="1364806" y="4448051"/>
            <a:ext cx="2631131" cy="997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69008" y="4797152"/>
            <a:ext cx="1243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Estate Mgmt</a:t>
            </a:r>
          </a:p>
          <a:p>
            <a:pPr algn="ctr"/>
            <a:r>
              <a:rPr lang="en-GB" sz="1600" dirty="0" smtClean="0"/>
              <a:t>Agt</a:t>
            </a:r>
            <a:endParaRPr lang="en-GB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197200" y="4725144"/>
            <a:ext cx="1424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Sales &amp; Mkting</a:t>
            </a:r>
          </a:p>
          <a:p>
            <a:pPr algn="ctr"/>
            <a:r>
              <a:rPr lang="en-GB" sz="1600" dirty="0" smtClean="0"/>
              <a:t>Agt</a:t>
            </a:r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0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Wider JV</a:t>
            </a:r>
            <a:endParaRPr lang="en-US" sz="36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295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Delivering together – more diverse JV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JV 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parties selected for their skills and resources: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County Council – land assembly, project lead, other?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Commissioners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Developers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Housing and/or Care providers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Investors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Flexible: no fixed model</a:t>
            </a:r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1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Multi-party JV</a:t>
            </a:r>
            <a:endParaRPr lang="en-US" sz="36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345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KCC (?) plus 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other public sector 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shareholder(s)</a:t>
            </a: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Which organisations could benefit?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Borough Councils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NHS Commissioners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Flexible and may improve access to land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Relatively complex – set up and delivery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Multi-stakeholder = multi-approvals!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Consistency of objectives?</a:t>
            </a:r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4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l"/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Simple JV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604449" cy="112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95436" y="2094571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Auth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95436" y="2772349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Investor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059832" y="2479657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 (SPV)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4" idx="3"/>
            <a:endCxn id="11" idx="1"/>
          </p:cNvCxnSpPr>
          <p:nvPr/>
        </p:nvCxnSpPr>
        <p:spPr>
          <a:xfrm>
            <a:off x="2307604" y="2346599"/>
            <a:ext cx="752228" cy="385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 flipV="1">
            <a:off x="2307604" y="2731685"/>
            <a:ext cx="752228" cy="292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2303748" y="2539142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Land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2555776" y="2957848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Cash</a:t>
            </a:r>
          </a:p>
        </p:txBody>
      </p:sp>
      <p:cxnSp>
        <p:nvCxnSpPr>
          <p:cNvPr id="18" name="Straight Arrow Connector 17"/>
          <p:cNvCxnSpPr>
            <a:endCxn id="11" idx="2"/>
          </p:cNvCxnSpPr>
          <p:nvPr/>
        </p:nvCxnSpPr>
        <p:spPr>
          <a:xfrm flipV="1">
            <a:off x="3815916" y="2983713"/>
            <a:ext cx="0" cy="6613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059832" y="3656823"/>
            <a:ext cx="1512168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Debt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5639633" y="2479657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D&amp;B Contract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5639633" y="3276211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HM Contract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1" idx="3"/>
            <a:endCxn id="21" idx="1"/>
          </p:cNvCxnSpPr>
          <p:nvPr/>
        </p:nvCxnSpPr>
        <p:spPr>
          <a:xfrm>
            <a:off x="4572000" y="2731685"/>
            <a:ext cx="10676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2" idx="1"/>
          </p:cNvCxnSpPr>
          <p:nvPr/>
        </p:nvCxnSpPr>
        <p:spPr>
          <a:xfrm>
            <a:off x="4572000" y="2731685"/>
            <a:ext cx="1067633" cy="796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5168498" y="3090858"/>
            <a:ext cx="69964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Services</a:t>
            </a:r>
          </a:p>
        </p:txBody>
      </p:sp>
      <p:cxnSp>
        <p:nvCxnSpPr>
          <p:cNvPr id="13319" name="Straight Arrow Connector 13318"/>
          <p:cNvCxnSpPr/>
          <p:nvPr/>
        </p:nvCxnSpPr>
        <p:spPr>
          <a:xfrm flipH="1" flipV="1">
            <a:off x="4572000" y="2878031"/>
            <a:ext cx="1067633" cy="7787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4355976" y="3261077"/>
            <a:ext cx="74984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Net Rent</a:t>
            </a:r>
          </a:p>
        </p:txBody>
      </p:sp>
      <p:cxnSp>
        <p:nvCxnSpPr>
          <p:cNvPr id="19" name="Straight Connector 18"/>
          <p:cNvCxnSpPr>
            <a:stCxn id="4" idx="3"/>
          </p:cNvCxnSpPr>
          <p:nvPr/>
        </p:nvCxnSpPr>
        <p:spPr>
          <a:xfrm>
            <a:off x="2307604" y="2346599"/>
            <a:ext cx="15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0"/>
          </p:cNvCxnSpPr>
          <p:nvPr/>
        </p:nvCxnSpPr>
        <p:spPr>
          <a:xfrm>
            <a:off x="3815916" y="2346599"/>
            <a:ext cx="0" cy="1330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835308" y="2127903"/>
            <a:ext cx="1247172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Performance Payment</a:t>
            </a:r>
          </a:p>
        </p:txBody>
      </p:sp>
      <p:pic>
        <p:nvPicPr>
          <p:cNvPr id="31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3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Joint Venture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580315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Delivery through thinly-capitalized SPV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Affordability improved by Council contributing sites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Lease period for sites matches Concession Period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May also require annual payments by Council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Performance-based: deductions where KPIs not met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Combination of availability and performance payments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Extent of payments determined by up-front modeling</a:t>
            </a:r>
            <a:endParaRPr lang="en-US" kern="0" dirty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Involvement of RP may enhance access to funding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(Relatively) short term lease may preclude mixed tenure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4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PPP</a:t>
            </a:r>
            <a:endParaRPr lang="en-US" sz="3600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389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Comparable to PFI but more flexible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Variants on DBFO, but no HMT support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Use innovation to plug the financial gap, e.g.: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Residual value structure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Shorter / longer project term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Increase volume of income from sales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Stakeholder contributions from savings (Adults Services, Foundation Trusts)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Payment by results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Successful schemes in Derbyshire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, Walsall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, Staffs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No government control / influence</a:t>
            </a:r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9552" y="1700808"/>
            <a:ext cx="8352928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en-GB" sz="32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prstClr val="black">
                    <a:tint val="75000"/>
                  </a:prstClr>
                </a:solidFill>
              </a:rPr>
              <a:t>Is Intervention Required?</a:t>
            </a:r>
            <a:endParaRPr lang="en-GB" sz="3200" dirty="0">
              <a:solidFill>
                <a:prstClr val="black">
                  <a:tint val="75000"/>
                </a:prst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3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Sources of funding: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HCA (limited)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NHS (limited)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LA Pension Funds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Private Finance - Registered Providers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Private Finance - Care Providers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Institutional investors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Debt markets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Recycled savings – capital v revenue funding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Short term or long term?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What best meets objectives?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RV Model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604449" cy="112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95436" y="2094571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Auth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95436" y="2772349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059832" y="2479657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 (SPV)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4" idx="3"/>
            <a:endCxn id="11" idx="1"/>
          </p:cNvCxnSpPr>
          <p:nvPr/>
        </p:nvCxnSpPr>
        <p:spPr>
          <a:xfrm>
            <a:off x="2307604" y="2346599"/>
            <a:ext cx="752228" cy="385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 flipV="1">
            <a:off x="2307604" y="2731685"/>
            <a:ext cx="752228" cy="292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2303748" y="2539142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Land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2555776" y="2957848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Cash</a:t>
            </a:r>
          </a:p>
        </p:txBody>
      </p:sp>
      <p:cxnSp>
        <p:nvCxnSpPr>
          <p:cNvPr id="18" name="Straight Arrow Connector 17"/>
          <p:cNvCxnSpPr>
            <a:stCxn id="20" idx="0"/>
            <a:endCxn id="11" idx="2"/>
          </p:cNvCxnSpPr>
          <p:nvPr/>
        </p:nvCxnSpPr>
        <p:spPr>
          <a:xfrm flipV="1">
            <a:off x="2835308" y="2983713"/>
            <a:ext cx="980608" cy="6731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079224" y="3656822"/>
            <a:ext cx="1512168" cy="7802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Amortising Debt (70%)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6732240" y="2454498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D&amp;B Contract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6732240" y="3276405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HM Contract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1" idx="3"/>
            <a:endCxn id="21" idx="1"/>
          </p:cNvCxnSpPr>
          <p:nvPr/>
        </p:nvCxnSpPr>
        <p:spPr>
          <a:xfrm flipV="1">
            <a:off x="4572000" y="2706526"/>
            <a:ext cx="2160240" cy="25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2" idx="1"/>
          </p:cNvCxnSpPr>
          <p:nvPr/>
        </p:nvCxnSpPr>
        <p:spPr>
          <a:xfrm>
            <a:off x="4572000" y="2731685"/>
            <a:ext cx="2160240" cy="79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5168498" y="3090858"/>
            <a:ext cx="69964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Services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355976" y="3261077"/>
            <a:ext cx="74984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Net Rent</a:t>
            </a:r>
          </a:p>
        </p:txBody>
      </p:sp>
      <p:cxnSp>
        <p:nvCxnSpPr>
          <p:cNvPr id="19" name="Straight Connector 18"/>
          <p:cNvCxnSpPr>
            <a:stCxn id="4" idx="3"/>
          </p:cNvCxnSpPr>
          <p:nvPr/>
        </p:nvCxnSpPr>
        <p:spPr>
          <a:xfrm>
            <a:off x="2307604" y="2346599"/>
            <a:ext cx="15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0"/>
          </p:cNvCxnSpPr>
          <p:nvPr/>
        </p:nvCxnSpPr>
        <p:spPr>
          <a:xfrm>
            <a:off x="3815916" y="2346599"/>
            <a:ext cx="0" cy="1330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835308" y="2127903"/>
            <a:ext cx="1247172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Performance Payment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06153" y="3656823"/>
            <a:ext cx="1512168" cy="780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Bullet Debt (30%)</a:t>
            </a:r>
            <a:endParaRPr lang="en-GB" dirty="0"/>
          </a:p>
        </p:txBody>
      </p:sp>
      <p:cxnSp>
        <p:nvCxnSpPr>
          <p:cNvPr id="39" name="Straight Arrow Connector 38"/>
          <p:cNvCxnSpPr>
            <a:stCxn id="31" idx="0"/>
            <a:endCxn id="11" idx="2"/>
          </p:cNvCxnSpPr>
          <p:nvPr/>
        </p:nvCxnSpPr>
        <p:spPr>
          <a:xfrm flipH="1" flipV="1">
            <a:off x="3815916" y="2983713"/>
            <a:ext cx="946321" cy="673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011786" y="5013176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cxnSp>
        <p:nvCxnSpPr>
          <p:cNvPr id="36" name="Straight Arrow Connector 35"/>
          <p:cNvCxnSpPr>
            <a:stCxn id="42" idx="0"/>
            <a:endCxn id="31" idx="2"/>
          </p:cNvCxnSpPr>
          <p:nvPr/>
        </p:nvCxnSpPr>
        <p:spPr>
          <a:xfrm flipH="1" flipV="1">
            <a:off x="4762237" y="4437111"/>
            <a:ext cx="5633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4820820" y="4658614"/>
            <a:ext cx="1047324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RV Guarantee</a:t>
            </a:r>
          </a:p>
        </p:txBody>
      </p:sp>
      <p:pic>
        <p:nvPicPr>
          <p:cNvPr id="37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6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RV Model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580315" cy="389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Increasingly complex PPP / JV model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Council contributes sites on long lease (125 years)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Concession period of 25/30 years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Longer lease enables residual value-based debt: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Part of debt is amortizing, i.e. interest &amp; principle repaid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Part of debt is a bullet repayment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Bullet payment is linked to guaranteed residual value of assets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RV guarantor likely to be Registered Provider: covenant risk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Complex Models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604449" cy="112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95436" y="2094571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Auth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95436" y="2772349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059832" y="2479657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 (SPV)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4" idx="3"/>
            <a:endCxn id="11" idx="1"/>
          </p:cNvCxnSpPr>
          <p:nvPr/>
        </p:nvCxnSpPr>
        <p:spPr>
          <a:xfrm>
            <a:off x="2307604" y="2346599"/>
            <a:ext cx="752228" cy="385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 flipV="1">
            <a:off x="2307604" y="2731685"/>
            <a:ext cx="752228" cy="292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2303748" y="2539142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Land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2555776" y="2957848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Cash</a:t>
            </a:r>
          </a:p>
        </p:txBody>
      </p:sp>
      <p:cxnSp>
        <p:nvCxnSpPr>
          <p:cNvPr id="18" name="Straight Arrow Connector 17"/>
          <p:cNvCxnSpPr>
            <a:stCxn id="20" idx="0"/>
            <a:endCxn id="11" idx="2"/>
          </p:cNvCxnSpPr>
          <p:nvPr/>
        </p:nvCxnSpPr>
        <p:spPr>
          <a:xfrm flipV="1">
            <a:off x="2835308" y="2983713"/>
            <a:ext cx="980608" cy="6731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079224" y="3656822"/>
            <a:ext cx="1512168" cy="7802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Amortising Debt (70%)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6732240" y="2454498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D&amp;B Contract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6732240" y="3276405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HM Contract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1" idx="3"/>
            <a:endCxn id="21" idx="1"/>
          </p:cNvCxnSpPr>
          <p:nvPr/>
        </p:nvCxnSpPr>
        <p:spPr>
          <a:xfrm flipV="1">
            <a:off x="4572000" y="2706526"/>
            <a:ext cx="2160240" cy="25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2" idx="1"/>
          </p:cNvCxnSpPr>
          <p:nvPr/>
        </p:nvCxnSpPr>
        <p:spPr>
          <a:xfrm>
            <a:off x="4572000" y="2731685"/>
            <a:ext cx="2160240" cy="79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5168498" y="3090858"/>
            <a:ext cx="69964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Services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355976" y="3261077"/>
            <a:ext cx="74984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Net Rent</a:t>
            </a:r>
          </a:p>
        </p:txBody>
      </p:sp>
      <p:cxnSp>
        <p:nvCxnSpPr>
          <p:cNvPr id="19" name="Straight Connector 18"/>
          <p:cNvCxnSpPr>
            <a:stCxn id="4" idx="3"/>
          </p:cNvCxnSpPr>
          <p:nvPr/>
        </p:nvCxnSpPr>
        <p:spPr>
          <a:xfrm>
            <a:off x="2307604" y="2346599"/>
            <a:ext cx="15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0"/>
          </p:cNvCxnSpPr>
          <p:nvPr/>
        </p:nvCxnSpPr>
        <p:spPr>
          <a:xfrm>
            <a:off x="3815916" y="2346599"/>
            <a:ext cx="0" cy="1330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835308" y="2127903"/>
            <a:ext cx="1247172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Performance Payment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06153" y="3656823"/>
            <a:ext cx="1512168" cy="780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Bullet Debt (30%)</a:t>
            </a:r>
            <a:endParaRPr lang="en-GB" dirty="0"/>
          </a:p>
        </p:txBody>
      </p:sp>
      <p:cxnSp>
        <p:nvCxnSpPr>
          <p:cNvPr id="39" name="Straight Arrow Connector 38"/>
          <p:cNvCxnSpPr>
            <a:stCxn id="31" idx="0"/>
            <a:endCxn id="11" idx="2"/>
          </p:cNvCxnSpPr>
          <p:nvPr/>
        </p:nvCxnSpPr>
        <p:spPr>
          <a:xfrm flipH="1" flipV="1">
            <a:off x="3815916" y="2983713"/>
            <a:ext cx="946321" cy="673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011786" y="5013176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cxnSp>
        <p:nvCxnSpPr>
          <p:cNvPr id="36" name="Straight Arrow Connector 35"/>
          <p:cNvCxnSpPr>
            <a:stCxn id="42" idx="0"/>
            <a:endCxn id="31" idx="2"/>
          </p:cNvCxnSpPr>
          <p:nvPr/>
        </p:nvCxnSpPr>
        <p:spPr>
          <a:xfrm flipH="1" flipV="1">
            <a:off x="4762237" y="4437111"/>
            <a:ext cx="5633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4820820" y="4658614"/>
            <a:ext cx="1047324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RV Guarantee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91580" y="1448780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00" dirty="0" smtClean="0"/>
              <a:t>Commissioner</a:t>
            </a:r>
            <a:endParaRPr lang="en-GB" sz="1700" dirty="0"/>
          </a:p>
        </p:txBody>
      </p:sp>
      <p:cxnSp>
        <p:nvCxnSpPr>
          <p:cNvPr id="29" name="Straight Connector 28"/>
          <p:cNvCxnSpPr>
            <a:stCxn id="37" idx="3"/>
          </p:cNvCxnSpPr>
          <p:nvPr/>
        </p:nvCxnSpPr>
        <p:spPr>
          <a:xfrm>
            <a:off x="2303748" y="1700808"/>
            <a:ext cx="6300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604448" y="1700808"/>
            <a:ext cx="0" cy="182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3"/>
          </p:cNvCxnSpPr>
          <p:nvPr/>
        </p:nvCxnSpPr>
        <p:spPr>
          <a:xfrm flipH="1">
            <a:off x="8244408" y="352843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 bwMode="auto">
          <a:xfrm>
            <a:off x="4139952" y="1455902"/>
            <a:ext cx="252028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Accommodation-based Payment</a:t>
            </a:r>
          </a:p>
        </p:txBody>
      </p:sp>
      <p:pic>
        <p:nvPicPr>
          <p:cNvPr id="45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0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Extra Care?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604449" cy="112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95436" y="2094571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Auth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95436" y="2772349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059832" y="2479657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DevCo (SPV)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4" idx="3"/>
            <a:endCxn id="11" idx="1"/>
          </p:cNvCxnSpPr>
          <p:nvPr/>
        </p:nvCxnSpPr>
        <p:spPr>
          <a:xfrm>
            <a:off x="2307604" y="2346599"/>
            <a:ext cx="752228" cy="385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 flipV="1">
            <a:off x="2307604" y="2731685"/>
            <a:ext cx="752228" cy="292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2303748" y="2539142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Land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2555776" y="2957848"/>
            <a:ext cx="50405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Cash</a:t>
            </a:r>
          </a:p>
        </p:txBody>
      </p:sp>
      <p:cxnSp>
        <p:nvCxnSpPr>
          <p:cNvPr id="18" name="Straight Arrow Connector 17"/>
          <p:cNvCxnSpPr>
            <a:stCxn id="20" idx="0"/>
            <a:endCxn id="11" idx="2"/>
          </p:cNvCxnSpPr>
          <p:nvPr/>
        </p:nvCxnSpPr>
        <p:spPr>
          <a:xfrm flipV="1">
            <a:off x="2835308" y="2983713"/>
            <a:ext cx="980608" cy="6731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079224" y="3656822"/>
            <a:ext cx="1512168" cy="7802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Amortising Debt (70%)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6732240" y="2454498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D&amp;B Contract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6732240" y="3276405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HM Contract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1" idx="3"/>
            <a:endCxn id="21" idx="1"/>
          </p:cNvCxnSpPr>
          <p:nvPr/>
        </p:nvCxnSpPr>
        <p:spPr>
          <a:xfrm flipV="1">
            <a:off x="4572000" y="2706526"/>
            <a:ext cx="2160240" cy="25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2" idx="1"/>
          </p:cNvCxnSpPr>
          <p:nvPr/>
        </p:nvCxnSpPr>
        <p:spPr>
          <a:xfrm>
            <a:off x="4572000" y="2731685"/>
            <a:ext cx="2160240" cy="79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732240" y="4581128"/>
            <a:ext cx="151216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Care Contract</a:t>
            </a:r>
            <a:endParaRPr lang="en-GB" dirty="0"/>
          </a:p>
        </p:txBody>
      </p:sp>
      <p:cxnSp>
        <p:nvCxnSpPr>
          <p:cNvPr id="30" name="Straight Connector 29"/>
          <p:cNvCxnSpPr>
            <a:stCxn id="4" idx="1"/>
          </p:cNvCxnSpPr>
          <p:nvPr/>
        </p:nvCxnSpPr>
        <p:spPr>
          <a:xfrm flipH="1">
            <a:off x="612775" y="2346599"/>
            <a:ext cx="18266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5" name="Straight Connector 13314"/>
          <p:cNvCxnSpPr>
            <a:stCxn id="27" idx="1"/>
          </p:cNvCxnSpPr>
          <p:nvPr/>
        </p:nvCxnSpPr>
        <p:spPr>
          <a:xfrm flipH="1">
            <a:off x="612775" y="4833156"/>
            <a:ext cx="611946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7" name="Straight Connector 13316"/>
          <p:cNvCxnSpPr/>
          <p:nvPr/>
        </p:nvCxnSpPr>
        <p:spPr>
          <a:xfrm flipV="1">
            <a:off x="612775" y="2346600"/>
            <a:ext cx="0" cy="24865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5168498" y="3090858"/>
            <a:ext cx="699646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Services</a:t>
            </a:r>
          </a:p>
        </p:txBody>
      </p:sp>
      <p:cxnSp>
        <p:nvCxnSpPr>
          <p:cNvPr id="13319" name="Straight Arrow Connector 13318"/>
          <p:cNvCxnSpPr>
            <a:stCxn id="27" idx="0"/>
          </p:cNvCxnSpPr>
          <p:nvPr/>
        </p:nvCxnSpPr>
        <p:spPr>
          <a:xfrm flipH="1" flipV="1">
            <a:off x="4572001" y="2878031"/>
            <a:ext cx="2916323" cy="17030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4355976" y="3261077"/>
            <a:ext cx="74984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Net Rent</a:t>
            </a:r>
          </a:p>
        </p:txBody>
      </p:sp>
      <p:cxnSp>
        <p:nvCxnSpPr>
          <p:cNvPr id="19" name="Straight Connector 18"/>
          <p:cNvCxnSpPr>
            <a:stCxn id="4" idx="3"/>
          </p:cNvCxnSpPr>
          <p:nvPr/>
        </p:nvCxnSpPr>
        <p:spPr>
          <a:xfrm>
            <a:off x="2307604" y="2346599"/>
            <a:ext cx="15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0"/>
          </p:cNvCxnSpPr>
          <p:nvPr/>
        </p:nvCxnSpPr>
        <p:spPr>
          <a:xfrm>
            <a:off x="3815916" y="2346599"/>
            <a:ext cx="0" cy="1330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835308" y="2127903"/>
            <a:ext cx="1247172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Performance Payment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06153" y="3656823"/>
            <a:ext cx="1512168" cy="780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Bullet Debt (30%)</a:t>
            </a:r>
            <a:endParaRPr lang="en-GB" dirty="0"/>
          </a:p>
        </p:txBody>
      </p:sp>
      <p:cxnSp>
        <p:nvCxnSpPr>
          <p:cNvPr id="39" name="Straight Arrow Connector 38"/>
          <p:cNvCxnSpPr>
            <a:stCxn id="31" idx="0"/>
            <a:endCxn id="11" idx="2"/>
          </p:cNvCxnSpPr>
          <p:nvPr/>
        </p:nvCxnSpPr>
        <p:spPr>
          <a:xfrm flipH="1" flipV="1">
            <a:off x="3815916" y="2983713"/>
            <a:ext cx="946321" cy="673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011786" y="5013176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 Provider</a:t>
            </a:r>
            <a:endParaRPr lang="en-GB" dirty="0"/>
          </a:p>
        </p:txBody>
      </p:sp>
      <p:cxnSp>
        <p:nvCxnSpPr>
          <p:cNvPr id="36" name="Straight Arrow Connector 35"/>
          <p:cNvCxnSpPr>
            <a:stCxn id="42" idx="0"/>
            <a:endCxn id="31" idx="2"/>
          </p:cNvCxnSpPr>
          <p:nvPr/>
        </p:nvCxnSpPr>
        <p:spPr>
          <a:xfrm flipH="1" flipV="1">
            <a:off x="4762237" y="4437111"/>
            <a:ext cx="5633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4820820" y="4658614"/>
            <a:ext cx="1047324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RV Guarantee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91580" y="1448780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00" dirty="0" smtClean="0"/>
              <a:t>Commissioner</a:t>
            </a:r>
            <a:endParaRPr lang="en-GB" sz="1700" dirty="0"/>
          </a:p>
        </p:txBody>
      </p:sp>
      <p:cxnSp>
        <p:nvCxnSpPr>
          <p:cNvPr id="29" name="Straight Connector 28"/>
          <p:cNvCxnSpPr>
            <a:stCxn id="37" idx="3"/>
          </p:cNvCxnSpPr>
          <p:nvPr/>
        </p:nvCxnSpPr>
        <p:spPr>
          <a:xfrm>
            <a:off x="2303748" y="1700808"/>
            <a:ext cx="6300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604448" y="1700808"/>
            <a:ext cx="0" cy="182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3"/>
          </p:cNvCxnSpPr>
          <p:nvPr/>
        </p:nvCxnSpPr>
        <p:spPr>
          <a:xfrm flipH="1">
            <a:off x="8244408" y="352843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 bwMode="auto">
          <a:xfrm>
            <a:off x="4139952" y="1455902"/>
            <a:ext cx="2520280" cy="13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Accommodation-based Payment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738794" y="1761956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Developer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21" idx="0"/>
            <a:endCxn id="45" idx="2"/>
          </p:cNvCxnSpPr>
          <p:nvPr/>
        </p:nvCxnSpPr>
        <p:spPr>
          <a:xfrm flipV="1">
            <a:off x="7488324" y="2266012"/>
            <a:ext cx="6554" cy="188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5" idx="1"/>
            <a:endCxn id="11" idx="3"/>
          </p:cNvCxnSpPr>
          <p:nvPr/>
        </p:nvCxnSpPr>
        <p:spPr>
          <a:xfrm flipH="1">
            <a:off x="4572000" y="2013984"/>
            <a:ext cx="2166794" cy="717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5051685" y="2022866"/>
            <a:ext cx="1247172" cy="25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25000" lnSpcReduction="20000"/>
          </a:bodyPr>
          <a:lstStyle/>
          <a:p>
            <a:pPr algn="l"/>
            <a:r>
              <a:rPr lang="en-GB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Sales Proceeds</a:t>
            </a:r>
          </a:p>
        </p:txBody>
      </p:sp>
      <p:pic>
        <p:nvPicPr>
          <p:cNvPr id="47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441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Funding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580315" cy="389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Each model is comparable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Finding a way to replace public sector capital grant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Proxy for grant may be (combination of):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Free / discounted land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Public sector revenue contributions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Deferred debt repayment (residual value)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Capital repayments from sales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Which option best suits KHG?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AutoShape 2" descr="Image result for extra care hou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4" descr="Image result for extra care hous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9597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84136" y="188640"/>
            <a:ext cx="469668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Summary and Next Steps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556792"/>
            <a:ext cx="8352928" cy="390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endParaRPr lang="en-US" sz="2800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endParaRPr lang="en-US" sz="2800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endParaRPr lang="en-US" sz="2800" kern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Mark 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Davies		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mark.davies@integeradvisory.co.uk</a:t>
            </a: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EEC85E"/>
              </a:buClr>
              <a:buSzPct val="70000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Paul Buckland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paul.buckland@devonshires.co.uk</a:t>
            </a:r>
            <a:endParaRPr lang="en-US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7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1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Case for Intervention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Avg house price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in Kent £283,323 (2015)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21%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increase since 2008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baseline="0" dirty="0" smtClean="0">
                <a:solidFill>
                  <a:srgbClr val="002060"/>
                </a:solidFill>
                <a:latin typeface="Calibri" pitchFamily="34" charset="0"/>
              </a:rPr>
              <a:t>Wide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 variation: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Sevenoaks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– £459,203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baseline="0" dirty="0" smtClean="0">
                <a:solidFill>
                  <a:srgbClr val="002060"/>
                </a:solidFill>
                <a:latin typeface="Calibri" pitchFamily="34" charset="0"/>
              </a:rPr>
              <a:t>Thanet</a:t>
            </a: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 - £204,252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Total homes completed – 4,648 </a:t>
            </a:r>
            <a:r>
              <a:rPr lang="en-US" sz="2800" kern="0" dirty="0">
                <a:solidFill>
                  <a:srgbClr val="002060"/>
                </a:solidFill>
                <a:latin typeface="Calibri" pitchFamily="34" charset="0"/>
              </a:rPr>
              <a:t>(2014/15)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Affordable completions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1,840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60 social rent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510 intermediate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1,270 affordable rent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4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Case for Intervention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604448" cy="617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Affordability ratio* -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8.20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England avg affordability ratio – 6.45 (highest 26.81)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All districts above average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Dover - 6.77</a:t>
            </a: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Sevenoaks – 10.95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Calibri" pitchFamily="34" charset="0"/>
              </a:rPr>
              <a:t>Still relatively affordable for SE region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Bexley – 9.07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Bromley – 10.12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Surrey – 10.89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Indicates strong sales can part-finance rent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lang="en-US" sz="2800" kern="0" baseline="0" dirty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 bwMode="auto">
          <a:xfrm>
            <a:off x="3995936" y="6257868"/>
            <a:ext cx="5098002" cy="46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sz="1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*ratio of lower quartile house prices to lower quartile earnings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Case for Intervention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Impact of ‘Brexit’?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Uncertainty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Impact on house prices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Access to large-scale bank funding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But…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Demand remains strong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noProof="0" dirty="0" smtClean="0">
                <a:solidFill>
                  <a:srgbClr val="002060"/>
                </a:solidFill>
                <a:latin typeface="Calibri" pitchFamily="34" charset="0"/>
              </a:rPr>
              <a:t>Development – good stimulant for local economies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Continued low mortgage rates?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Intervention might mitigate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perceived ‘Brexit’ risks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Intervention Aims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835292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sz="2800" kern="0" dirty="0" smtClean="0">
                <a:solidFill>
                  <a:srgbClr val="002060"/>
                </a:solidFill>
                <a:latin typeface="Calibri" pitchFamily="34" charset="0"/>
              </a:rPr>
              <a:t>KHG’s </a:t>
            </a:r>
            <a:r>
              <a:rPr lang="en-GB" sz="2800" kern="0" dirty="0">
                <a:solidFill>
                  <a:srgbClr val="002060"/>
                </a:solidFill>
                <a:latin typeface="Calibri" pitchFamily="34" charset="0"/>
              </a:rPr>
              <a:t>objectives for </a:t>
            </a:r>
            <a:r>
              <a:rPr lang="en-GB" sz="2800" kern="0" dirty="0" smtClean="0">
                <a:solidFill>
                  <a:srgbClr val="002060"/>
                </a:solidFill>
                <a:latin typeface="Calibri" pitchFamily="34" charset="0"/>
              </a:rPr>
              <a:t>new development?</a:t>
            </a:r>
            <a:endParaRPr lang="en-GB" sz="2800" kern="0" dirty="0">
              <a:solidFill>
                <a:srgbClr val="002060"/>
              </a:solidFill>
              <a:latin typeface="Calibri" pitchFamily="34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sz="2800" kern="0" dirty="0">
                <a:solidFill>
                  <a:srgbClr val="002060"/>
                </a:solidFill>
                <a:latin typeface="Calibri" pitchFamily="34" charset="0"/>
              </a:rPr>
              <a:t>How to agree?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sz="2800" kern="0" dirty="0">
                <a:solidFill>
                  <a:srgbClr val="002060"/>
                </a:solidFill>
                <a:latin typeface="Calibri" pitchFamily="34" charset="0"/>
              </a:rPr>
              <a:t>Categories of objectives (discuss):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Scale of programme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Individual scheme size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Geographical dispersion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 smtClean="0">
                <a:solidFill>
                  <a:srgbClr val="002060"/>
                </a:solidFill>
                <a:latin typeface="Calibri" pitchFamily="34" charset="0"/>
              </a:rPr>
              <a:t>Tenure </a:t>
            </a: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type and mix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Timing of delivery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Delivery partners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kern="0" dirty="0">
                <a:solidFill>
                  <a:srgbClr val="002060"/>
                </a:solidFill>
                <a:latin typeface="Calibri" pitchFamily="34" charset="0"/>
              </a:rPr>
              <a:t>Stakeholder involvement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sz="2800" kern="0" dirty="0">
                <a:solidFill>
                  <a:srgbClr val="002060"/>
                </a:solidFill>
                <a:latin typeface="Calibri" pitchFamily="34" charset="0"/>
              </a:rPr>
              <a:t>Development of a clear business case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GB" sz="2800" kern="0" dirty="0">
                <a:solidFill>
                  <a:srgbClr val="002060"/>
                </a:solidFill>
                <a:latin typeface="Calibri" pitchFamily="34" charset="0"/>
              </a:rPr>
              <a:t>Tests how different solutions meet KHG’s objectives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9552" y="1700808"/>
            <a:ext cx="8352928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en-GB" sz="32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prstClr val="black">
                    <a:tint val="75000"/>
                  </a:prstClr>
                </a:solidFill>
              </a:rPr>
              <a:t>Considering the Constraints to Intervention</a:t>
            </a:r>
            <a:endParaRPr lang="en-GB" sz="3200" dirty="0">
              <a:solidFill>
                <a:prstClr val="black">
                  <a:tint val="75000"/>
                </a:prst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ark Davies\AppData\Local\Microsoft\Windows\Temporary Internet Files\Content.Outlook\6WBANLMH\Integer advisory logo small 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17" y="17578"/>
            <a:ext cx="2724150" cy="943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96552" y="113623"/>
            <a:ext cx="4479032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49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New Models</a:t>
            </a:r>
            <a: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3600" kern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Constraints</a:t>
            </a:r>
            <a:endParaRPr lang="en-US" kern="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1" y="1700808"/>
            <a:ext cx="8580315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Regulatory / legislative: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Housing Revenue Account – control re RTB &amp; indebtedness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Rent standards, tenancy types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S32 HA 85 &amp; 123 LGA 72- LA Disposal restrictions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S25 LGA 88 - Financial Assistance restrictions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S172 HRA 2008 &amp; S117 CA 2011- RP disposal restrictions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Procurement / State Aid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RP objects / Rules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Tax (corporation, VAT, SDLT etc.)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Risk of IDA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2060"/>
                </a:solidFill>
                <a:latin typeface="Calibri" pitchFamily="34" charset="0"/>
              </a:rPr>
              <a:t>Scale of sales receipts in business plan / FFR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Devonshires Solic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359"/>
            <a:ext cx="2699792" cy="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1051-C0F1-4E06-B098-58C68491154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5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normAutofit fontScale="90000" lnSpcReduction="10000"/>
      </a:bodyPr>
      <a:lstStyle>
        <a:defPPr algn="l">
          <a:defRPr sz="4900" kern="0" dirty="0" smtClean="0">
            <a:solidFill>
              <a:schemeClr val="tx1"/>
            </a:solidFill>
            <a:effectLst/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1467</Words>
  <Application>Microsoft Office PowerPoint</Application>
  <PresentationFormat>On-screen Show (4:3)</PresentationFormat>
  <Paragraphs>466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Kent Housing Group New Models of Delivery  5 July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Devonshires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Depth Assessments</dc:title>
  <dc:creator>Mark Davies</dc:creator>
  <cp:lastModifiedBy>Rebecca Smith [Sykes]</cp:lastModifiedBy>
  <cp:revision>117</cp:revision>
  <cp:lastPrinted>2016-07-05T09:38:00Z</cp:lastPrinted>
  <dcterms:created xsi:type="dcterms:W3CDTF">2016-04-13T10:48:43Z</dcterms:created>
  <dcterms:modified xsi:type="dcterms:W3CDTF">2016-07-05T16:35:24Z</dcterms:modified>
</cp:coreProperties>
</file>