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3" r:id="rId4"/>
    <p:sldMasterId id="2147493475" r:id="rId5"/>
  </p:sldMasterIdLst>
  <p:notesMasterIdLst>
    <p:notesMasterId r:id="rId17"/>
  </p:notesMasterIdLst>
  <p:sldIdLst>
    <p:sldId id="277" r:id="rId6"/>
    <p:sldId id="272" r:id="rId7"/>
    <p:sldId id="285" r:id="rId8"/>
    <p:sldId id="279" r:id="rId9"/>
    <p:sldId id="280" r:id="rId10"/>
    <p:sldId id="282" r:id="rId11"/>
    <p:sldId id="286" r:id="rId12"/>
    <p:sldId id="284" r:id="rId13"/>
    <p:sldId id="274" r:id="rId14"/>
    <p:sldId id="275" r:id="rId15"/>
    <p:sldId id="276"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22">
          <p15:clr>
            <a:srgbClr val="A4A3A4"/>
          </p15:clr>
        </p15:guide>
        <p15:guide id="2" pos="20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9"/>
    <a:srgbClr val="00BBE4"/>
    <a:srgbClr val="418BAC"/>
    <a:srgbClr val="7F8084"/>
    <a:srgbClr val="7F80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81733" autoAdjust="0"/>
  </p:normalViewPr>
  <p:slideViewPr>
    <p:cSldViewPr snapToGrid="0" snapToObjects="1">
      <p:cViewPr>
        <p:scale>
          <a:sx n="90" d="100"/>
          <a:sy n="90" d="100"/>
        </p:scale>
        <p:origin x="-648" y="-84"/>
      </p:cViewPr>
      <p:guideLst>
        <p:guide orient="horz" pos="1022"/>
        <p:guide pos="2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104" d="100"/>
          <a:sy n="104" d="100"/>
        </p:scale>
        <p:origin x="-203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AA41C5-62D5-41C9-A6CF-0367C66B9A59}" type="datetimeFigureOut">
              <a:rPr lang="en-GB" smtClean="0"/>
              <a:t>25/04/2016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54470-A5C3-43CF-A726-6872AB17E6A6}" type="slidenum">
              <a:rPr lang="en-GB" smtClean="0"/>
              <a:t>‹#›</a:t>
            </a:fld>
            <a:endParaRPr lang="en-GB"/>
          </a:p>
        </p:txBody>
      </p:sp>
    </p:spTree>
    <p:extLst>
      <p:ext uri="{BB962C8B-B14F-4D97-AF65-F5344CB8AC3E}">
        <p14:creationId xmlns:p14="http://schemas.microsoft.com/office/powerpoint/2010/main" val="101792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Hello, I’m Nicola Sinclair</a:t>
            </a:r>
          </a:p>
          <a:p>
            <a:pPr marL="171450" indent="-171450">
              <a:buFont typeface="Arial"/>
              <a:buChar char="•"/>
            </a:pPr>
            <a:r>
              <a:rPr lang="en-US" dirty="0" smtClean="0"/>
              <a:t>I’ve been the</a:t>
            </a:r>
            <a:r>
              <a:rPr lang="en-US" baseline="0" dirty="0" smtClean="0"/>
              <a:t> C</a:t>
            </a:r>
            <a:r>
              <a:rPr lang="en-US" dirty="0" smtClean="0"/>
              <a:t>haritable Trust manager since 2014, taking up the post after 11 years as a relationship manager for B&amp;CE</a:t>
            </a:r>
          </a:p>
          <a:p>
            <a:pPr marL="171450" indent="-171450">
              <a:buFont typeface="Arial"/>
              <a:buChar char="•"/>
            </a:pPr>
            <a:r>
              <a:rPr lang="en-US" dirty="0" smtClean="0"/>
              <a:t>I love working for the Trust because it makes a real difference in people’s lives. </a:t>
            </a:r>
          </a:p>
          <a:p>
            <a:pPr marL="171450" indent="-171450">
              <a:buFont typeface="Arial"/>
              <a:buChar char="•"/>
            </a:pPr>
            <a:r>
              <a:rPr lang="en-US" dirty="0" smtClean="0"/>
              <a:t>I’m here today to tell you about the Charitable Trust and how it can help your members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1</a:t>
            </a:fld>
            <a:endParaRPr lang="en-GB"/>
          </a:p>
        </p:txBody>
      </p:sp>
    </p:spTree>
    <p:extLst>
      <p:ext uri="{BB962C8B-B14F-4D97-AF65-F5344CB8AC3E}">
        <p14:creationId xmlns:p14="http://schemas.microsoft.com/office/powerpoint/2010/main" val="3053923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aseline="0" dirty="0" smtClean="0"/>
              <a:t>We all have the same goal – to support the construction industry.</a:t>
            </a:r>
          </a:p>
          <a:p>
            <a:pPr marL="171450" lvl="0" indent="-171450">
              <a:buFont typeface="Arial" panose="020B0604020202020204" pitchFamily="34" charset="0"/>
              <a:buChar char="•"/>
            </a:pPr>
            <a:r>
              <a:rPr lang="en-GB" baseline="0" dirty="0" smtClean="0"/>
              <a:t>So please tell people about B&amp;CE’s Charitable Trust! </a:t>
            </a:r>
          </a:p>
          <a:p>
            <a:pPr marL="171450" lvl="0" indent="-171450">
              <a:buFont typeface="Arial" panose="020B0604020202020204" pitchFamily="34" charset="0"/>
              <a:buChar char="•"/>
            </a:pPr>
            <a:r>
              <a:rPr lang="en-GB" baseline="0" dirty="0" smtClean="0"/>
              <a:t>Mention it in your newsletters, Put up notices on notice boards, Make sure your reps know about it, put up a link to the Charitable Trust web pages on your website</a:t>
            </a:r>
          </a:p>
          <a:p>
            <a:pPr marL="171450" lvl="0" indent="-171450">
              <a:buFont typeface="Arial" panose="020B0604020202020204" pitchFamily="34" charset="0"/>
              <a:buChar char="•"/>
            </a:pPr>
            <a:r>
              <a:rPr lang="en-GB" baseline="0" dirty="0" smtClean="0"/>
              <a:t>We can help you by supplying you with article wording and communications materials…</a:t>
            </a:r>
          </a:p>
          <a:p>
            <a:pPr marL="171450" lvl="0" indent="-171450">
              <a:buFont typeface="Arial" panose="020B0604020202020204" pitchFamily="34" charset="0"/>
              <a:buChar char="•"/>
            </a:pPr>
            <a:r>
              <a:rPr lang="en-GB" baseline="0" dirty="0" smtClean="0"/>
              <a:t>By working together, we can help support the construction industry.</a:t>
            </a:r>
          </a:p>
          <a:p>
            <a:pPr marL="0" lvl="0" indent="0">
              <a:buFont typeface="Arial"/>
              <a:buNone/>
            </a:pPr>
            <a:endParaRPr lang="en-US" baseline="0" dirty="0" smtClean="0"/>
          </a:p>
          <a:p>
            <a:pPr marL="457200" lvl="1" indent="0">
              <a:buFont typeface="Arial"/>
              <a:buNone/>
            </a:pPr>
            <a:endParaRPr lang="en-US" baseline="0" dirty="0" smtClean="0"/>
          </a:p>
          <a:p>
            <a:pPr marL="457200" lvl="1" indent="0">
              <a:buFont typeface="Arial"/>
              <a:buNone/>
            </a:pPr>
            <a:endParaRPr lang="en-US" baseline="0" dirty="0" smtClean="0"/>
          </a:p>
          <a:p>
            <a:pPr marL="457200" lvl="1" indent="0">
              <a:buFont typeface="Arial"/>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10</a:t>
            </a:fld>
            <a:endParaRPr lang="en-GB"/>
          </a:p>
        </p:txBody>
      </p:sp>
    </p:spTree>
    <p:extLst>
      <p:ext uri="{BB962C8B-B14F-4D97-AF65-F5344CB8AC3E}">
        <p14:creationId xmlns:p14="http://schemas.microsoft.com/office/powerpoint/2010/main" val="13718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a:t>
            </a:r>
            <a:r>
              <a:rPr lang="en-US" baseline="0" dirty="0" smtClean="0"/>
              <a:t> can get find out more information on our website.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if you think you know of a worthy applicant, - </a:t>
            </a:r>
            <a:r>
              <a:rPr lang="en-GB" baseline="0" dirty="0" smtClean="0"/>
              <a:t>get in touch! Email or call our team</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Thank you for your time. Is there any questions?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11</a:t>
            </a:fld>
            <a:endParaRPr lang="en-GB"/>
          </a:p>
        </p:txBody>
      </p:sp>
    </p:spTree>
    <p:extLst>
      <p:ext uri="{BB962C8B-B14F-4D97-AF65-F5344CB8AC3E}">
        <p14:creationId xmlns:p14="http://schemas.microsoft.com/office/powerpoint/2010/main" val="264035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But first, a brief introduction about B&amp;CE</a:t>
            </a:r>
          </a:p>
          <a:p>
            <a:pPr marL="628650" lvl="1" indent="-171450">
              <a:buFont typeface="Arial"/>
              <a:buChar char="•"/>
            </a:pPr>
            <a:r>
              <a:rPr lang="en-US" dirty="0" smtClean="0"/>
              <a:t>We were founded in the 1940s</a:t>
            </a:r>
          </a:p>
          <a:p>
            <a:pPr marL="628650" lvl="1" indent="-171450">
              <a:buFont typeface="Arial"/>
              <a:buChar char="•"/>
            </a:pPr>
            <a:r>
              <a:rPr lang="en-US" dirty="0" smtClean="0"/>
              <a:t>1951 - over 1m benefiting from our holiday pay scheme</a:t>
            </a:r>
          </a:p>
          <a:p>
            <a:pPr marL="628650" lvl="1" indent="-171450">
              <a:buFont typeface="Arial"/>
              <a:buChar char="•"/>
            </a:pPr>
            <a:r>
              <a:rPr lang="en-US" dirty="0" smtClean="0"/>
              <a:t>1963 - purpose built offices, Manor Royal, Crawley, opened</a:t>
            </a:r>
          </a:p>
          <a:p>
            <a:pPr marL="628650" lvl="1" indent="-171450">
              <a:buFont typeface="Arial"/>
              <a:buChar char="•"/>
            </a:pPr>
            <a:r>
              <a:rPr lang="en-US" dirty="0" smtClean="0"/>
              <a:t>1975 - death benefit scheme launched</a:t>
            </a:r>
          </a:p>
          <a:p>
            <a:pPr marL="628650" lvl="1" indent="-171450">
              <a:buFont typeface="Arial"/>
              <a:buChar char="•"/>
            </a:pPr>
            <a:r>
              <a:rPr lang="en-US" dirty="0" smtClean="0"/>
              <a:t>1982 - lump sum retirement benefit introduced</a:t>
            </a:r>
          </a:p>
          <a:p>
            <a:pPr marL="628650" lvl="1" indent="-171450">
              <a:buFont typeface="Arial"/>
              <a:buChar char="•"/>
            </a:pPr>
            <a:r>
              <a:rPr lang="en-US" dirty="0" smtClean="0"/>
              <a:t>2001 - introduction of </a:t>
            </a:r>
            <a:r>
              <a:rPr lang="en-US" dirty="0" err="1" smtClean="0"/>
              <a:t>EasyBuild</a:t>
            </a:r>
            <a:r>
              <a:rPr lang="en-US" dirty="0" smtClean="0"/>
              <a:t>, our stakeholder pension scheme</a:t>
            </a:r>
          </a:p>
          <a:p>
            <a:pPr marL="628650" lvl="1" indent="-171450">
              <a:buFont typeface="Arial"/>
              <a:buChar char="•"/>
            </a:pPr>
            <a:r>
              <a:rPr lang="en-US" dirty="0" smtClean="0"/>
              <a:t>2011 - launch of The People’s Pension, our award-winning solution to automatic enrolment</a:t>
            </a:r>
          </a:p>
          <a:p>
            <a:pPr lvl="1"/>
            <a:endParaRPr lang="en-US" dirty="0" smtClean="0"/>
          </a:p>
          <a:p>
            <a:pPr marL="171450" indent="-171450">
              <a:buFont typeface="Arial"/>
              <a:buChar char="•"/>
            </a:pPr>
            <a:r>
              <a:rPr lang="en-US" dirty="0" smtClean="0"/>
              <a:t>And there you can see, in 1991, we founded the Charitable Trust, to offer support to construction workers and their families</a:t>
            </a:r>
          </a:p>
          <a:p>
            <a:pPr marL="171450" indent="-171450">
              <a:buFont typeface="Arial"/>
              <a:buChar char="•"/>
            </a:pPr>
            <a:endParaRPr lang="en-US" dirty="0" smtClean="0"/>
          </a:p>
          <a:p>
            <a:pPr marL="171450" indent="-171450">
              <a:buFont typeface="Arial"/>
              <a:buChar char="•"/>
            </a:pPr>
            <a:r>
              <a:rPr lang="en-US" dirty="0" smtClean="0"/>
              <a:t>The Trust is our way of giving back to construction.</a:t>
            </a:r>
          </a:p>
          <a:p>
            <a:pPr marL="171450" indent="-171450">
              <a:buFont typeface="Arial"/>
              <a:buChar char="•"/>
            </a:pPr>
            <a:endParaRPr lang="en-US" dirty="0" smtClean="0"/>
          </a:p>
          <a:p>
            <a:pPr marL="171450" indent="-171450">
              <a:buFont typeface="Arial"/>
              <a:buChar char="•"/>
            </a:pPr>
            <a:r>
              <a:rPr lang="en-US" dirty="0" smtClean="0"/>
              <a:t> It makes payments for the benefit of workers in the construction industry, and their families, to help alleviate individual financial strain and hardship. </a:t>
            </a:r>
          </a:p>
          <a:p>
            <a:pPr marL="171450" indent="-171450">
              <a:buFont typeface="Arial"/>
              <a:buChar char="•"/>
            </a:pPr>
            <a:endParaRPr lang="en-US" dirty="0" smtClean="0"/>
          </a:p>
          <a:p>
            <a:pPr marL="171450" indent="-171450">
              <a:buFont typeface="Arial"/>
              <a:buChar char="•"/>
            </a:pPr>
            <a:r>
              <a:rPr lang="en-US" dirty="0" smtClean="0"/>
              <a:t>Half of the board of trustees have direct experience of working in the construction industry - one is your very own Development officer, Stephen Murphy</a:t>
            </a:r>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2</a:t>
            </a:fld>
            <a:endParaRPr lang="en-GB"/>
          </a:p>
        </p:txBody>
      </p:sp>
    </p:spTree>
    <p:extLst>
      <p:ext uri="{BB962C8B-B14F-4D97-AF65-F5344CB8AC3E}">
        <p14:creationId xmlns:p14="http://schemas.microsoft.com/office/powerpoint/2010/main" val="335875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Trust has three clear aims.</a:t>
            </a:r>
          </a:p>
          <a:p>
            <a:pPr marL="628650" lvl="1" indent="-171450">
              <a:buFont typeface="Arial"/>
              <a:buChar char="•"/>
            </a:pPr>
            <a:r>
              <a:rPr lang="en-US" dirty="0" smtClean="0"/>
              <a:t>To provide:</a:t>
            </a:r>
          </a:p>
          <a:p>
            <a:pPr marL="1085850" lvl="2" indent="-171450">
              <a:buFont typeface="Arial"/>
              <a:buChar char="•"/>
            </a:pPr>
            <a:r>
              <a:rPr lang="en-US" dirty="0" smtClean="0"/>
              <a:t>Financial help for people in times of need, such as unemployment, poverty, sickness or distress</a:t>
            </a:r>
          </a:p>
          <a:p>
            <a:pPr marL="1085850" lvl="2" indent="-171450">
              <a:buFont typeface="Arial"/>
              <a:buChar char="•"/>
            </a:pPr>
            <a:r>
              <a:rPr lang="en-US" dirty="0" smtClean="0"/>
              <a:t>Grants towards education, training and retraining for operatives, past operatives, and young people wanting to move into construction</a:t>
            </a:r>
          </a:p>
          <a:p>
            <a:pPr marL="1085850" lvl="2" indent="-171450">
              <a:buFont typeface="Arial"/>
              <a:buChar char="•"/>
            </a:pPr>
            <a:r>
              <a:rPr lang="en-US" dirty="0" smtClean="0"/>
              <a:t>Grants towards occupational health and safety initiatives in the building and civil engineering industries</a:t>
            </a:r>
          </a:p>
          <a:p>
            <a:pPr marL="1085850" lvl="2" indent="-171450">
              <a:buFont typeface="Arial"/>
              <a:buChar char="•"/>
            </a:pPr>
            <a:endParaRPr lang="en-US" dirty="0" smtClean="0"/>
          </a:p>
          <a:p>
            <a:pPr marL="171450" lvl="0" indent="-171450">
              <a:buFont typeface="Arial"/>
              <a:buChar char="•"/>
            </a:pPr>
            <a:r>
              <a:rPr lang="en-US" dirty="0" smtClean="0"/>
              <a:t>Since 1991, we have paid out more than £2million to people in need.</a:t>
            </a:r>
          </a:p>
          <a:p>
            <a:pPr marL="171450" lvl="0" indent="-171450">
              <a:buFont typeface="Arial"/>
              <a:buChar char="•"/>
            </a:pPr>
            <a:endParaRPr lang="en-US" dirty="0" smtClean="0"/>
          </a:p>
          <a:p>
            <a:pPr marL="171450" lvl="0" indent="-171450">
              <a:buFont typeface="Arial"/>
              <a:buChar char="•"/>
            </a:pPr>
            <a:r>
              <a:rPr lang="en-US" dirty="0" smtClean="0"/>
              <a:t>‘we’re making a difference’…</a:t>
            </a:r>
          </a:p>
          <a:p>
            <a:pPr marL="628650" lvl="1"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3</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We’re very proud of the work the Charitable</a:t>
            </a:r>
            <a:r>
              <a:rPr lang="en-US" baseline="0" dirty="0" smtClean="0"/>
              <a:t> Trust does, and this is reflected in what our beneficiaries told us.</a:t>
            </a:r>
          </a:p>
          <a:p>
            <a:pPr marL="171450" indent="-171450">
              <a:buFont typeface="Arial"/>
              <a:buChar char="•"/>
            </a:pPr>
            <a:r>
              <a:rPr lang="en-US" baseline="0" dirty="0" smtClean="0"/>
              <a:t>Here are just a selection of testimonials from people and </a:t>
            </a:r>
            <a:r>
              <a:rPr lang="en-US" baseline="0" dirty="0" err="1" smtClean="0"/>
              <a:t>organisations</a:t>
            </a:r>
            <a:r>
              <a:rPr lang="en-US" baseline="0" dirty="0" smtClean="0"/>
              <a:t> we’ve helped.</a:t>
            </a:r>
          </a:p>
          <a:p>
            <a:pPr marL="171450" indent="-171450">
              <a:buFont typeface="Arial"/>
              <a:buChar char="•"/>
            </a:pPr>
            <a:r>
              <a:rPr lang="en-US" baseline="0" dirty="0" smtClean="0"/>
              <a:t>Keep an eye out on our website for more testimonials and case studies in the future.</a:t>
            </a:r>
            <a:endParaRPr lang="en-US" dirty="0" smtClean="0"/>
          </a:p>
          <a:p>
            <a:pPr marL="628650" lvl="1"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4</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The first aim of the Trust is to help individuals</a:t>
            </a:r>
            <a:r>
              <a:rPr lang="en-GB" baseline="0" dirty="0" smtClean="0"/>
              <a:t> in times of need.</a:t>
            </a:r>
            <a:endParaRPr lang="en-GB" dirty="0" smtClean="0"/>
          </a:p>
          <a:p>
            <a:pPr marL="171450" indent="-171450">
              <a:buFont typeface="Arial"/>
              <a:buChar char="•"/>
            </a:pPr>
            <a:r>
              <a:rPr lang="en-GB" dirty="0" smtClean="0"/>
              <a:t>When financial difficulty strikes – perhaps as a result of redundancy or a period of unemployment – it can have a devastating impact on individuals and their families.</a:t>
            </a:r>
          </a:p>
          <a:p>
            <a:pPr marL="171450" indent="-171450">
              <a:buFont typeface="Arial"/>
              <a:buChar char="•"/>
            </a:pPr>
            <a:endParaRPr lang="en-GB" dirty="0" smtClean="0"/>
          </a:p>
          <a:p>
            <a:pPr marL="171450" indent="-171450">
              <a:buFont typeface="Arial"/>
              <a:buChar char="•"/>
            </a:pPr>
            <a:r>
              <a:rPr lang="en-GB" dirty="0" smtClean="0"/>
              <a:t>If</a:t>
            </a:r>
            <a:r>
              <a:rPr lang="en-GB" baseline="0" dirty="0" smtClean="0"/>
              <a:t> you know of someone</a:t>
            </a:r>
            <a:r>
              <a:rPr lang="en-GB" dirty="0" smtClean="0"/>
              <a:t>, or an organisation or employer who wants to nominate someone in need, the B&amp;CE Charitable Trust is here to help.</a:t>
            </a:r>
          </a:p>
          <a:p>
            <a:pPr marL="171450" indent="-171450">
              <a:buFont typeface="Arial"/>
              <a:buChar char="•"/>
            </a:pPr>
            <a:endParaRPr lang="en-GB" dirty="0" smtClean="0"/>
          </a:p>
          <a:p>
            <a:pPr marL="171450" indent="-171450">
              <a:buFont typeface="Arial"/>
              <a:buChar char="•"/>
            </a:pPr>
            <a:r>
              <a:rPr lang="en-GB" dirty="0" smtClean="0"/>
              <a:t>Anyone who has worked as a construction worker within the construction industry, or is financially dependent on someone who does, could be eligible for help. In the past, the Trust has lightened the load for people who are struggling financially in a number of ways.</a:t>
            </a:r>
          </a:p>
          <a:p>
            <a:pPr marL="0" indent="0">
              <a:buFont typeface="Arial"/>
              <a:buNone/>
            </a:pPr>
            <a:endParaRPr lang="en-GB" dirty="0" smtClean="0"/>
          </a:p>
        </p:txBody>
      </p:sp>
      <p:sp>
        <p:nvSpPr>
          <p:cNvPr id="4" name="Slide Number Placeholder 3"/>
          <p:cNvSpPr>
            <a:spLocks noGrp="1"/>
          </p:cNvSpPr>
          <p:nvPr>
            <p:ph type="sldNum" sz="quarter" idx="10"/>
          </p:nvPr>
        </p:nvSpPr>
        <p:spPr/>
        <p:txBody>
          <a:bodyPr/>
          <a:lstStyle/>
          <a:p>
            <a:fld id="{2A954470-A5C3-43CF-A726-6872AB17E6A6}" type="slidenum">
              <a:rPr lang="en-GB" smtClean="0"/>
              <a:t>5</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The second aim is to provide</a:t>
            </a:r>
            <a:r>
              <a:rPr lang="en-GB" baseline="0" dirty="0" smtClean="0"/>
              <a:t> grants for health and safety initiatives.</a:t>
            </a:r>
            <a:endParaRPr lang="en-GB" dirty="0" smtClean="0"/>
          </a:p>
          <a:p>
            <a:pPr marL="171450" indent="-171450">
              <a:buFont typeface="Arial"/>
              <a:buChar char="•"/>
            </a:pPr>
            <a:r>
              <a:rPr lang="en-GB" dirty="0" smtClean="0"/>
              <a:t>As an active supporter of health and safety initiatives, the Trust is happy to consider applications for grants in this area.</a:t>
            </a:r>
          </a:p>
          <a:p>
            <a:pPr marL="171450" indent="-171450">
              <a:buFont typeface="Arial"/>
              <a:buChar char="•"/>
            </a:pPr>
            <a:r>
              <a:rPr lang="en-GB" dirty="0" smtClean="0"/>
              <a:t>The Trust supports groups with a focus on workers’ health and safety, ensuring they can live and work in a safe environment.</a:t>
            </a:r>
          </a:p>
          <a:p>
            <a:pPr marL="171450" indent="-171450">
              <a:buFont typeface="Arial"/>
              <a:buChar char="•"/>
            </a:pPr>
            <a:r>
              <a:rPr lang="en-GB" dirty="0" smtClean="0"/>
              <a:t>It works in partnership with trade unions, federations and other organisations, such as Mesothelioma UK, who deal with occupational health and safety initiatives in the building and civil engineering industries.</a:t>
            </a:r>
          </a:p>
          <a:p>
            <a:pPr marL="171450" indent="-171450">
              <a:buFont typeface="Arial"/>
              <a:buChar char="•"/>
            </a:pPr>
            <a:endParaRPr lang="en-GB" dirty="0" smtClean="0"/>
          </a:p>
          <a:p>
            <a:pPr marL="171450" indent="-171450">
              <a:buFont typeface="Arial"/>
              <a:buChar char="•"/>
            </a:pPr>
            <a:endParaRPr lang="en-GB" dirty="0" smtClean="0"/>
          </a:p>
        </p:txBody>
      </p:sp>
      <p:sp>
        <p:nvSpPr>
          <p:cNvPr id="4" name="Slide Number Placeholder 3"/>
          <p:cNvSpPr>
            <a:spLocks noGrp="1"/>
          </p:cNvSpPr>
          <p:nvPr>
            <p:ph type="sldNum" sz="quarter" idx="10"/>
          </p:nvPr>
        </p:nvSpPr>
        <p:spPr/>
        <p:txBody>
          <a:bodyPr/>
          <a:lstStyle/>
          <a:p>
            <a:fld id="{2A954470-A5C3-43CF-A726-6872AB17E6A6}" type="slidenum">
              <a:rPr lang="en-GB" smtClean="0"/>
              <a:t>6</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As</a:t>
            </a:r>
            <a:r>
              <a:rPr lang="en-GB" baseline="0" dirty="0" smtClean="0"/>
              <a:t> part of the Charitable Trust’s activities with helping training and health and safety in the construction industry, the Trust presents a worthwhile organisation with the Mowlem Award.</a:t>
            </a:r>
          </a:p>
          <a:p>
            <a:pPr marL="171450" indent="-171450">
              <a:buFont typeface="Arial"/>
              <a:buChar char="•"/>
            </a:pPr>
            <a:r>
              <a:rPr lang="en-GB" dirty="0" smtClean="0"/>
              <a:t>The Mowlem Award is an annual scholarship of £20,000 given to organisations that demonstrate achievements in training or the promotion of health and safety in construction. It furthers the work of the RI Beck Trust – a charity set up in 1983 by the construction company, Mowlem. The RI Beck Trust was pleased to extend it’s scope and join with B&amp;CE’s Charitable Trust to support their shared aims and objectives.</a:t>
            </a:r>
          </a:p>
          <a:p>
            <a:pPr marL="171450" indent="-171450">
              <a:buFont typeface="Arial"/>
              <a:buChar char="•"/>
            </a:pPr>
            <a:r>
              <a:rPr lang="en-GB" dirty="0" smtClean="0"/>
              <a:t>The first award was presented to</a:t>
            </a:r>
            <a:r>
              <a:rPr lang="en-GB" baseline="0" dirty="0" smtClean="0"/>
              <a:t> Shekinah Mission, which you’ve already seen in the video. If you want to read more about the great work they do and how the Charitable Trust has helped them, read their case study on our website.</a:t>
            </a:r>
            <a:endParaRPr lang="en-GB" dirty="0" smtClean="0"/>
          </a:p>
        </p:txBody>
      </p:sp>
      <p:sp>
        <p:nvSpPr>
          <p:cNvPr id="4" name="Slide Number Placeholder 3"/>
          <p:cNvSpPr>
            <a:spLocks noGrp="1"/>
          </p:cNvSpPr>
          <p:nvPr>
            <p:ph type="sldNum" sz="quarter" idx="10"/>
          </p:nvPr>
        </p:nvSpPr>
        <p:spPr/>
        <p:txBody>
          <a:bodyPr/>
          <a:lstStyle/>
          <a:p>
            <a:fld id="{2A954470-A5C3-43CF-A726-6872AB17E6A6}" type="slidenum">
              <a:rPr lang="en-GB" smtClean="0"/>
              <a:t>7</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The third and final aim of the Trust is help</a:t>
            </a:r>
            <a:r>
              <a:rPr lang="en-GB" baseline="0" dirty="0" smtClean="0"/>
              <a:t> with education and training – and we support it with individuals and organisations alike.</a:t>
            </a:r>
            <a:endParaRPr lang="en-GB" dirty="0" smtClean="0"/>
          </a:p>
          <a:p>
            <a:pPr marL="171450" indent="-171450">
              <a:buFont typeface="Arial"/>
              <a:buChar char="•"/>
            </a:pPr>
            <a:r>
              <a:rPr lang="en-GB" dirty="0" smtClean="0"/>
              <a:t>If a</a:t>
            </a:r>
            <a:r>
              <a:rPr lang="en-GB" baseline="0" dirty="0" smtClean="0"/>
              <a:t> construction worker is</a:t>
            </a:r>
            <a:r>
              <a:rPr lang="en-GB" dirty="0" smtClean="0"/>
              <a:t> forced to take a fresh look at their skills after occupational health issues such as, an illness or an injury, the Trust can help by contributing to the cost of their retraining and helping them gain industry accreditation.</a:t>
            </a:r>
          </a:p>
          <a:p>
            <a:pPr marL="171450" indent="-171450">
              <a:buFont typeface="Arial"/>
              <a:buChar char="•"/>
            </a:pPr>
            <a:r>
              <a:rPr lang="en-GB" dirty="0" smtClean="0"/>
              <a:t>The Trust also helps individuals, who have been long-term unemployed, gain the entry level qualifications needed to work in the construction industry. This applies to individuals who are either joining the industry for the first time or those who have worked in the construction industry in the past.</a:t>
            </a:r>
          </a:p>
          <a:p>
            <a:pPr marL="171450" indent="-171450">
              <a:buFont typeface="Arial"/>
              <a:buChar char="•"/>
            </a:pPr>
            <a:r>
              <a:rPr lang="en-GB" dirty="0" smtClean="0"/>
              <a:t>Organisations that help individuals coming into the construction industry may be eligible for support from the Trust as well.</a:t>
            </a:r>
          </a:p>
        </p:txBody>
      </p:sp>
      <p:sp>
        <p:nvSpPr>
          <p:cNvPr id="4" name="Slide Number Placeholder 3"/>
          <p:cNvSpPr>
            <a:spLocks noGrp="1"/>
          </p:cNvSpPr>
          <p:nvPr>
            <p:ph type="sldNum" sz="quarter" idx="10"/>
          </p:nvPr>
        </p:nvSpPr>
        <p:spPr/>
        <p:txBody>
          <a:bodyPr/>
          <a:lstStyle/>
          <a:p>
            <a:fld id="{2A954470-A5C3-43CF-A726-6872AB17E6A6}" type="slidenum">
              <a:rPr lang="en-GB" smtClean="0"/>
              <a:t>8</a:t>
            </a:fld>
            <a:endParaRPr lang="en-GB"/>
          </a:p>
        </p:txBody>
      </p:sp>
    </p:spTree>
    <p:extLst>
      <p:ext uri="{BB962C8B-B14F-4D97-AF65-F5344CB8AC3E}">
        <p14:creationId xmlns:p14="http://schemas.microsoft.com/office/powerpoint/2010/main" val="304039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 those are the Trust’s objectives and what we do.</a:t>
            </a:r>
          </a:p>
          <a:p>
            <a:pPr marL="171450" indent="-171450">
              <a:buFont typeface="Arial" panose="020B0604020202020204" pitchFamily="34" charset="0"/>
              <a:buChar char="•"/>
            </a:pPr>
            <a:r>
              <a:rPr lang="en-GB" dirty="0" smtClean="0"/>
              <a:t>Think about your members and organisation. Is there anyone who may need our help?</a:t>
            </a:r>
          </a:p>
          <a:p>
            <a:pPr marL="171450" indent="-171450">
              <a:buFont typeface="Arial" panose="020B0604020202020204" pitchFamily="34" charset="0"/>
              <a:buChar char="•"/>
            </a:pPr>
            <a:r>
              <a:rPr lang="en-GB" dirty="0" smtClean="0"/>
              <a:t>We know that life doesn’t always go to plan. And when financial difficulty strikes, perhaps because of redundancy or a period of unemployment, it can have a devastating impact on individuals and their families. The Trust can help them get back on track, both financially and in terms of retraining.</a:t>
            </a:r>
            <a:endParaRPr lang="en-US" baseline="0" dirty="0" smtClean="0"/>
          </a:p>
          <a:p>
            <a:pPr marL="171450" indent="-171450">
              <a:buFont typeface="Arial" panose="020B0604020202020204" pitchFamily="34" charset="0"/>
              <a:buChar char="•"/>
            </a:pPr>
            <a:r>
              <a:rPr lang="en-US" baseline="0" dirty="0" smtClean="0"/>
              <a:t>But it’s not just about financial hardship. If you have members wanting retraining, or looking for apprenticeships, get in touch to see if we can help. And if you are looking for funding for health and safety initiatives, again, get in touch.</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Applying on someone else’s behalf is straightforward. Just email or call us and our trained and compassionate claims specialists will take you through the process. But your members can also apply directly to the Trust, by just calling or emailing. </a:t>
            </a:r>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As a reminder, people seeking a grant to alleviate financial hardship or an education grant, should:</a:t>
            </a:r>
          </a:p>
          <a:p>
            <a:pPr marL="628650" lvl="1" indent="-171450">
              <a:buFont typeface="Arial" panose="020B0604020202020204" pitchFamily="34" charset="0"/>
              <a:buChar char="•"/>
            </a:pPr>
            <a:r>
              <a:rPr lang="en-GB" dirty="0" smtClean="0"/>
              <a:t>be currently employed, have previously</a:t>
            </a:r>
            <a:r>
              <a:rPr lang="en-GB" baseline="0" dirty="0" smtClean="0"/>
              <a:t> worked, or seeking employment</a:t>
            </a:r>
            <a:r>
              <a:rPr lang="en-GB" dirty="0" smtClean="0"/>
              <a:t> as a construction worker in the industry</a:t>
            </a:r>
          </a:p>
          <a:p>
            <a:pPr marL="171450" indent="-171450">
              <a:buFont typeface="Arial" panose="020B0604020202020204" pitchFamily="34" charset="0"/>
              <a:buChar char="•"/>
            </a:pPr>
            <a:r>
              <a:rPr lang="en-GB" dirty="0" smtClean="0"/>
              <a:t>And you can apply if you'd like to nominate someone or</a:t>
            </a:r>
            <a:r>
              <a:rPr lang="en-GB" baseline="0" dirty="0" smtClean="0"/>
              <a:t> know of an organisation </a:t>
            </a:r>
            <a:r>
              <a:rPr lang="en-GB" dirty="0" smtClean="0"/>
              <a:t>who needs the Trust's help</a:t>
            </a:r>
          </a:p>
          <a:p>
            <a:pPr marL="0" indent="0">
              <a:buFont typeface="Arial" panose="020B0604020202020204" pitchFamily="34" charset="0"/>
              <a:buNone/>
            </a:pPr>
            <a:endParaRPr lang="en-GB"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A954470-A5C3-43CF-A726-6872AB17E6A6}" type="slidenum">
              <a:rPr lang="en-GB" smtClean="0"/>
              <a:t>9</a:t>
            </a:fld>
            <a:endParaRPr lang="en-GB"/>
          </a:p>
        </p:txBody>
      </p:sp>
    </p:spTree>
    <p:extLst>
      <p:ext uri="{BB962C8B-B14F-4D97-AF65-F5344CB8AC3E}">
        <p14:creationId xmlns:p14="http://schemas.microsoft.com/office/powerpoint/2010/main" val="192425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179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9362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ritable Trust Logo 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0043" y="292541"/>
            <a:ext cx="775629" cy="1178878"/>
          </a:xfrm>
          <a:prstGeom prst="rect">
            <a:avLst/>
          </a:prstGeom>
        </p:spPr>
      </p:pic>
      <p:sp>
        <p:nvSpPr>
          <p:cNvPr id="12" name="TextBox 11"/>
          <p:cNvSpPr txBox="1"/>
          <p:nvPr userDrawn="1"/>
        </p:nvSpPr>
        <p:spPr>
          <a:xfrm>
            <a:off x="6556788" y="4702982"/>
            <a:ext cx="2325908" cy="307777"/>
          </a:xfrm>
          <a:prstGeom prst="rect">
            <a:avLst/>
          </a:prstGeom>
          <a:noFill/>
        </p:spPr>
        <p:txBody>
          <a:bodyPr wrap="square" rtlCol="0">
            <a:spAutoFit/>
          </a:bodyPr>
          <a:lstStyle/>
          <a:p>
            <a:pPr algn="r"/>
            <a:r>
              <a:rPr lang="en-US" sz="1400" b="1" dirty="0" smtClean="0">
                <a:solidFill>
                  <a:schemeClr val="tx1">
                    <a:lumMod val="60000"/>
                    <a:lumOff val="40000"/>
                  </a:schemeClr>
                </a:solidFill>
              </a:rPr>
              <a:t>Giving back to construction</a:t>
            </a:r>
            <a:endParaRPr lang="en-US" sz="1400" b="1" dirty="0">
              <a:solidFill>
                <a:schemeClr val="tx1">
                  <a:lumMod val="60000"/>
                  <a:lumOff val="40000"/>
                </a:schemeClr>
              </a:solidFill>
            </a:endParaRPr>
          </a:p>
        </p:txBody>
      </p:sp>
      <p:cxnSp>
        <p:nvCxnSpPr>
          <p:cNvPr id="13" name="Straight Connector 12"/>
          <p:cNvCxnSpPr/>
          <p:nvPr userDrawn="1"/>
        </p:nvCxnSpPr>
        <p:spPr>
          <a:xfrm>
            <a:off x="0" y="4609414"/>
            <a:ext cx="9196618" cy="0"/>
          </a:xfrm>
          <a:prstGeom prst="line">
            <a:avLst/>
          </a:prstGeom>
          <a:ln w="25400" cmpd="sng">
            <a:solidFill>
              <a:srgbClr val="00BBE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5912401"/>
      </p:ext>
    </p:extLst>
  </p:cSld>
  <p:clrMap bg1="lt1" tx1="dk1" bg2="lt2" tx2="dk2" accent1="accent1" accent2="accent2" accent3="accent3" accent4="accent4" accent5="accent5" accent6="accent6" hlink="hlink" folHlink="folHlink"/>
  <p:sldLayoutIdLst>
    <p:sldLayoutId id="214749347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389351"/>
      </p:ext>
    </p:extLst>
  </p:cSld>
  <p:clrMap bg1="lt1" tx1="dk1" bg2="lt2" tx2="dk2" accent1="accent1" accent2="accent2" accent3="accent3" accent4="accent4" accent5="accent5" accent6="accent6" hlink="hlink" folHlink="folHlink"/>
  <p:sldLayoutIdLst>
    <p:sldLayoutId id="2147493482"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952691"/>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_Blue_Lin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674" y="1609724"/>
            <a:ext cx="5525181" cy="3012327"/>
          </a:xfrm>
          <a:prstGeom prst="rect">
            <a:avLst/>
          </a:prstGeom>
        </p:spPr>
      </p:pic>
      <p:sp>
        <p:nvSpPr>
          <p:cNvPr id="4" name="Title 3"/>
          <p:cNvSpPr txBox="1">
            <a:spLocks/>
          </p:cNvSpPr>
          <p:nvPr/>
        </p:nvSpPr>
        <p:spPr>
          <a:xfrm>
            <a:off x="5767360" y="1365588"/>
            <a:ext cx="3376640" cy="3777912"/>
          </a:xfrm>
          <a:prstGeom prst="rect">
            <a:avLst/>
          </a:prstGeom>
        </p:spPr>
        <p:txBody>
          <a:bodyPr lIns="81043" tIns="40522" rIns="81043" bIns="40522"/>
          <a:lstStyle/>
          <a:p>
            <a:pPr>
              <a:defRPr/>
            </a:pPr>
            <a:r>
              <a:rPr lang="en-GB" sz="4800" b="1" dirty="0" smtClean="0">
                <a:solidFill>
                  <a:srgbClr val="4A4A49"/>
                </a:solidFill>
                <a:latin typeface="Calibri"/>
                <a:ea typeface="+mj-ea"/>
                <a:cs typeface="Calibri"/>
              </a:rPr>
              <a:t>B&amp;CE</a:t>
            </a:r>
          </a:p>
          <a:p>
            <a:pPr>
              <a:lnSpc>
                <a:spcPts val="3200"/>
              </a:lnSpc>
              <a:defRPr/>
            </a:pPr>
            <a:r>
              <a:rPr lang="en-GB" sz="3200" b="1" dirty="0" smtClean="0">
                <a:solidFill>
                  <a:srgbClr val="4A4A49"/>
                </a:solidFill>
                <a:latin typeface="Calibri"/>
                <a:ea typeface="+mj-ea"/>
                <a:cs typeface="Calibri"/>
              </a:rPr>
              <a:t>Giving back to </a:t>
            </a:r>
            <a:br>
              <a:rPr lang="en-GB" sz="3200" b="1" dirty="0" smtClean="0">
                <a:solidFill>
                  <a:srgbClr val="4A4A49"/>
                </a:solidFill>
                <a:latin typeface="Calibri"/>
                <a:ea typeface="+mj-ea"/>
                <a:cs typeface="Calibri"/>
              </a:rPr>
            </a:br>
            <a:r>
              <a:rPr lang="en-GB" sz="3200" b="1" dirty="0" smtClean="0">
                <a:solidFill>
                  <a:srgbClr val="4A4A49"/>
                </a:solidFill>
                <a:latin typeface="Calibri"/>
                <a:ea typeface="+mj-ea"/>
                <a:cs typeface="Calibri"/>
              </a:rPr>
              <a:t>construction</a:t>
            </a:r>
          </a:p>
          <a:p>
            <a:pPr>
              <a:defRPr/>
            </a:pPr>
            <a:endParaRPr lang="en-GB" sz="1400" b="1" dirty="0" smtClean="0">
              <a:solidFill>
                <a:srgbClr val="4A4A49"/>
              </a:solidFill>
              <a:latin typeface="Calibri"/>
              <a:ea typeface="+mj-ea"/>
              <a:cs typeface="Calibri"/>
            </a:endParaRPr>
          </a:p>
          <a:p>
            <a:pPr>
              <a:defRPr/>
            </a:pPr>
            <a:endParaRPr lang="en-GB" sz="1400" b="1" dirty="0">
              <a:solidFill>
                <a:srgbClr val="4A4A49"/>
              </a:solidFill>
              <a:latin typeface="Calibri"/>
              <a:ea typeface="+mj-ea"/>
              <a:cs typeface="Calibri"/>
            </a:endParaRPr>
          </a:p>
          <a:p>
            <a:pPr>
              <a:defRPr/>
            </a:pPr>
            <a:endParaRPr lang="en-GB" sz="1400" b="1" dirty="0" smtClean="0">
              <a:solidFill>
                <a:srgbClr val="4A4A49"/>
              </a:solidFill>
              <a:latin typeface="Calibri"/>
              <a:ea typeface="+mj-ea"/>
              <a:cs typeface="Calibri"/>
            </a:endParaRPr>
          </a:p>
          <a:p>
            <a:pPr>
              <a:defRPr/>
            </a:pPr>
            <a:endParaRPr lang="en-GB" b="1" dirty="0">
              <a:solidFill>
                <a:srgbClr val="4A4A49"/>
              </a:solidFill>
              <a:latin typeface="Calibri"/>
              <a:ea typeface="+mj-ea"/>
              <a:cs typeface="Calibri"/>
            </a:endParaRPr>
          </a:p>
          <a:p>
            <a:pPr>
              <a:defRPr/>
            </a:pPr>
            <a:r>
              <a:rPr lang="en-GB" b="1" dirty="0" smtClean="0">
                <a:solidFill>
                  <a:srgbClr val="4A4A49"/>
                </a:solidFill>
                <a:latin typeface="Calibri"/>
                <a:ea typeface="+mj-ea"/>
                <a:cs typeface="Calibri"/>
              </a:rPr>
              <a:t>Nicola Sinclair</a:t>
            </a:r>
          </a:p>
          <a:p>
            <a:pPr>
              <a:defRPr/>
            </a:pPr>
            <a:r>
              <a:rPr lang="en-GB" b="1" dirty="0" smtClean="0">
                <a:solidFill>
                  <a:srgbClr val="4A4A49"/>
                </a:solidFill>
                <a:latin typeface="Calibri"/>
                <a:ea typeface="+mj-ea"/>
                <a:cs typeface="Calibri"/>
              </a:rPr>
              <a:t>Charitable Trust Manager</a:t>
            </a:r>
          </a:p>
          <a:p>
            <a:pPr>
              <a:defRPr/>
            </a:pPr>
            <a:r>
              <a:rPr lang="en-GB" sz="1400" dirty="0" smtClean="0">
                <a:solidFill>
                  <a:srgbClr val="4A4A49"/>
                </a:solidFill>
                <a:latin typeface="Calibri"/>
                <a:cs typeface="Calibri"/>
              </a:rPr>
              <a:t>April 2016</a:t>
            </a:r>
            <a:endParaRPr lang="en-GB" b="1" dirty="0" smtClean="0">
              <a:solidFill>
                <a:srgbClr val="4A4A49"/>
              </a:solidFill>
              <a:latin typeface="Calibri"/>
              <a:ea typeface="+mj-ea"/>
              <a:cs typeface="Calibri"/>
            </a:endParaRPr>
          </a:p>
          <a:p>
            <a:pPr>
              <a:defRPr/>
            </a:pPr>
            <a:endParaRPr lang="en-GB" sz="1200" b="1" dirty="0">
              <a:solidFill>
                <a:srgbClr val="4A4A49"/>
              </a:solidFill>
              <a:latin typeface="Calibri"/>
              <a:ea typeface="+mj-ea"/>
              <a:cs typeface="Calibri"/>
            </a:endParaRPr>
          </a:p>
        </p:txBody>
      </p:sp>
      <p:pic>
        <p:nvPicPr>
          <p:cNvPr id="5" name="Picture 4" descr="Charitable Trust Logo Bl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043" y="292541"/>
            <a:ext cx="775629" cy="1178878"/>
          </a:xfrm>
          <a:prstGeom prst="rect">
            <a:avLst/>
          </a:prstGeom>
        </p:spPr>
      </p:pic>
    </p:spTree>
    <p:extLst>
      <p:ext uri="{BB962C8B-B14F-4D97-AF65-F5344CB8AC3E}">
        <p14:creationId xmlns:p14="http://schemas.microsoft.com/office/powerpoint/2010/main" val="311339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1000"/>
                                        <p:tgtEl>
                                          <p:spTgt spid="4">
                                            <p:txEl>
                                              <p:pRg st="7" end="7"/>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b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000" y="1622425"/>
            <a:ext cx="2609847" cy="2902061"/>
          </a:xfrm>
          <a:prstGeom prst="rect">
            <a:avLst/>
          </a:prstGeom>
        </p:spPr>
      </p:pic>
      <p:sp>
        <p:nvSpPr>
          <p:cNvPr id="4" name="Title Placeholder 1"/>
          <p:cNvSpPr txBox="1">
            <a:spLocks/>
          </p:cNvSpPr>
          <p:nvPr/>
        </p:nvSpPr>
        <p:spPr>
          <a:xfrm>
            <a:off x="206044" y="188721"/>
            <a:ext cx="7652620"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We all have the same goal…</a:t>
            </a:r>
          </a:p>
          <a:p>
            <a:r>
              <a:rPr lang="en-GB" sz="2400" b="0" dirty="0" smtClean="0">
                <a:solidFill>
                  <a:srgbClr val="4A4A49"/>
                </a:solidFill>
              </a:rPr>
              <a:t>To support the construction industry</a:t>
            </a:r>
            <a:endParaRPr lang="en-GB" sz="2400" dirty="0">
              <a:solidFill>
                <a:srgbClr val="4A4A49"/>
              </a:solidFill>
            </a:endParaRPr>
          </a:p>
        </p:txBody>
      </p:sp>
      <p:pic>
        <p:nvPicPr>
          <p:cNvPr id="9218" name="Picture 2" descr="\\bandce.local\Public\Marketing Communications Team\42. Charitable Trust\Visuals\A6 leaflet P10308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51" y="2423583"/>
            <a:ext cx="2567108" cy="209832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p:nvSpPr>
        <p:spPr>
          <a:xfrm>
            <a:off x="2940573" y="1617032"/>
            <a:ext cx="2088000" cy="755999"/>
          </a:xfrm>
          <a:prstGeom prst="rect">
            <a:avLst/>
          </a:prstGeom>
          <a:solidFill>
            <a:srgbClr val="418BAC"/>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GB" sz="1600" b="0" dirty="0" smtClean="0">
                <a:solidFill>
                  <a:schemeClr val="bg1"/>
                </a:solidFill>
              </a:rPr>
              <a:t>Mention it across your organisation.</a:t>
            </a:r>
          </a:p>
        </p:txBody>
      </p:sp>
      <p:sp>
        <p:nvSpPr>
          <p:cNvPr id="9" name="Title Placeholder 1"/>
          <p:cNvSpPr txBox="1">
            <a:spLocks/>
          </p:cNvSpPr>
          <p:nvPr/>
        </p:nvSpPr>
        <p:spPr>
          <a:xfrm>
            <a:off x="326752" y="1617031"/>
            <a:ext cx="2567108" cy="755999"/>
          </a:xfrm>
          <a:prstGeom prst="rect">
            <a:avLst/>
          </a:prstGeom>
          <a:solidFill>
            <a:srgbClr val="00BBE4"/>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GB" sz="1600" b="0" dirty="0" smtClean="0">
                <a:solidFill>
                  <a:schemeClr val="bg1"/>
                </a:solidFill>
              </a:rPr>
              <a:t>…so please tell people about B&amp;CE’s Charitable Trust!</a:t>
            </a:r>
            <a:endParaRPr lang="en-US" sz="1600" b="0" dirty="0">
              <a:solidFill>
                <a:schemeClr val="bg1"/>
              </a:solidFill>
            </a:endParaRPr>
          </a:p>
        </p:txBody>
      </p:sp>
      <p:sp>
        <p:nvSpPr>
          <p:cNvPr id="10" name="Rectangle 9"/>
          <p:cNvSpPr/>
          <p:nvPr/>
        </p:nvSpPr>
        <p:spPr>
          <a:xfrm>
            <a:off x="2940574" y="2423583"/>
            <a:ext cx="2088000" cy="2098327"/>
          </a:xfrm>
          <a:prstGeom prst="rect">
            <a:avLst/>
          </a:prstGeom>
          <a:solidFill>
            <a:srgbClr val="4A4A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smtClean="0">
                <a:solidFill>
                  <a:schemeClr val="bg1"/>
                </a:solidFill>
              </a:rPr>
              <a:t>We can help with communications.</a:t>
            </a:r>
            <a:endParaRPr lang="en-GB" dirty="0">
              <a:solidFill>
                <a:schemeClr val="bg1"/>
              </a:solidFill>
            </a:endParaRPr>
          </a:p>
        </p:txBody>
      </p:sp>
      <p:sp>
        <p:nvSpPr>
          <p:cNvPr id="11" name="Rectangle 10"/>
          <p:cNvSpPr/>
          <p:nvPr/>
        </p:nvSpPr>
        <p:spPr>
          <a:xfrm>
            <a:off x="7651750" y="155680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167350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1000"/>
                                        <p:tgtEl>
                                          <p:spTgt spid="9218"/>
                                        </p:tgtEl>
                                      </p:cBhvr>
                                    </p:animEffect>
                                  </p:childTnLst>
                                </p:cTn>
                              </p:par>
                            </p:childTnLst>
                          </p:cTn>
                        </p:par>
                        <p:par>
                          <p:cTn id="16" fill="hold">
                            <p:stCondLst>
                              <p:cond delay="4000"/>
                            </p:stCondLst>
                            <p:childTnLst>
                              <p:par>
                                <p:cTn id="17" presetID="10"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BB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71" y="1772505"/>
            <a:ext cx="5525181" cy="284954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043" y="292541"/>
            <a:ext cx="775629" cy="1178877"/>
          </a:xfrm>
          <a:prstGeom prst="rect">
            <a:avLst/>
          </a:prstGeom>
        </p:spPr>
      </p:pic>
      <p:sp>
        <p:nvSpPr>
          <p:cNvPr id="3" name="TextBox 2"/>
          <p:cNvSpPr txBox="1"/>
          <p:nvPr/>
        </p:nvSpPr>
        <p:spPr>
          <a:xfrm>
            <a:off x="6556788" y="4702982"/>
            <a:ext cx="2325908" cy="307777"/>
          </a:xfrm>
          <a:prstGeom prst="rect">
            <a:avLst/>
          </a:prstGeom>
          <a:noFill/>
        </p:spPr>
        <p:txBody>
          <a:bodyPr wrap="square" rtlCol="0">
            <a:spAutoFit/>
          </a:bodyPr>
          <a:lstStyle/>
          <a:p>
            <a:pPr algn="r"/>
            <a:r>
              <a:rPr lang="en-US" sz="1400" b="1" dirty="0" smtClean="0">
                <a:solidFill>
                  <a:schemeClr val="bg1"/>
                </a:solidFill>
              </a:rPr>
              <a:t>Giving back to construction</a:t>
            </a:r>
            <a:endParaRPr lang="en-US" sz="1400" b="1" dirty="0">
              <a:solidFill>
                <a:schemeClr val="bg1"/>
              </a:solidFill>
            </a:endParaRPr>
          </a:p>
        </p:txBody>
      </p:sp>
      <p:sp>
        <p:nvSpPr>
          <p:cNvPr id="6" name="Title 3"/>
          <p:cNvSpPr txBox="1">
            <a:spLocks/>
          </p:cNvSpPr>
          <p:nvPr/>
        </p:nvSpPr>
        <p:spPr>
          <a:xfrm>
            <a:off x="830136" y="3719254"/>
            <a:ext cx="4181520" cy="940058"/>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1800"/>
              </a:lnSpc>
            </a:pPr>
            <a:r>
              <a:rPr lang="en-GB" sz="1600" dirty="0" smtClean="0">
                <a:solidFill>
                  <a:srgbClr val="FFFFFF"/>
                </a:solidFill>
                <a:latin typeface="Calibri"/>
                <a:ea typeface="+mn-ea"/>
                <a:cs typeface="Calibri"/>
              </a:rPr>
              <a:t>For </a:t>
            </a:r>
            <a:r>
              <a:rPr lang="en-GB" sz="1600" dirty="0">
                <a:solidFill>
                  <a:srgbClr val="FFFFFF"/>
                </a:solidFill>
                <a:latin typeface="Calibri"/>
                <a:ea typeface="+mn-ea"/>
                <a:cs typeface="Calibri"/>
              </a:rPr>
              <a:t>more </a:t>
            </a:r>
            <a:r>
              <a:rPr lang="en-GB" sz="1600" dirty="0" smtClean="0">
                <a:solidFill>
                  <a:srgbClr val="FFFFFF"/>
                </a:solidFill>
                <a:latin typeface="Calibri"/>
                <a:ea typeface="+mn-ea"/>
                <a:cs typeface="Calibri"/>
              </a:rPr>
              <a:t>information:</a:t>
            </a:r>
            <a:br>
              <a:rPr lang="en-GB" sz="1600" dirty="0" smtClean="0">
                <a:solidFill>
                  <a:srgbClr val="FFFFFF"/>
                </a:solidFill>
                <a:latin typeface="Calibri"/>
                <a:ea typeface="+mn-ea"/>
                <a:cs typeface="Calibri"/>
              </a:rPr>
            </a:br>
            <a:r>
              <a:rPr lang="en-GB" sz="1600" dirty="0">
                <a:solidFill>
                  <a:srgbClr val="FFFFFF"/>
                </a:solidFill>
                <a:ea typeface="+mn-ea"/>
                <a:cs typeface="Calibri"/>
              </a:rPr>
              <a:t>www.bandce.co.uk/charitable-</a:t>
            </a:r>
            <a:r>
              <a:rPr lang="en-GB" sz="1600" dirty="0" smtClean="0">
                <a:solidFill>
                  <a:srgbClr val="FFFFFF"/>
                </a:solidFill>
                <a:ea typeface="+mn-ea"/>
                <a:cs typeface="Calibri"/>
              </a:rPr>
              <a:t>trust</a:t>
            </a:r>
            <a:r>
              <a:rPr lang="en-GB" sz="1600" dirty="0">
                <a:solidFill>
                  <a:srgbClr val="FFFFFF"/>
                </a:solidFill>
                <a:latin typeface="Calibri"/>
                <a:ea typeface="+mn-ea"/>
                <a:cs typeface="Calibri"/>
              </a:rPr>
              <a:t/>
            </a:r>
            <a:br>
              <a:rPr lang="en-GB" sz="1600" dirty="0">
                <a:solidFill>
                  <a:srgbClr val="FFFFFF"/>
                </a:solidFill>
                <a:latin typeface="Calibri"/>
                <a:ea typeface="+mn-ea"/>
                <a:cs typeface="Calibri"/>
              </a:rPr>
            </a:br>
            <a:endParaRPr lang="en-GB" sz="1600" b="1" dirty="0">
              <a:solidFill>
                <a:srgbClr val="00BDE5"/>
              </a:solidFill>
              <a:latin typeface="Calibri"/>
              <a:ea typeface="+mn-ea"/>
              <a:cs typeface="Calibri"/>
            </a:endParaRPr>
          </a:p>
          <a:p>
            <a:pPr algn="l">
              <a:lnSpc>
                <a:spcPts val="3988"/>
              </a:lnSpc>
            </a:pPr>
            <a:endParaRPr lang="en-GB" sz="1600" dirty="0" smtClean="0">
              <a:solidFill>
                <a:srgbClr val="939598"/>
              </a:solidFill>
              <a:latin typeface="Calibri"/>
              <a:cs typeface="Calibri"/>
            </a:endParaRPr>
          </a:p>
        </p:txBody>
      </p:sp>
      <p:sp>
        <p:nvSpPr>
          <p:cNvPr id="16" name="Rectangle 15"/>
          <p:cNvSpPr/>
          <p:nvPr/>
        </p:nvSpPr>
        <p:spPr>
          <a:xfrm>
            <a:off x="3532342" y="1017327"/>
            <a:ext cx="429637" cy="1985844"/>
          </a:xfrm>
          <a:prstGeom prst="rect">
            <a:avLst/>
          </a:prstGeom>
          <a:solidFill>
            <a:srgbClr val="00BB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28496" y="292541"/>
            <a:ext cx="4462088" cy="1479964"/>
            <a:chOff x="2502004" y="1636568"/>
            <a:chExt cx="3026412" cy="1011007"/>
          </a:xfrm>
        </p:grpSpPr>
        <p:sp>
          <p:nvSpPr>
            <p:cNvPr id="9" name="Rounded Rectangle 8"/>
            <p:cNvSpPr/>
            <p:nvPr/>
          </p:nvSpPr>
          <p:spPr>
            <a:xfrm>
              <a:off x="2502004" y="1636568"/>
              <a:ext cx="3026412" cy="1011007"/>
            </a:xfrm>
            <a:prstGeom prst="roundRect">
              <a:avLst>
                <a:gd name="adj" fmla="val 7248"/>
              </a:avLst>
            </a:prstGeom>
            <a:solidFill>
              <a:srgbClr val="00BBE4"/>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3"/>
            <p:cNvSpPr txBox="1">
              <a:spLocks/>
            </p:cNvSpPr>
            <p:nvPr/>
          </p:nvSpPr>
          <p:spPr>
            <a:xfrm>
              <a:off x="2600540" y="1671532"/>
              <a:ext cx="2867778" cy="940058"/>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551" fontAlgn="auto">
                <a:lnSpc>
                  <a:spcPts val="3000"/>
                </a:lnSpc>
                <a:spcBef>
                  <a:spcPts val="0"/>
                </a:spcBef>
                <a:spcAft>
                  <a:spcPts val="399"/>
                </a:spcAft>
              </a:pPr>
              <a:r>
                <a:rPr lang="en-GB" sz="2400" b="1" dirty="0" smtClean="0">
                  <a:solidFill>
                    <a:srgbClr val="FFFFFF"/>
                  </a:solidFill>
                  <a:cs typeface="Calibri"/>
                </a:rPr>
                <a:t>To apply: </a:t>
              </a:r>
            </a:p>
            <a:p>
              <a:pPr algn="l" defTabSz="914551" fontAlgn="auto">
                <a:lnSpc>
                  <a:spcPts val="3000"/>
                </a:lnSpc>
                <a:spcBef>
                  <a:spcPts val="0"/>
                </a:spcBef>
                <a:spcAft>
                  <a:spcPts val="399"/>
                </a:spcAft>
              </a:pPr>
              <a:r>
                <a:rPr lang="en-GB" sz="2400" b="1" dirty="0" smtClean="0">
                  <a:solidFill>
                    <a:srgbClr val="FFFFFF"/>
                  </a:solidFill>
                  <a:cs typeface="Calibri"/>
                </a:rPr>
                <a:t>charitabletrust@bandce.co.uk </a:t>
              </a:r>
            </a:p>
            <a:p>
              <a:pPr algn="l" defTabSz="914551" fontAlgn="auto">
                <a:lnSpc>
                  <a:spcPts val="3000"/>
                </a:lnSpc>
                <a:spcBef>
                  <a:spcPts val="0"/>
                </a:spcBef>
                <a:spcAft>
                  <a:spcPts val="399"/>
                </a:spcAft>
              </a:pPr>
              <a:r>
                <a:rPr lang="en-GB" sz="2400" b="1" dirty="0" smtClean="0">
                  <a:solidFill>
                    <a:srgbClr val="FFFFFF"/>
                  </a:solidFill>
                  <a:cs typeface="Calibri"/>
                </a:rPr>
                <a:t>0300 </a:t>
              </a:r>
              <a:r>
                <a:rPr lang="en-GB" sz="2400" b="1" dirty="0">
                  <a:solidFill>
                    <a:srgbClr val="FFFFFF"/>
                  </a:solidFill>
                  <a:cs typeface="Calibri"/>
                </a:rPr>
                <a:t>2000 </a:t>
              </a:r>
              <a:r>
                <a:rPr lang="en-GB" sz="2400" b="1" dirty="0" smtClean="0">
                  <a:solidFill>
                    <a:srgbClr val="FFFFFF"/>
                  </a:solidFill>
                  <a:cs typeface="Calibri"/>
                </a:rPr>
                <a:t>600 </a:t>
              </a:r>
              <a:endParaRPr lang="en-GB" sz="2400" dirty="0">
                <a:solidFill>
                  <a:srgbClr val="FFFFFF"/>
                </a:solidFill>
                <a:cs typeface="Calibri"/>
              </a:endParaRPr>
            </a:p>
            <a:p>
              <a:pPr algn="l">
                <a:lnSpc>
                  <a:spcPts val="1800"/>
                </a:lnSpc>
              </a:pPr>
              <a:endParaRPr lang="en-GB" sz="2400" b="1" dirty="0">
                <a:solidFill>
                  <a:srgbClr val="00BDE5"/>
                </a:solidFill>
                <a:latin typeface="Calibri"/>
                <a:ea typeface="+mn-ea"/>
                <a:cs typeface="Calibri"/>
              </a:endParaRPr>
            </a:p>
            <a:p>
              <a:pPr algn="l">
                <a:lnSpc>
                  <a:spcPts val="3988"/>
                </a:lnSpc>
              </a:pPr>
              <a:endParaRPr lang="en-GB" sz="2400" dirty="0" smtClean="0">
                <a:solidFill>
                  <a:srgbClr val="939598"/>
                </a:solidFill>
                <a:latin typeface="Calibri"/>
                <a:cs typeface="Calibri"/>
              </a:endParaRPr>
            </a:p>
          </p:txBody>
        </p:sp>
      </p:grpSp>
      <p:grpSp>
        <p:nvGrpSpPr>
          <p:cNvPr id="15" name="Group 14"/>
          <p:cNvGrpSpPr/>
          <p:nvPr/>
        </p:nvGrpSpPr>
        <p:grpSpPr>
          <a:xfrm>
            <a:off x="628497" y="2001997"/>
            <a:ext cx="4462087" cy="1001174"/>
            <a:chOff x="4082314" y="3223334"/>
            <a:chExt cx="3026412" cy="1011007"/>
          </a:xfrm>
        </p:grpSpPr>
        <p:sp>
          <p:nvSpPr>
            <p:cNvPr id="12" name="Rounded Rectangle 11"/>
            <p:cNvSpPr/>
            <p:nvPr/>
          </p:nvSpPr>
          <p:spPr>
            <a:xfrm>
              <a:off x="4082314" y="3223334"/>
              <a:ext cx="3026412" cy="1011007"/>
            </a:xfrm>
            <a:prstGeom prst="roundRect">
              <a:avLst>
                <a:gd name="adj" fmla="val 7248"/>
              </a:avLst>
            </a:prstGeom>
            <a:solidFill>
              <a:srgbClr val="00BBE4"/>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3"/>
            <p:cNvSpPr txBox="1">
              <a:spLocks/>
            </p:cNvSpPr>
            <p:nvPr/>
          </p:nvSpPr>
          <p:spPr>
            <a:xfrm>
              <a:off x="4227205" y="3259526"/>
              <a:ext cx="2867778" cy="940058"/>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551" fontAlgn="auto">
                <a:lnSpc>
                  <a:spcPts val="3000"/>
                </a:lnSpc>
                <a:spcBef>
                  <a:spcPts val="0"/>
                </a:spcBef>
                <a:spcAft>
                  <a:spcPts val="399"/>
                </a:spcAft>
              </a:pPr>
              <a:r>
                <a:rPr lang="en-GB" sz="2400" b="1" dirty="0" smtClean="0">
                  <a:solidFill>
                    <a:srgbClr val="FFFFFF"/>
                  </a:solidFill>
                  <a:cs typeface="Calibri"/>
                </a:rPr>
                <a:t>Thank you.</a:t>
              </a:r>
              <a:r>
                <a:rPr lang="en-GB" sz="2400" b="1" dirty="0">
                  <a:solidFill>
                    <a:srgbClr val="FFFFFF"/>
                  </a:solidFill>
                  <a:cs typeface="Calibri"/>
                </a:rPr>
                <a:t/>
              </a:r>
              <a:br>
                <a:rPr lang="en-GB" sz="2400" b="1" dirty="0">
                  <a:solidFill>
                    <a:srgbClr val="FFFFFF"/>
                  </a:solidFill>
                  <a:cs typeface="Calibri"/>
                </a:rPr>
              </a:br>
              <a:r>
                <a:rPr lang="en-GB" sz="2400" b="1" dirty="0" smtClean="0">
                  <a:solidFill>
                    <a:srgbClr val="FFFFFF"/>
                  </a:solidFill>
                  <a:cs typeface="Calibri"/>
                </a:rPr>
                <a:t>Any questions?</a:t>
              </a:r>
              <a:endParaRPr lang="en-GB" sz="2400" dirty="0">
                <a:solidFill>
                  <a:srgbClr val="FFFFFF"/>
                </a:solidFill>
                <a:cs typeface="Calibri"/>
              </a:endParaRPr>
            </a:p>
            <a:p>
              <a:pPr algn="l">
                <a:lnSpc>
                  <a:spcPts val="1800"/>
                </a:lnSpc>
              </a:pPr>
              <a:endParaRPr lang="en-GB" sz="2400" b="1" dirty="0">
                <a:solidFill>
                  <a:srgbClr val="00BDE5"/>
                </a:solidFill>
                <a:latin typeface="Calibri"/>
                <a:ea typeface="+mn-ea"/>
                <a:cs typeface="Calibri"/>
              </a:endParaRPr>
            </a:p>
            <a:p>
              <a:pPr algn="l">
                <a:lnSpc>
                  <a:spcPts val="3988"/>
                </a:lnSpc>
              </a:pPr>
              <a:endParaRPr lang="en-GB" sz="2400" dirty="0" smtClean="0">
                <a:solidFill>
                  <a:srgbClr val="939598"/>
                </a:solidFill>
                <a:latin typeface="Calibri"/>
                <a:cs typeface="Calibri"/>
              </a:endParaRPr>
            </a:p>
          </p:txBody>
        </p:sp>
      </p:grpSp>
    </p:spTree>
    <p:extLst>
      <p:ext uri="{BB962C8B-B14F-4D97-AF65-F5344CB8AC3E}">
        <p14:creationId xmlns:p14="http://schemas.microsoft.com/office/powerpoint/2010/main" val="33413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4000"/>
                            </p:stCondLst>
                            <p:childTnLst>
                              <p:par>
                                <p:cTn id="20" presetID="2" presetClass="exit" presetSubtype="1" fill="hold" grpId="0" nodeType="afterEffect">
                                  <p:stCondLst>
                                    <p:cond delay="2000"/>
                                  </p:stCondLst>
                                  <p:childTnLst>
                                    <p:anim calcmode="lin" valueType="num">
                                      <p:cBhvr additive="base">
                                        <p:cTn id="21" dur="1000"/>
                                        <p:tgtEl>
                                          <p:spTgt spid="16"/>
                                        </p:tgtEl>
                                        <p:attrNameLst>
                                          <p:attrName>ppt_x</p:attrName>
                                        </p:attrNameLst>
                                      </p:cBhvr>
                                      <p:tavLst>
                                        <p:tav tm="0">
                                          <p:val>
                                            <p:strVal val="ppt_x"/>
                                          </p:val>
                                        </p:tav>
                                        <p:tav tm="100000">
                                          <p:val>
                                            <p:strVal val="ppt_x"/>
                                          </p:val>
                                        </p:tav>
                                      </p:tavLst>
                                    </p:anim>
                                    <p:anim calcmode="lin" valueType="num">
                                      <p:cBhvr additive="base">
                                        <p:cTn id="22" dur="1000"/>
                                        <p:tgtEl>
                                          <p:spTgt spid="16"/>
                                        </p:tgtEl>
                                        <p:attrNameLst>
                                          <p:attrName>ppt_y</p:attrName>
                                        </p:attrNameLst>
                                      </p:cBhvr>
                                      <p:tavLst>
                                        <p:tav tm="0">
                                          <p:val>
                                            <p:strVal val="ppt_y"/>
                                          </p:val>
                                        </p:tav>
                                        <p:tav tm="100000">
                                          <p:val>
                                            <p:strVal val="0-ppt_h/2"/>
                                          </p:val>
                                        </p:tav>
                                      </p:tavLst>
                                    </p:anim>
                                    <p:set>
                                      <p:cBhvr>
                                        <p:cTn id="23" dur="1" fill="hold">
                                          <p:stCondLst>
                                            <p:cond delay="999"/>
                                          </p:stCondLst>
                                        </p:cTn>
                                        <p:tgtEl>
                                          <p:spTgt spid="16"/>
                                        </p:tgtEl>
                                        <p:attrNameLst>
                                          <p:attrName>style.visibility</p:attrName>
                                        </p:attrNameLst>
                                      </p:cBhvr>
                                      <p:to>
                                        <p:strVal val="hidden"/>
                                      </p:to>
                                    </p:set>
                                  </p:childTnLst>
                                </p:cTn>
                              </p:par>
                            </p:childTnLst>
                          </p:cTn>
                        </p:par>
                        <p:par>
                          <p:cTn id="24" fill="hold">
                            <p:stCondLst>
                              <p:cond delay="7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030" y="192015"/>
            <a:ext cx="7503799" cy="825217"/>
          </a:xfrm>
          <a:prstGeom prst="rect">
            <a:avLst/>
          </a:prstGeom>
        </p:spPr>
        <p:txBody>
          <a:bodyPr vert="horz" lIns="91440" tIns="45720" rIns="91440" bIns="45720" rtlCol="0" anchor="ctr">
            <a:normAutofit fontScale="92500" lnSpcReduction="20000"/>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500" dirty="0">
                <a:solidFill>
                  <a:srgbClr val="00BBE4"/>
                </a:solidFill>
              </a:rPr>
              <a:t>A bit about </a:t>
            </a:r>
            <a:r>
              <a:rPr lang="en-US" sz="3500" dirty="0" smtClean="0">
                <a:solidFill>
                  <a:srgbClr val="00BBE4"/>
                </a:solidFill>
              </a:rPr>
              <a:t>B&amp;CE</a:t>
            </a:r>
            <a:r>
              <a:rPr lang="en-US" sz="3900" dirty="0" smtClean="0">
                <a:solidFill>
                  <a:srgbClr val="00BBE4"/>
                </a:solidFill>
              </a:rPr>
              <a:t/>
            </a:r>
            <a:br>
              <a:rPr lang="en-US" sz="3900" dirty="0" smtClean="0">
                <a:solidFill>
                  <a:srgbClr val="00BBE4"/>
                </a:solidFill>
              </a:rPr>
            </a:br>
            <a:r>
              <a:rPr lang="en-US" sz="2600" b="0" dirty="0" smtClean="0">
                <a:solidFill>
                  <a:srgbClr val="4A4A49"/>
                </a:solidFill>
              </a:rPr>
              <a:t>Not-for-profit: member focused</a:t>
            </a:r>
            <a:endParaRPr lang="en-US" sz="2600" dirty="0">
              <a:solidFill>
                <a:srgbClr val="4A4A49"/>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32" y="1620882"/>
            <a:ext cx="8379790" cy="2654688"/>
          </a:xfrm>
          <a:prstGeom prst="rect">
            <a:avLst/>
          </a:prstGeom>
        </p:spPr>
      </p:pic>
      <p:sp>
        <p:nvSpPr>
          <p:cNvPr id="4" name="Rectangle 3"/>
          <p:cNvSpPr/>
          <p:nvPr/>
        </p:nvSpPr>
        <p:spPr>
          <a:xfrm>
            <a:off x="1218817"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5" name="Rectangle 4"/>
          <p:cNvSpPr/>
          <p:nvPr/>
        </p:nvSpPr>
        <p:spPr>
          <a:xfrm>
            <a:off x="2317728"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6" name="Rectangle 5"/>
          <p:cNvSpPr/>
          <p:nvPr/>
        </p:nvSpPr>
        <p:spPr>
          <a:xfrm>
            <a:off x="3394259"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7" name="Rectangle 6"/>
          <p:cNvSpPr/>
          <p:nvPr/>
        </p:nvSpPr>
        <p:spPr>
          <a:xfrm>
            <a:off x="4470790"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8" name="Rectangle 7"/>
          <p:cNvSpPr/>
          <p:nvPr/>
        </p:nvSpPr>
        <p:spPr>
          <a:xfrm>
            <a:off x="5547321" y="1597775"/>
            <a:ext cx="114367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9" name="Rectangle 8"/>
          <p:cNvSpPr/>
          <p:nvPr/>
        </p:nvSpPr>
        <p:spPr>
          <a:xfrm>
            <a:off x="6690992"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10" name="Rectangle 9"/>
          <p:cNvSpPr/>
          <p:nvPr/>
        </p:nvSpPr>
        <p:spPr>
          <a:xfrm>
            <a:off x="7726909" y="1597775"/>
            <a:ext cx="1076531" cy="2775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Tree>
    <p:extLst>
      <p:ext uri="{BB962C8B-B14F-4D97-AF65-F5344CB8AC3E}">
        <p14:creationId xmlns:p14="http://schemas.microsoft.com/office/powerpoint/2010/main" val="39419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grpId="0" nodeType="after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par>
                          <p:cTn id="24" fill="hold">
                            <p:stCondLst>
                              <p:cond delay="5000"/>
                            </p:stCondLst>
                            <p:childTnLst>
                              <p:par>
                                <p:cTn id="25" presetID="10" presetClass="exit" presetSubtype="0" fill="hold" grpId="0" nodeType="after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childTnLst>
                          </p:cTn>
                        </p:par>
                        <p:par>
                          <p:cTn id="28" fill="hold">
                            <p:stCondLst>
                              <p:cond delay="6000"/>
                            </p:stCondLst>
                            <p:childTnLst>
                              <p:par>
                                <p:cTn id="29" presetID="10" presetClass="exit" presetSubtype="0" fill="hold" grpId="0" nodeType="afterEffect">
                                  <p:stCondLst>
                                    <p:cond delay="0"/>
                                  </p:stCondLst>
                                  <p:childTnLst>
                                    <p:animEffect transition="out" filter="fade">
                                      <p:cBhvr>
                                        <p:cTn id="30" dur="1000"/>
                                        <p:tgtEl>
                                          <p:spTgt spid="8"/>
                                        </p:tgtEl>
                                      </p:cBhvr>
                                    </p:animEffect>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0" nodeType="afterEffect">
                                  <p:stCondLst>
                                    <p:cond delay="0"/>
                                  </p:stCondLst>
                                  <p:childTnLst>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8000"/>
                            </p:stCondLst>
                            <p:childTnLst>
                              <p:par>
                                <p:cTn id="37" presetID="10" presetClass="exit" presetSubtype="0" fill="hold" grpId="0" nodeType="after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206044" y="188721"/>
            <a:ext cx="6833109"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What does the Charitable Trust do?</a:t>
            </a:r>
          </a:p>
          <a:p>
            <a:r>
              <a:rPr lang="en-GB" sz="2400" b="0" dirty="0" smtClean="0">
                <a:solidFill>
                  <a:srgbClr val="4A4A49"/>
                </a:solidFill>
              </a:rPr>
              <a:t>Three aims</a:t>
            </a:r>
            <a:endParaRPr lang="en-GB" sz="2400" b="0" dirty="0">
              <a:solidFill>
                <a:srgbClr val="4A4A49"/>
              </a:solidFill>
            </a:endParaRPr>
          </a:p>
        </p:txBody>
      </p:sp>
      <p:sp>
        <p:nvSpPr>
          <p:cNvPr id="2" name="Rectangle 1"/>
          <p:cNvSpPr/>
          <p:nvPr/>
        </p:nvSpPr>
        <p:spPr>
          <a:xfrm>
            <a:off x="328412" y="1621746"/>
            <a:ext cx="4943924" cy="2071360"/>
          </a:xfrm>
          <a:prstGeom prst="rect">
            <a:avLst/>
          </a:prstGeom>
          <a:solidFill>
            <a:srgbClr val="418B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t>B&amp;CE’s Charitable Trust aims to provide:</a:t>
            </a:r>
          </a:p>
          <a:p>
            <a:endParaRPr lang="en-GB" sz="1400" dirty="0"/>
          </a:p>
          <a:p>
            <a:pPr marL="285750" indent="-285750">
              <a:buFont typeface="Arial" panose="020B0604020202020204" pitchFamily="34" charset="0"/>
              <a:buChar char="•"/>
            </a:pPr>
            <a:r>
              <a:rPr lang="en-GB" dirty="0"/>
              <a:t>financial help for people in times of </a:t>
            </a:r>
            <a:r>
              <a:rPr lang="en-GB" dirty="0" smtClean="0"/>
              <a:t>need</a:t>
            </a:r>
          </a:p>
          <a:p>
            <a:pPr marL="285750" indent="-285750">
              <a:buFont typeface="Arial" panose="020B0604020202020204" pitchFamily="34" charset="0"/>
              <a:buChar char="•"/>
            </a:pPr>
            <a:r>
              <a:rPr lang="en-GB" dirty="0" smtClean="0"/>
              <a:t>grants </a:t>
            </a:r>
            <a:r>
              <a:rPr lang="en-GB" dirty="0"/>
              <a:t>towards education, training and </a:t>
            </a:r>
            <a:r>
              <a:rPr lang="en-GB" dirty="0" smtClean="0"/>
              <a:t>retraining</a:t>
            </a:r>
          </a:p>
          <a:p>
            <a:pPr marL="285750" indent="-285750">
              <a:buFont typeface="Arial" panose="020B0604020202020204" pitchFamily="34" charset="0"/>
              <a:buChar char="•"/>
            </a:pPr>
            <a:r>
              <a:rPr lang="en-GB" dirty="0" smtClean="0"/>
              <a:t>grants </a:t>
            </a:r>
            <a:r>
              <a:rPr lang="en-GB" dirty="0"/>
              <a:t>towards occupational health and </a:t>
            </a:r>
            <a:r>
              <a:rPr lang="en-GB" dirty="0" smtClean="0"/>
              <a:t/>
            </a:r>
            <a:br>
              <a:rPr lang="en-GB" dirty="0" smtClean="0"/>
            </a:br>
            <a:r>
              <a:rPr lang="en-GB" dirty="0" smtClean="0"/>
              <a:t>safety initiatives</a:t>
            </a:r>
            <a:endParaRPr lang="en-GB" dirty="0"/>
          </a:p>
        </p:txBody>
      </p:sp>
      <p:pic>
        <p:nvPicPr>
          <p:cNvPr id="7170" name="Picture 2" descr="http://bandce.co.uk/wp-content/uploads/2015/04/charitable-trust-part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774" y="1621745"/>
            <a:ext cx="3241653" cy="28406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460757" y="2172081"/>
            <a:ext cx="466689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itle Placeholder 1"/>
          <p:cNvSpPr txBox="1">
            <a:spLocks/>
          </p:cNvSpPr>
          <p:nvPr/>
        </p:nvSpPr>
        <p:spPr>
          <a:xfrm>
            <a:off x="328413" y="3759387"/>
            <a:ext cx="4943924" cy="702983"/>
          </a:xfrm>
          <a:prstGeom prst="rect">
            <a:avLst/>
          </a:prstGeom>
          <a:solidFill>
            <a:srgbClr val="00BBE4"/>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GB" sz="2000" dirty="0" smtClean="0">
                <a:solidFill>
                  <a:schemeClr val="bg1"/>
                </a:solidFill>
              </a:rPr>
              <a:t>Nearly £3 million paid out so far</a:t>
            </a:r>
            <a:endParaRPr lang="en-US" sz="2000" dirty="0">
              <a:solidFill>
                <a:schemeClr val="bg1"/>
              </a:solidFill>
            </a:endParaRPr>
          </a:p>
        </p:txBody>
      </p:sp>
      <p:sp>
        <p:nvSpPr>
          <p:cNvPr id="7" name="Rectangle 6"/>
          <p:cNvSpPr/>
          <p:nvPr/>
        </p:nvSpPr>
        <p:spPr>
          <a:xfrm>
            <a:off x="7651750" y="155680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49536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4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fade">
                                      <p:cBhvr>
                                        <p:cTn id="2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206044" y="188721"/>
            <a:ext cx="6833109"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How the Charitable Trust helps</a:t>
            </a:r>
          </a:p>
          <a:p>
            <a:r>
              <a:rPr lang="en-GB" sz="2400" b="0" dirty="0" smtClean="0">
                <a:solidFill>
                  <a:srgbClr val="4A4A49"/>
                </a:solidFill>
              </a:rPr>
              <a:t>What our beneficiaries say</a:t>
            </a:r>
            <a:endParaRPr lang="en-GB" sz="2400" dirty="0">
              <a:solidFill>
                <a:srgbClr val="4A4A49"/>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910" r="-12910"/>
          <a:stretch/>
        </p:blipFill>
        <p:spPr>
          <a:xfrm>
            <a:off x="5347232" y="1617613"/>
            <a:ext cx="2664352" cy="2857566"/>
          </a:xfrm>
          <a:prstGeom prst="rect">
            <a:avLst/>
          </a:prstGeom>
        </p:spPr>
      </p:pic>
      <p:sp>
        <p:nvSpPr>
          <p:cNvPr id="9" name="Rectangle 8"/>
          <p:cNvSpPr/>
          <p:nvPr/>
        </p:nvSpPr>
        <p:spPr>
          <a:xfrm>
            <a:off x="7651750" y="155680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grpSp>
        <p:nvGrpSpPr>
          <p:cNvPr id="11" name="Group 10"/>
          <p:cNvGrpSpPr/>
          <p:nvPr/>
        </p:nvGrpSpPr>
        <p:grpSpPr>
          <a:xfrm>
            <a:off x="331853" y="1617677"/>
            <a:ext cx="2451563" cy="1445587"/>
            <a:chOff x="331853" y="1617677"/>
            <a:chExt cx="2451563" cy="1445587"/>
          </a:xfrm>
        </p:grpSpPr>
        <p:sp>
          <p:nvSpPr>
            <p:cNvPr id="23" name="Title Placeholder 1"/>
            <p:cNvSpPr txBox="1">
              <a:spLocks/>
            </p:cNvSpPr>
            <p:nvPr/>
          </p:nvSpPr>
          <p:spPr>
            <a:xfrm>
              <a:off x="331853" y="1617677"/>
              <a:ext cx="2451563" cy="1426634"/>
            </a:xfrm>
            <a:prstGeom prst="rect">
              <a:avLst/>
            </a:prstGeom>
            <a:solidFill>
              <a:srgbClr val="00BBE4"/>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endParaRPr lang="en-US" sz="1400" dirty="0">
                <a:solidFill>
                  <a:schemeClr val="bg1"/>
                </a:solidFill>
                <a:latin typeface="Bradley Hand ITC" panose="03070402050302030203" pitchFamily="66" charset="0"/>
              </a:endParaRPr>
            </a:p>
          </p:txBody>
        </p:sp>
        <p:pic>
          <p:nvPicPr>
            <p:cNvPr id="5" name="Picture 4" descr="CH Trust Quote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12" y="1871403"/>
              <a:ext cx="2035213" cy="1191861"/>
            </a:xfrm>
            <a:prstGeom prst="rect">
              <a:avLst/>
            </a:prstGeom>
          </p:spPr>
        </p:pic>
      </p:grpSp>
      <p:grpSp>
        <p:nvGrpSpPr>
          <p:cNvPr id="12" name="Group 11"/>
          <p:cNvGrpSpPr/>
          <p:nvPr/>
        </p:nvGrpSpPr>
        <p:grpSpPr>
          <a:xfrm>
            <a:off x="331854" y="3118394"/>
            <a:ext cx="2451561" cy="1356784"/>
            <a:chOff x="331854" y="3118394"/>
            <a:chExt cx="2451561" cy="1356784"/>
          </a:xfrm>
        </p:grpSpPr>
        <p:sp>
          <p:nvSpPr>
            <p:cNvPr id="19" name="Title Placeholder 1"/>
            <p:cNvSpPr txBox="1">
              <a:spLocks/>
            </p:cNvSpPr>
            <p:nvPr/>
          </p:nvSpPr>
          <p:spPr>
            <a:xfrm>
              <a:off x="331854" y="3118394"/>
              <a:ext cx="2451561" cy="1356784"/>
            </a:xfrm>
            <a:prstGeom prst="rect">
              <a:avLst/>
            </a:prstGeom>
            <a:solidFill>
              <a:srgbClr val="418BAC"/>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endParaRPr lang="en-US" sz="1400" dirty="0">
                <a:solidFill>
                  <a:schemeClr val="bg1"/>
                </a:solidFill>
                <a:latin typeface="Bradley Hand ITC" panose="03070402050302030203" pitchFamily="66" charset="0"/>
              </a:endParaRPr>
            </a:p>
          </p:txBody>
        </p:sp>
        <p:pic>
          <p:nvPicPr>
            <p:cNvPr id="6" name="Picture 5" descr="CH Trust Quotes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412" y="3447502"/>
              <a:ext cx="2141113" cy="729750"/>
            </a:xfrm>
            <a:prstGeom prst="rect">
              <a:avLst/>
            </a:prstGeom>
          </p:spPr>
        </p:pic>
      </p:grpSp>
      <p:grpSp>
        <p:nvGrpSpPr>
          <p:cNvPr id="13" name="Group 12"/>
          <p:cNvGrpSpPr/>
          <p:nvPr/>
        </p:nvGrpSpPr>
        <p:grpSpPr>
          <a:xfrm>
            <a:off x="2851968" y="1616613"/>
            <a:ext cx="2412000" cy="1440000"/>
            <a:chOff x="2851968" y="1616613"/>
            <a:chExt cx="2412000" cy="1440000"/>
          </a:xfrm>
        </p:grpSpPr>
        <p:sp>
          <p:nvSpPr>
            <p:cNvPr id="27" name="Rectangle 26"/>
            <p:cNvSpPr/>
            <p:nvPr/>
          </p:nvSpPr>
          <p:spPr>
            <a:xfrm>
              <a:off x="2851968" y="1616613"/>
              <a:ext cx="2412000" cy="1440000"/>
            </a:xfrm>
            <a:prstGeom prst="rect">
              <a:avLst/>
            </a:prstGeom>
            <a:solidFill>
              <a:srgbClr val="418B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GB" sz="1400" b="1" dirty="0">
                <a:solidFill>
                  <a:schemeClr val="bg1"/>
                </a:solidFill>
                <a:latin typeface="Bradley Hand ITC" panose="03070402050302030203" pitchFamily="66" charset="0"/>
              </a:endParaRPr>
            </a:p>
          </p:txBody>
        </p:sp>
        <p:pic>
          <p:nvPicPr>
            <p:cNvPr id="7" name="Picture 6" descr="CH Trust Quotes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347" y="1778187"/>
              <a:ext cx="2062170" cy="1191861"/>
            </a:xfrm>
            <a:prstGeom prst="rect">
              <a:avLst/>
            </a:prstGeom>
          </p:spPr>
        </p:pic>
      </p:grpSp>
      <p:grpSp>
        <p:nvGrpSpPr>
          <p:cNvPr id="14" name="Group 13"/>
          <p:cNvGrpSpPr/>
          <p:nvPr/>
        </p:nvGrpSpPr>
        <p:grpSpPr>
          <a:xfrm>
            <a:off x="2851969" y="3118394"/>
            <a:ext cx="2412000" cy="1524811"/>
            <a:chOff x="2851969" y="3118394"/>
            <a:chExt cx="2412000" cy="1524811"/>
          </a:xfrm>
        </p:grpSpPr>
        <p:sp>
          <p:nvSpPr>
            <p:cNvPr id="21" name="Title Placeholder 1"/>
            <p:cNvSpPr txBox="1">
              <a:spLocks/>
            </p:cNvSpPr>
            <p:nvPr/>
          </p:nvSpPr>
          <p:spPr>
            <a:xfrm>
              <a:off x="2851969" y="3118394"/>
              <a:ext cx="2412000" cy="1356783"/>
            </a:xfrm>
            <a:prstGeom prst="rect">
              <a:avLst/>
            </a:prstGeom>
            <a:solidFill>
              <a:srgbClr val="4A4A49"/>
            </a:solidFill>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endParaRPr lang="en-GB" sz="1400" dirty="0">
                <a:solidFill>
                  <a:schemeClr val="bg1"/>
                </a:solidFill>
                <a:latin typeface="Bradley Hand ITC" panose="03070402050302030203" pitchFamily="66" charset="0"/>
              </a:endParaRPr>
            </a:p>
          </p:txBody>
        </p:sp>
        <p:pic>
          <p:nvPicPr>
            <p:cNvPr id="8" name="Picture 7" descr="CH Trust Quotes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7347" y="3220288"/>
              <a:ext cx="1954345" cy="1422917"/>
            </a:xfrm>
            <a:prstGeom prst="rect">
              <a:avLst/>
            </a:prstGeom>
          </p:spPr>
        </p:pic>
      </p:grpSp>
    </p:spTree>
    <p:extLst>
      <p:ext uri="{BB962C8B-B14F-4D97-AF65-F5344CB8AC3E}">
        <p14:creationId xmlns:p14="http://schemas.microsoft.com/office/powerpoint/2010/main" val="34662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4000"/>
                            </p:stCondLst>
                            <p:childTnLst>
                              <p:par>
                                <p:cTn id="17" presetID="10" presetClass="entr" presetSubtype="0" fill="hold" nodeType="after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6500"/>
                            </p:stCondLst>
                            <p:childTnLst>
                              <p:par>
                                <p:cTn id="21" presetID="10" presetClass="entr" presetSubtype="0" fill="hold" nodeType="after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andce.co.uk/wp-content/uploads/2015/04/for-times-of-nee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2062"/>
            <a:ext cx="9144000" cy="35214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txBox="1">
            <a:spLocks/>
          </p:cNvSpPr>
          <p:nvPr/>
        </p:nvSpPr>
        <p:spPr>
          <a:xfrm>
            <a:off x="206044" y="188721"/>
            <a:ext cx="7652620"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For times of need </a:t>
            </a:r>
          </a:p>
          <a:p>
            <a:r>
              <a:rPr lang="en-GB" sz="2400" b="0" dirty="0" smtClean="0">
                <a:solidFill>
                  <a:srgbClr val="4A4A49"/>
                </a:solidFill>
              </a:rPr>
              <a:t>Helping individuals suffering financial hardship</a:t>
            </a:r>
            <a:endParaRPr lang="en-GB" sz="2400" dirty="0">
              <a:solidFill>
                <a:srgbClr val="4A4A49"/>
              </a:solidFill>
            </a:endParaRPr>
          </a:p>
        </p:txBody>
      </p:sp>
      <p:sp>
        <p:nvSpPr>
          <p:cNvPr id="8" name="TextBox 7"/>
          <p:cNvSpPr txBox="1"/>
          <p:nvPr/>
        </p:nvSpPr>
        <p:spPr>
          <a:xfrm>
            <a:off x="474452" y="1950796"/>
            <a:ext cx="3843547" cy="1815882"/>
          </a:xfrm>
          <a:prstGeom prst="rect">
            <a:avLst/>
          </a:prstGeom>
          <a:noFill/>
        </p:spPr>
        <p:txBody>
          <a:bodyPr wrap="square" rtlCol="0">
            <a:spAutoFit/>
          </a:bodyPr>
          <a:lstStyle/>
          <a:p>
            <a:r>
              <a:rPr lang="en-GB" sz="2800" b="1" dirty="0">
                <a:solidFill>
                  <a:schemeClr val="bg1"/>
                </a:solidFill>
              </a:rPr>
              <a:t>Life doesn't always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go </a:t>
            </a:r>
            <a:r>
              <a:rPr lang="en-GB" sz="2800" b="1" dirty="0">
                <a:solidFill>
                  <a:schemeClr val="bg1"/>
                </a:solidFill>
              </a:rPr>
              <a:t>to plan. The B&amp;CE Charitable Trust is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here </a:t>
            </a:r>
            <a:r>
              <a:rPr lang="en-GB" sz="2800" b="1" dirty="0">
                <a:solidFill>
                  <a:schemeClr val="bg1"/>
                </a:solidFill>
              </a:rPr>
              <a:t>to </a:t>
            </a:r>
            <a:r>
              <a:rPr lang="en-GB" sz="2800" b="1" dirty="0" smtClean="0">
                <a:solidFill>
                  <a:schemeClr val="bg1"/>
                </a:solidFill>
              </a:rPr>
              <a:t>help.</a:t>
            </a:r>
            <a:endParaRPr lang="en-GB" sz="2800" b="1" dirty="0">
              <a:solidFill>
                <a:schemeClr val="bg1"/>
              </a:solidFill>
            </a:endParaRPr>
          </a:p>
        </p:txBody>
      </p:sp>
      <p:pic>
        <p:nvPicPr>
          <p:cNvPr id="10" name="Picture 9" descr="Charitable Trust Logo 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043" y="292541"/>
            <a:ext cx="775629" cy="1178878"/>
          </a:xfrm>
          <a:prstGeom prst="rect">
            <a:avLst/>
          </a:prstGeom>
        </p:spPr>
      </p:pic>
      <p:sp>
        <p:nvSpPr>
          <p:cNvPr id="9" name="Rectangle 8"/>
          <p:cNvSpPr/>
          <p:nvPr/>
        </p:nvSpPr>
        <p:spPr>
          <a:xfrm>
            <a:off x="0" y="4609414"/>
            <a:ext cx="9143999" cy="534086"/>
          </a:xfrm>
          <a:prstGeom prst="rect">
            <a:avLst/>
          </a:prstGeom>
          <a:solidFill>
            <a:schemeClr val="tx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11" name="TextBox 10"/>
          <p:cNvSpPr txBox="1"/>
          <p:nvPr/>
        </p:nvSpPr>
        <p:spPr>
          <a:xfrm>
            <a:off x="6556788" y="4702982"/>
            <a:ext cx="2325908" cy="307777"/>
          </a:xfrm>
          <a:prstGeom prst="rect">
            <a:avLst/>
          </a:prstGeom>
          <a:noFill/>
        </p:spPr>
        <p:txBody>
          <a:bodyPr wrap="square" rtlCol="0">
            <a:spAutoFit/>
          </a:bodyPr>
          <a:lstStyle/>
          <a:p>
            <a:pPr algn="r"/>
            <a:r>
              <a:rPr lang="en-US" sz="1400" b="1" dirty="0" smtClean="0">
                <a:solidFill>
                  <a:schemeClr val="bg1"/>
                </a:solidFill>
              </a:rPr>
              <a:t>Giving back to construction</a:t>
            </a:r>
            <a:endParaRPr lang="en-US" sz="1400" b="1" dirty="0">
              <a:solidFill>
                <a:schemeClr val="bg1"/>
              </a:solidFill>
            </a:endParaRPr>
          </a:p>
        </p:txBody>
      </p:sp>
      <p:cxnSp>
        <p:nvCxnSpPr>
          <p:cNvPr id="12" name="Straight Connector 11"/>
          <p:cNvCxnSpPr/>
          <p:nvPr/>
        </p:nvCxnSpPr>
        <p:spPr>
          <a:xfrm>
            <a:off x="0" y="4609414"/>
            <a:ext cx="9196618" cy="0"/>
          </a:xfrm>
          <a:prstGeom prst="line">
            <a:avLst/>
          </a:prstGeom>
          <a:ln w="25400" cmpd="sng">
            <a:solidFill>
              <a:srgbClr val="00BBE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1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andce.co.uk/wp-content/uploads/2015/04/grants-health-safet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2062"/>
            <a:ext cx="9144000" cy="35214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txBox="1">
            <a:spLocks/>
          </p:cNvSpPr>
          <p:nvPr/>
        </p:nvSpPr>
        <p:spPr>
          <a:xfrm>
            <a:off x="206044" y="188721"/>
            <a:ext cx="7652620"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Grants for health &amp; safety initiatives</a:t>
            </a:r>
          </a:p>
          <a:p>
            <a:r>
              <a:rPr lang="en-GB" sz="2400" b="0" dirty="0" smtClean="0">
                <a:solidFill>
                  <a:srgbClr val="4A4A49"/>
                </a:solidFill>
              </a:rPr>
              <a:t>Working towards a safer construction industry for all</a:t>
            </a:r>
            <a:endParaRPr lang="en-GB" sz="2400" dirty="0">
              <a:solidFill>
                <a:srgbClr val="4A4A49"/>
              </a:solidFill>
            </a:endParaRPr>
          </a:p>
        </p:txBody>
      </p:sp>
      <p:sp>
        <p:nvSpPr>
          <p:cNvPr id="8" name="TextBox 7"/>
          <p:cNvSpPr txBox="1"/>
          <p:nvPr/>
        </p:nvSpPr>
        <p:spPr>
          <a:xfrm>
            <a:off x="474453" y="1950796"/>
            <a:ext cx="3019245" cy="2246769"/>
          </a:xfrm>
          <a:prstGeom prst="rect">
            <a:avLst/>
          </a:prstGeom>
          <a:noFill/>
        </p:spPr>
        <p:txBody>
          <a:bodyPr wrap="square" rtlCol="0">
            <a:spAutoFit/>
          </a:bodyPr>
          <a:lstStyle/>
          <a:p>
            <a:r>
              <a:rPr lang="en-GB" sz="2800" b="1" dirty="0">
                <a:solidFill>
                  <a:srgbClr val="4A4A49"/>
                </a:solidFill>
              </a:rPr>
              <a:t>Needless to say, health and safety is a top priority for the construction </a:t>
            </a:r>
            <a:r>
              <a:rPr lang="en-GB" sz="2800" b="1" dirty="0" smtClean="0">
                <a:solidFill>
                  <a:srgbClr val="4A4A49"/>
                </a:solidFill>
              </a:rPr>
              <a:t>industry.</a:t>
            </a:r>
            <a:endParaRPr lang="en-GB" sz="2800" b="1" dirty="0">
              <a:solidFill>
                <a:srgbClr val="4A4A49"/>
              </a:solidFill>
            </a:endParaRPr>
          </a:p>
        </p:txBody>
      </p:sp>
      <p:pic>
        <p:nvPicPr>
          <p:cNvPr id="10" name="Picture 9" descr="Charitable Trust Logo 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043" y="292541"/>
            <a:ext cx="775629" cy="1178878"/>
          </a:xfrm>
          <a:prstGeom prst="rect">
            <a:avLst/>
          </a:prstGeom>
        </p:spPr>
      </p:pic>
      <p:sp>
        <p:nvSpPr>
          <p:cNvPr id="9" name="Rectangle 8"/>
          <p:cNvSpPr/>
          <p:nvPr/>
        </p:nvSpPr>
        <p:spPr>
          <a:xfrm>
            <a:off x="0" y="4609414"/>
            <a:ext cx="9143999" cy="534086"/>
          </a:xfrm>
          <a:prstGeom prst="rect">
            <a:avLst/>
          </a:prstGeom>
          <a:solidFill>
            <a:schemeClr val="tx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13" name="TextBox 12"/>
          <p:cNvSpPr txBox="1"/>
          <p:nvPr/>
        </p:nvSpPr>
        <p:spPr>
          <a:xfrm>
            <a:off x="6556788" y="4702982"/>
            <a:ext cx="2325908" cy="307777"/>
          </a:xfrm>
          <a:prstGeom prst="rect">
            <a:avLst/>
          </a:prstGeom>
          <a:noFill/>
        </p:spPr>
        <p:txBody>
          <a:bodyPr wrap="square" rtlCol="0">
            <a:spAutoFit/>
          </a:bodyPr>
          <a:lstStyle/>
          <a:p>
            <a:pPr algn="r"/>
            <a:r>
              <a:rPr lang="en-US" sz="1400" b="1" dirty="0" smtClean="0">
                <a:solidFill>
                  <a:schemeClr val="bg1"/>
                </a:solidFill>
              </a:rPr>
              <a:t>Giving back to construction</a:t>
            </a:r>
            <a:endParaRPr lang="en-US" sz="1400" b="1" dirty="0">
              <a:solidFill>
                <a:schemeClr val="bg1"/>
              </a:solidFill>
            </a:endParaRPr>
          </a:p>
        </p:txBody>
      </p:sp>
      <p:cxnSp>
        <p:nvCxnSpPr>
          <p:cNvPr id="12" name="Straight Connector 11"/>
          <p:cNvCxnSpPr/>
          <p:nvPr/>
        </p:nvCxnSpPr>
        <p:spPr>
          <a:xfrm>
            <a:off x="0" y="4609414"/>
            <a:ext cx="9196618" cy="0"/>
          </a:xfrm>
          <a:prstGeom prst="line">
            <a:avLst/>
          </a:prstGeom>
          <a:ln w="25400" cmpd="sng">
            <a:solidFill>
              <a:srgbClr val="00BBE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6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ndce.local\Public\Marketing Communications Team\42. Charitable Trust\Mowlem Award\Shekinah photos\IMG_17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720" y="1620237"/>
            <a:ext cx="3752999" cy="2916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52234" y="157114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sp>
        <p:nvSpPr>
          <p:cNvPr id="8" name="Rectangle 7"/>
          <p:cNvSpPr/>
          <p:nvPr/>
        </p:nvSpPr>
        <p:spPr>
          <a:xfrm>
            <a:off x="330729" y="1620238"/>
            <a:ext cx="4156604" cy="2916000"/>
          </a:xfrm>
          <a:prstGeom prst="rect">
            <a:avLst/>
          </a:prstGeom>
          <a:solidFill>
            <a:srgbClr val="418B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Clr>
                <a:schemeClr val="bg1"/>
              </a:buClr>
              <a:buFont typeface="Arial" panose="020B0604020202020204" pitchFamily="34" charset="0"/>
              <a:buChar char="•"/>
            </a:pPr>
            <a:r>
              <a:rPr lang="en-GB" dirty="0" smtClean="0">
                <a:solidFill>
                  <a:schemeClr val="bg1"/>
                </a:solidFill>
              </a:rPr>
              <a:t>£</a:t>
            </a:r>
            <a:r>
              <a:rPr lang="en-GB" dirty="0">
                <a:solidFill>
                  <a:schemeClr val="bg1"/>
                </a:solidFill>
              </a:rPr>
              <a:t>20,000 annual </a:t>
            </a:r>
            <a:r>
              <a:rPr lang="en-GB" dirty="0" smtClean="0">
                <a:solidFill>
                  <a:schemeClr val="bg1"/>
                </a:solidFill>
              </a:rPr>
              <a:t>scholarship</a:t>
            </a:r>
          </a:p>
          <a:p>
            <a:pPr marL="342900" indent="-342900">
              <a:buClr>
                <a:schemeClr val="bg1"/>
              </a:buClr>
              <a:buFont typeface="Arial" panose="020B0604020202020204" pitchFamily="34" charset="0"/>
              <a:buChar char="•"/>
            </a:pPr>
            <a:endParaRPr lang="en-GB" dirty="0">
              <a:solidFill>
                <a:schemeClr val="bg1"/>
              </a:solidFill>
            </a:endParaRPr>
          </a:p>
          <a:p>
            <a:pPr marL="342900" indent="-342900">
              <a:buClr>
                <a:schemeClr val="bg1"/>
              </a:buClr>
              <a:buFont typeface="Arial" panose="020B0604020202020204" pitchFamily="34" charset="0"/>
              <a:buChar char="•"/>
            </a:pPr>
            <a:r>
              <a:rPr lang="en-GB" dirty="0" smtClean="0">
                <a:solidFill>
                  <a:schemeClr val="bg1"/>
                </a:solidFill>
              </a:rPr>
              <a:t>Presented </a:t>
            </a:r>
            <a:r>
              <a:rPr lang="en-GB" dirty="0">
                <a:solidFill>
                  <a:schemeClr val="bg1"/>
                </a:solidFill>
              </a:rPr>
              <a:t>to organisations involved in </a:t>
            </a:r>
            <a:r>
              <a:rPr lang="en-GB" dirty="0" smtClean="0">
                <a:solidFill>
                  <a:schemeClr val="bg1"/>
                </a:solidFill>
              </a:rPr>
              <a:t>       training </a:t>
            </a:r>
            <a:r>
              <a:rPr lang="en-GB" dirty="0">
                <a:solidFill>
                  <a:schemeClr val="bg1"/>
                </a:solidFill>
              </a:rPr>
              <a:t>and made a significant difference to the construction </a:t>
            </a:r>
            <a:r>
              <a:rPr lang="en-GB" dirty="0" smtClean="0">
                <a:solidFill>
                  <a:schemeClr val="bg1"/>
                </a:solidFill>
              </a:rPr>
              <a:t>industry</a:t>
            </a:r>
          </a:p>
          <a:p>
            <a:pPr marL="342900" indent="-342900">
              <a:buClr>
                <a:schemeClr val="bg1"/>
              </a:buClr>
              <a:buFont typeface="Arial" panose="020B0604020202020204" pitchFamily="34" charset="0"/>
              <a:buChar char="•"/>
            </a:pPr>
            <a:endParaRPr lang="en-GB" dirty="0" smtClean="0">
              <a:solidFill>
                <a:schemeClr val="bg1"/>
              </a:solidFill>
            </a:endParaRPr>
          </a:p>
          <a:p>
            <a:pPr marL="342900" indent="-342900">
              <a:buClr>
                <a:schemeClr val="bg1"/>
              </a:buClr>
              <a:buFont typeface="Arial" panose="020B0604020202020204" pitchFamily="34" charset="0"/>
              <a:buChar char="•"/>
            </a:pPr>
            <a:r>
              <a:rPr lang="en-GB" dirty="0" smtClean="0">
                <a:solidFill>
                  <a:schemeClr val="bg1"/>
                </a:solidFill>
              </a:rPr>
              <a:t>Last </a:t>
            </a:r>
            <a:r>
              <a:rPr lang="en-GB" dirty="0">
                <a:solidFill>
                  <a:schemeClr val="bg1"/>
                </a:solidFill>
              </a:rPr>
              <a:t>year’s award was presented to Shekinah Mission – read their case study online</a:t>
            </a:r>
          </a:p>
        </p:txBody>
      </p:sp>
      <p:sp>
        <p:nvSpPr>
          <p:cNvPr id="4" name="Title Placeholder 1"/>
          <p:cNvSpPr txBox="1">
            <a:spLocks/>
          </p:cNvSpPr>
          <p:nvPr/>
        </p:nvSpPr>
        <p:spPr>
          <a:xfrm>
            <a:off x="206044" y="128337"/>
            <a:ext cx="7652620" cy="1441671"/>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The Mowlem Award</a:t>
            </a:r>
          </a:p>
          <a:p>
            <a:r>
              <a:rPr lang="en-GB" sz="2400" b="0" dirty="0" smtClean="0">
                <a:solidFill>
                  <a:srgbClr val="4A4A49"/>
                </a:solidFill>
              </a:rPr>
              <a:t>Recognising achievements in training and the promotion </a:t>
            </a:r>
            <a:br>
              <a:rPr lang="en-GB" sz="2400" b="0" dirty="0" smtClean="0">
                <a:solidFill>
                  <a:srgbClr val="4A4A49"/>
                </a:solidFill>
              </a:rPr>
            </a:br>
            <a:r>
              <a:rPr lang="en-GB" sz="2400" b="0" dirty="0" smtClean="0">
                <a:solidFill>
                  <a:srgbClr val="4A4A49"/>
                </a:solidFill>
              </a:rPr>
              <a:t>of health and safety </a:t>
            </a:r>
            <a:endParaRPr lang="en-GB" sz="2400" dirty="0">
              <a:solidFill>
                <a:srgbClr val="4A4A49"/>
              </a:solidFill>
            </a:endParaRPr>
          </a:p>
        </p:txBody>
      </p:sp>
      <p:cxnSp>
        <p:nvCxnSpPr>
          <p:cNvPr id="12" name="Straight Connector 11"/>
          <p:cNvCxnSpPr/>
          <p:nvPr/>
        </p:nvCxnSpPr>
        <p:spPr>
          <a:xfrm>
            <a:off x="466866" y="2260995"/>
            <a:ext cx="385113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66864" y="3362401"/>
            <a:ext cx="385113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7651750" y="155680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4578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andce.co.uk/wp-content/uploads/2015/04/help-educ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9628"/>
            <a:ext cx="9144000" cy="35214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txBox="1">
            <a:spLocks/>
          </p:cNvSpPr>
          <p:nvPr/>
        </p:nvSpPr>
        <p:spPr>
          <a:xfrm>
            <a:off x="206044" y="188721"/>
            <a:ext cx="7652620"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Help for education and training</a:t>
            </a:r>
          </a:p>
          <a:p>
            <a:r>
              <a:rPr lang="en-GB" sz="2400" b="0" dirty="0" smtClean="0">
                <a:solidFill>
                  <a:srgbClr val="4A4A49"/>
                </a:solidFill>
              </a:rPr>
              <a:t>Supporting personal development within construction</a:t>
            </a:r>
            <a:endParaRPr lang="en-GB" sz="2400" dirty="0">
              <a:solidFill>
                <a:srgbClr val="4A4A49"/>
              </a:solidFill>
            </a:endParaRPr>
          </a:p>
        </p:txBody>
      </p:sp>
      <p:sp>
        <p:nvSpPr>
          <p:cNvPr id="8" name="TextBox 7"/>
          <p:cNvSpPr txBox="1"/>
          <p:nvPr/>
        </p:nvSpPr>
        <p:spPr>
          <a:xfrm>
            <a:off x="616294" y="2016307"/>
            <a:ext cx="4511615" cy="2246769"/>
          </a:xfrm>
          <a:prstGeom prst="rect">
            <a:avLst/>
          </a:prstGeom>
          <a:noFill/>
        </p:spPr>
        <p:txBody>
          <a:bodyPr wrap="square" rtlCol="0">
            <a:spAutoFit/>
          </a:bodyPr>
          <a:lstStyle/>
          <a:p>
            <a:r>
              <a:rPr lang="en-GB" sz="2800" b="1" dirty="0">
                <a:solidFill>
                  <a:srgbClr val="4A4A49"/>
                </a:solidFill>
              </a:rPr>
              <a:t>Education and training can help build a strong future </a:t>
            </a:r>
            <a:r>
              <a:rPr lang="en-GB" sz="2800" b="1" dirty="0" smtClean="0">
                <a:solidFill>
                  <a:srgbClr val="4A4A49"/>
                </a:solidFill>
              </a:rPr>
              <a:t/>
            </a:r>
            <a:br>
              <a:rPr lang="en-GB" sz="2800" b="1" dirty="0" smtClean="0">
                <a:solidFill>
                  <a:srgbClr val="4A4A49"/>
                </a:solidFill>
              </a:rPr>
            </a:br>
            <a:r>
              <a:rPr lang="en-GB" sz="2800" b="1" dirty="0" smtClean="0">
                <a:solidFill>
                  <a:srgbClr val="4A4A49"/>
                </a:solidFill>
              </a:rPr>
              <a:t>for </a:t>
            </a:r>
            <a:r>
              <a:rPr lang="en-GB" sz="2800" b="1" dirty="0">
                <a:solidFill>
                  <a:srgbClr val="4A4A49"/>
                </a:solidFill>
              </a:rPr>
              <a:t>the UK’s construction industry and for the people who make it work</a:t>
            </a:r>
            <a:r>
              <a:rPr lang="en-GB" sz="2800" b="1" dirty="0" smtClean="0">
                <a:solidFill>
                  <a:srgbClr val="4A4A49"/>
                </a:solidFill>
              </a:rPr>
              <a:t>.</a:t>
            </a:r>
            <a:endParaRPr lang="en-GB" sz="2800" b="1" dirty="0">
              <a:solidFill>
                <a:srgbClr val="4A4A49"/>
              </a:solidFill>
            </a:endParaRPr>
          </a:p>
        </p:txBody>
      </p:sp>
      <p:pic>
        <p:nvPicPr>
          <p:cNvPr id="10" name="Picture 9" descr="Charitable Trust Logo 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043" y="292541"/>
            <a:ext cx="775629" cy="1178878"/>
          </a:xfrm>
          <a:prstGeom prst="rect">
            <a:avLst/>
          </a:prstGeom>
        </p:spPr>
      </p:pic>
      <p:sp>
        <p:nvSpPr>
          <p:cNvPr id="9" name="Rectangle 8"/>
          <p:cNvSpPr/>
          <p:nvPr/>
        </p:nvSpPr>
        <p:spPr>
          <a:xfrm>
            <a:off x="0" y="4609414"/>
            <a:ext cx="9143999" cy="534086"/>
          </a:xfrm>
          <a:prstGeom prst="rect">
            <a:avLst/>
          </a:prstGeom>
          <a:solidFill>
            <a:schemeClr val="tx2">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sp>
        <p:nvSpPr>
          <p:cNvPr id="13" name="TextBox 12"/>
          <p:cNvSpPr txBox="1"/>
          <p:nvPr/>
        </p:nvSpPr>
        <p:spPr>
          <a:xfrm>
            <a:off x="6556788" y="4702982"/>
            <a:ext cx="2325908" cy="307777"/>
          </a:xfrm>
          <a:prstGeom prst="rect">
            <a:avLst/>
          </a:prstGeom>
          <a:noFill/>
        </p:spPr>
        <p:txBody>
          <a:bodyPr wrap="square" rtlCol="0">
            <a:spAutoFit/>
          </a:bodyPr>
          <a:lstStyle/>
          <a:p>
            <a:pPr algn="r"/>
            <a:r>
              <a:rPr lang="en-US" sz="1400" b="1" dirty="0" smtClean="0">
                <a:solidFill>
                  <a:schemeClr val="bg1"/>
                </a:solidFill>
              </a:rPr>
              <a:t>Giving back to construction</a:t>
            </a:r>
            <a:endParaRPr lang="en-US" sz="1400" b="1" dirty="0">
              <a:solidFill>
                <a:schemeClr val="bg1"/>
              </a:solidFill>
            </a:endParaRPr>
          </a:p>
        </p:txBody>
      </p:sp>
      <p:cxnSp>
        <p:nvCxnSpPr>
          <p:cNvPr id="12" name="Straight Connector 11"/>
          <p:cNvCxnSpPr/>
          <p:nvPr/>
        </p:nvCxnSpPr>
        <p:spPr>
          <a:xfrm>
            <a:off x="0" y="4609414"/>
            <a:ext cx="9196618" cy="0"/>
          </a:xfrm>
          <a:prstGeom prst="line">
            <a:avLst/>
          </a:prstGeom>
          <a:ln w="25400" cmpd="sng">
            <a:solidFill>
              <a:srgbClr val="00BBE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9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06044" y="188721"/>
            <a:ext cx="7652620" cy="966158"/>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600" b="1" kern="1200">
                <a:solidFill>
                  <a:schemeClr val="tx1"/>
                </a:solidFill>
                <a:latin typeface="+mj-lt"/>
                <a:ea typeface="+mj-ea"/>
                <a:cs typeface="+mj-cs"/>
              </a:defRPr>
            </a:lvl1pPr>
          </a:lstStyle>
          <a:p>
            <a:r>
              <a:rPr lang="en-US" sz="3200" dirty="0" smtClean="0">
                <a:solidFill>
                  <a:srgbClr val="00BBE4"/>
                </a:solidFill>
              </a:rPr>
              <a:t>How to apply</a:t>
            </a:r>
          </a:p>
          <a:p>
            <a:r>
              <a:rPr lang="en-GB" sz="2400" b="0" dirty="0" smtClean="0">
                <a:solidFill>
                  <a:srgbClr val="4A4A49"/>
                </a:solidFill>
              </a:rPr>
              <a:t>Get in touch – we’ll be happy to help</a:t>
            </a:r>
            <a:endParaRPr lang="en-GB" sz="2400" dirty="0">
              <a:solidFill>
                <a:srgbClr val="4A4A49"/>
              </a:solidFill>
            </a:endParaRPr>
          </a:p>
        </p:txBody>
      </p:sp>
      <p:sp>
        <p:nvSpPr>
          <p:cNvPr id="7" name="Rectangle 6"/>
          <p:cNvSpPr/>
          <p:nvPr/>
        </p:nvSpPr>
        <p:spPr>
          <a:xfrm>
            <a:off x="320675" y="1622425"/>
            <a:ext cx="4706408" cy="1643407"/>
          </a:xfrm>
          <a:prstGeom prst="rect">
            <a:avLst/>
          </a:prstGeom>
          <a:solidFill>
            <a:srgbClr val="4A4A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Clr>
                <a:schemeClr val="bg1"/>
              </a:buClr>
              <a:buFont typeface="Arial" panose="020B0604020202020204" pitchFamily="34" charset="0"/>
              <a:buChar char="•"/>
            </a:pPr>
            <a:r>
              <a:rPr lang="en-GB" dirty="0">
                <a:solidFill>
                  <a:schemeClr val="bg1"/>
                </a:solidFill>
              </a:rPr>
              <a:t>Our claims specialists are experienced and treat queries with compassion and confidentiality. </a:t>
            </a:r>
            <a:endParaRPr lang="en-GB" dirty="0" smtClean="0">
              <a:solidFill>
                <a:schemeClr val="bg1"/>
              </a:solidFill>
            </a:endParaRPr>
          </a:p>
          <a:p>
            <a:pPr>
              <a:buClr>
                <a:schemeClr val="bg1"/>
              </a:buClr>
            </a:pPr>
            <a:endParaRPr lang="en-GB" sz="1200" dirty="0" smtClean="0">
              <a:solidFill>
                <a:schemeClr val="bg1"/>
              </a:solidFill>
            </a:endParaRPr>
          </a:p>
          <a:p>
            <a:pPr marL="342900" indent="-342900">
              <a:buClr>
                <a:schemeClr val="bg1"/>
              </a:buClr>
              <a:buFont typeface="Arial" panose="020B0604020202020204" pitchFamily="34" charset="0"/>
              <a:buChar char="•"/>
            </a:pPr>
            <a:r>
              <a:rPr lang="en-GB" dirty="0" smtClean="0">
                <a:solidFill>
                  <a:schemeClr val="bg1"/>
                </a:solidFill>
              </a:rPr>
              <a:t>The </a:t>
            </a:r>
            <a:r>
              <a:rPr lang="en-GB" dirty="0">
                <a:solidFill>
                  <a:schemeClr val="bg1"/>
                </a:solidFill>
              </a:rPr>
              <a:t>Trustees carefully assess each application received on its own </a:t>
            </a:r>
            <a:r>
              <a:rPr lang="en-GB" dirty="0" smtClean="0">
                <a:solidFill>
                  <a:schemeClr val="bg1"/>
                </a:solidFill>
              </a:rPr>
              <a:t>merit.</a:t>
            </a:r>
            <a:endParaRPr lang="en-GB" dirty="0">
              <a:solidFill>
                <a:schemeClr val="bg1"/>
              </a:solidFill>
            </a:endParaRPr>
          </a:p>
        </p:txBody>
      </p:sp>
      <p:sp>
        <p:nvSpPr>
          <p:cNvPr id="8" name="Rectangle 7"/>
          <p:cNvSpPr/>
          <p:nvPr/>
        </p:nvSpPr>
        <p:spPr>
          <a:xfrm>
            <a:off x="320675" y="3322464"/>
            <a:ext cx="4706408" cy="1215961"/>
          </a:xfrm>
          <a:prstGeom prst="rect">
            <a:avLst/>
          </a:prstGeom>
          <a:solidFill>
            <a:srgbClr val="00BB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smtClean="0">
                <a:solidFill>
                  <a:schemeClr val="bg1"/>
                </a:solidFill>
              </a:rPr>
              <a:t>To apply:</a:t>
            </a:r>
          </a:p>
          <a:p>
            <a:pPr>
              <a:buClr>
                <a:schemeClr val="bg1"/>
              </a:buClr>
            </a:pPr>
            <a:r>
              <a:rPr lang="en-GB" sz="1000" b="1" dirty="0">
                <a:solidFill>
                  <a:schemeClr val="bg1"/>
                </a:solidFill>
              </a:rPr>
              <a:t> </a:t>
            </a:r>
            <a:endParaRPr lang="en-GB" sz="900" b="1" dirty="0" smtClean="0">
              <a:solidFill>
                <a:schemeClr val="bg1"/>
              </a:solidFill>
            </a:endParaRPr>
          </a:p>
          <a:p>
            <a:pPr>
              <a:buClr>
                <a:schemeClr val="bg1"/>
              </a:buClr>
            </a:pPr>
            <a:r>
              <a:rPr lang="en-GB" dirty="0" smtClean="0">
                <a:solidFill>
                  <a:schemeClr val="bg1"/>
                </a:solidFill>
              </a:rPr>
              <a:t>Email: charitabletrust@bandce.co.uk </a:t>
            </a:r>
            <a:endParaRPr lang="en-GB" dirty="0">
              <a:solidFill>
                <a:schemeClr val="bg1"/>
              </a:solidFill>
            </a:endParaRPr>
          </a:p>
          <a:p>
            <a:pPr>
              <a:buClr>
                <a:schemeClr val="bg1"/>
              </a:buClr>
            </a:pPr>
            <a:r>
              <a:rPr lang="en-GB" dirty="0" smtClean="0">
                <a:solidFill>
                  <a:schemeClr val="bg1"/>
                </a:solidFill>
              </a:rPr>
              <a:t>Call: 0300 </a:t>
            </a:r>
            <a:r>
              <a:rPr lang="en-GB" dirty="0">
                <a:solidFill>
                  <a:schemeClr val="bg1"/>
                </a:solidFill>
              </a:rPr>
              <a:t>2000 </a:t>
            </a:r>
            <a:r>
              <a:rPr lang="en-GB" dirty="0" smtClean="0">
                <a:solidFill>
                  <a:schemeClr val="bg1"/>
                </a:solidFill>
              </a:rPr>
              <a:t>600</a:t>
            </a:r>
            <a:endParaRPr lang="en-GB" dirty="0">
              <a:solidFill>
                <a:schemeClr val="bg1"/>
              </a:solidFill>
            </a:endParaRPr>
          </a:p>
        </p:txBody>
      </p:sp>
      <p:cxnSp>
        <p:nvCxnSpPr>
          <p:cNvPr id="9" name="Straight Connector 8"/>
          <p:cNvCxnSpPr/>
          <p:nvPr/>
        </p:nvCxnSpPr>
        <p:spPr>
          <a:xfrm>
            <a:off x="426505" y="2599988"/>
            <a:ext cx="446299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26505" y="3827725"/>
            <a:ext cx="4462995" cy="99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bandce.local\Public\Marketing Communications Team\8. Design artwork 'In Design' files\ALL CURRENT\2016 CHARITABLE TRUST MATERIAL\HI RES PICTURES\shutterstock_161870570.1.jpg"/>
          <p:cNvPicPr>
            <a:picLocks noChangeAspect="1" noChangeArrowheads="1"/>
          </p:cNvPicPr>
          <p:nvPr/>
        </p:nvPicPr>
        <p:blipFill rotWithShape="1">
          <a:blip r:embed="rId3">
            <a:extLst>
              <a:ext uri="{28A0092B-C50C-407E-A947-70E740481C1C}">
                <a14:useLocalDpi xmlns:a14="http://schemas.microsoft.com/office/drawing/2010/main" val="0"/>
              </a:ext>
            </a:extLst>
          </a:blip>
          <a:srcRect l="-8602" r="8602"/>
          <a:stretch/>
        </p:blipFill>
        <p:spPr bwMode="auto">
          <a:xfrm>
            <a:off x="4813175" y="1622424"/>
            <a:ext cx="3195043" cy="2916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51750" y="1556805"/>
            <a:ext cx="1492249" cy="2994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8734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4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dcmitype/"/>
    <ds:schemaRef ds:uri="http://www.w3.org/XML/1998/namespace"/>
    <ds:schemaRef ds:uri="http://purl.org/dc/terms/"/>
    <ds:schemaRef ds:uri="http://schemas.microsoft.com/office/infopath/2007/PartnerControls"/>
    <ds:schemaRef ds:uri="http://schemas.microsoft.com/office/2006/documentManagement/types"/>
    <ds:schemaRef ds:uri="http://schemas.microsoft.com/sharepoint/v3/field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1116</TotalTime>
  <Words>1523</Words>
  <Application>Microsoft Office PowerPoint</Application>
  <PresentationFormat>On-screen Show (16:9)</PresentationFormat>
  <Paragraphs>148</Paragraphs>
  <Slides>11</Slides>
  <Notes>11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Rebecca Smith [Sykes]</cp:lastModifiedBy>
  <cp:revision>209</cp:revision>
  <dcterms:created xsi:type="dcterms:W3CDTF">2010-04-12T23:12:02Z</dcterms:created>
  <dcterms:modified xsi:type="dcterms:W3CDTF">2016-04-25T12:42:57Z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