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7" r:id="rId2"/>
    <p:sldId id="269" r:id="rId3"/>
    <p:sldId id="264" r:id="rId4"/>
    <p:sldId id="265" r:id="rId5"/>
    <p:sldId id="266" r:id="rId6"/>
    <p:sldId id="267" r:id="rId7"/>
    <p:sldId id="268" r:id="rId8"/>
    <p:sldId id="270" r:id="rId9"/>
    <p:sldId id="271"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74" y="858"/>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207D4B-AE77-4716-8F4E-6D92AA6A11E3}" type="datetimeFigureOut">
              <a:rPr lang="en-GB" smtClean="0"/>
              <a:t>13/12/2016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7D10D5-9EAF-47D5-ABD1-C9C62C4C5BDC}" type="slidenum">
              <a:rPr lang="en-GB" smtClean="0"/>
              <a:t>‹#›</a:t>
            </a:fld>
            <a:endParaRPr lang="en-GB"/>
          </a:p>
        </p:txBody>
      </p:sp>
    </p:spTree>
    <p:extLst>
      <p:ext uri="{BB962C8B-B14F-4D97-AF65-F5344CB8AC3E}">
        <p14:creationId xmlns:p14="http://schemas.microsoft.com/office/powerpoint/2010/main" val="484596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76652-76D8-4D98-8BF3-862A51F2931C}" type="datetimeFigureOut">
              <a:rPr lang="en-GB" smtClean="0"/>
              <a:t>13/12/2016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C1BBD-48D4-498F-A50A-777B03D83977}" type="slidenum">
              <a:rPr lang="en-GB" smtClean="0"/>
              <a:t>‹#›</a:t>
            </a:fld>
            <a:endParaRPr lang="en-GB"/>
          </a:p>
        </p:txBody>
      </p:sp>
    </p:spTree>
    <p:extLst>
      <p:ext uri="{BB962C8B-B14F-4D97-AF65-F5344CB8AC3E}">
        <p14:creationId xmlns:p14="http://schemas.microsoft.com/office/powerpoint/2010/main" val="2007421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61950" indent="-361950">
              <a:buFont typeface="Arial" pitchFamily="34" charset="0"/>
              <a:buChar char="•"/>
              <a:defRPr/>
            </a:pPr>
            <a:r>
              <a:rPr lang="en-GB" sz="1200" dirty="0" smtClean="0">
                <a:solidFill>
                  <a:schemeClr val="tx2"/>
                </a:solidFill>
              </a:rPr>
              <a:t>Develop social prescribing schemes with the SKC CCG to facilitate multi agency working to improve health conditions exacerbated by poor housing.</a:t>
            </a:r>
          </a:p>
          <a:p>
            <a:pPr>
              <a:buFont typeface="Arial" pitchFamily="34" charset="0"/>
              <a:buChar char="•"/>
              <a:defRPr/>
            </a:pPr>
            <a:r>
              <a:rPr lang="en-GB" sz="1200" dirty="0" smtClean="0">
                <a:solidFill>
                  <a:schemeClr val="tx2"/>
                </a:solidFill>
              </a:rPr>
              <a:t>      Ensure that the most vulnerable groups are targeted for initiatives that tackle fuel poverty.</a:t>
            </a:r>
          </a:p>
          <a:p>
            <a:pPr>
              <a:buFont typeface="Arial" pitchFamily="34" charset="0"/>
              <a:buChar char="•"/>
              <a:defRPr/>
            </a:pPr>
            <a:r>
              <a:rPr lang="en-GB" sz="1200" dirty="0" smtClean="0">
                <a:solidFill>
                  <a:schemeClr val="tx2"/>
                </a:solidFill>
              </a:rPr>
              <a:t>Implement preventive programmes through effective partnerships to enable vulnerable people to live independently for as long as possible.</a:t>
            </a:r>
          </a:p>
          <a:p>
            <a:endParaRPr lang="en-GB" dirty="0"/>
          </a:p>
        </p:txBody>
      </p:sp>
      <p:sp>
        <p:nvSpPr>
          <p:cNvPr id="4" name="Slide Number Placeholder 3"/>
          <p:cNvSpPr>
            <a:spLocks noGrp="1"/>
          </p:cNvSpPr>
          <p:nvPr>
            <p:ph type="sldNum" sz="quarter" idx="10"/>
          </p:nvPr>
        </p:nvSpPr>
        <p:spPr/>
        <p:txBody>
          <a:bodyPr/>
          <a:lstStyle/>
          <a:p>
            <a:fld id="{D9FC1BBD-48D4-498F-A50A-777B03D83977}" type="slidenum">
              <a:rPr lang="en-GB" smtClean="0"/>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Powerpoint Title - purple"/>
          <p:cNvPicPr>
            <a:picLocks noChangeAspect="1" noChangeArrowheads="1"/>
          </p:cNvPicPr>
          <p:nvPr userDrawn="1"/>
        </p:nvPicPr>
        <p:blipFill>
          <a:blip r:embed="rId2" cstate="print"/>
          <a:srcRect l="977" t="5919" r="1465" b="1685"/>
          <a:stretch>
            <a:fillRect/>
          </a:stretch>
        </p:blipFill>
        <p:spPr bwMode="auto">
          <a:xfrm>
            <a:off x="0" y="0"/>
            <a:ext cx="9144000" cy="6858000"/>
          </a:xfrm>
          <a:prstGeom prst="rect">
            <a:avLst/>
          </a:prstGeom>
          <a:noFill/>
          <a:ln w="9525">
            <a:noFill/>
            <a:miter lim="800000"/>
            <a:headEnd/>
            <a:tailEnd/>
          </a:ln>
        </p:spPr>
      </p:pic>
      <p:sp>
        <p:nvSpPr>
          <p:cNvPr id="104456" name="Rectangle 8"/>
          <p:cNvSpPr>
            <a:spLocks noGrp="1" noChangeArrowheads="1"/>
          </p:cNvSpPr>
          <p:nvPr>
            <p:ph type="ctrTitle" sz="quarter"/>
          </p:nvPr>
        </p:nvSpPr>
        <p:spPr/>
        <p:txBody>
          <a:bodyPr/>
          <a:lstStyle>
            <a:lvl1pPr>
              <a:defRPr>
                <a:solidFill>
                  <a:schemeClr val="bg1"/>
                </a:solidFill>
              </a:defRPr>
            </a:lvl1pPr>
          </a:lstStyle>
          <a:p>
            <a:r>
              <a:rPr lang="en-GB"/>
              <a:t>Click to edit Master title style</a:t>
            </a:r>
          </a:p>
        </p:txBody>
      </p:sp>
      <p:sp>
        <p:nvSpPr>
          <p:cNvPr id="104457" name="Rectangle 9"/>
          <p:cNvSpPr>
            <a:spLocks noGrp="1" noChangeArrowheads="1"/>
          </p:cNvSpPr>
          <p:nvPr>
            <p:ph type="subTitle" sz="quarter" idx="1"/>
          </p:nvPr>
        </p:nvSpPr>
        <p:spPr/>
        <p:txBody>
          <a:bodyPr/>
          <a:lstStyle>
            <a:lvl1pPr marL="0" indent="0">
              <a:defRPr>
                <a:solidFill>
                  <a:schemeClr val="bg1"/>
                </a:solidFill>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1" y="381000"/>
            <a:ext cx="1981200" cy="5029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381000"/>
            <a:ext cx="57912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19" indent="0">
              <a:buNone/>
              <a:defRPr sz="1800"/>
            </a:lvl2pPr>
            <a:lvl3pPr marL="914239" indent="0">
              <a:buNone/>
              <a:defRPr sz="1600"/>
            </a:lvl3pPr>
            <a:lvl4pPr marL="1371358" indent="0">
              <a:buNone/>
              <a:defRPr sz="1400"/>
            </a:lvl4pPr>
            <a:lvl5pPr marL="1828477" indent="0">
              <a:buNone/>
              <a:defRPr sz="1400"/>
            </a:lvl5pPr>
            <a:lvl6pPr marL="2285596" indent="0">
              <a:buNone/>
              <a:defRPr sz="1400"/>
            </a:lvl6pPr>
            <a:lvl7pPr marL="2742716" indent="0">
              <a:buNone/>
              <a:defRPr sz="1400"/>
            </a:lvl7pPr>
            <a:lvl8pPr marL="3199835" indent="0">
              <a:buNone/>
              <a:defRPr sz="1400"/>
            </a:lvl8pPr>
            <a:lvl9pPr marL="3656954"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862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1" y="1981200"/>
            <a:ext cx="38862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Powerpoint slide - purple"/>
          <p:cNvPicPr>
            <a:picLocks noChangeAspect="1" noChangeArrowheads="1"/>
          </p:cNvPicPr>
          <p:nvPr userDrawn="1"/>
        </p:nvPicPr>
        <p:blipFill>
          <a:blip r:embed="rId13" cstate="print"/>
          <a:srcRect l="977" r="1465" b="5003"/>
          <a:stretch>
            <a:fillRect/>
          </a:stretch>
        </p:blipFill>
        <p:spPr bwMode="auto">
          <a:xfrm>
            <a:off x="0" y="4483101"/>
            <a:ext cx="9144000" cy="2374900"/>
          </a:xfrm>
          <a:prstGeom prst="rect">
            <a:avLst/>
          </a:prstGeom>
          <a:noFill/>
          <a:ln w="9525">
            <a:noFill/>
            <a:miter lim="800000"/>
            <a:headEnd/>
            <a:tailEnd/>
          </a:ln>
        </p:spPr>
      </p:pic>
      <p:sp>
        <p:nvSpPr>
          <p:cNvPr id="1027" name="Rectangle 10"/>
          <p:cNvSpPr>
            <a:spLocks noGrp="1" noChangeArrowheads="1"/>
          </p:cNvSpPr>
          <p:nvPr>
            <p:ph type="title"/>
          </p:nvPr>
        </p:nvSpPr>
        <p:spPr bwMode="auto">
          <a:xfrm>
            <a:off x="609601" y="381000"/>
            <a:ext cx="7924800" cy="1371600"/>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en-GB" smtClean="0"/>
              <a:t>Click to edit Master title style</a:t>
            </a:r>
          </a:p>
        </p:txBody>
      </p:sp>
      <p:sp>
        <p:nvSpPr>
          <p:cNvPr id="1028" name="Rectangle 11"/>
          <p:cNvSpPr>
            <a:spLocks noGrp="1" noChangeArrowheads="1"/>
          </p:cNvSpPr>
          <p:nvPr>
            <p:ph type="body" idx="1"/>
          </p:nvPr>
        </p:nvSpPr>
        <p:spPr bwMode="auto">
          <a:xfrm>
            <a:off x="609601" y="1981200"/>
            <a:ext cx="7924800" cy="3429000"/>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b="1">
          <a:solidFill>
            <a:srgbClr val="5D0086"/>
          </a:solidFill>
          <a:latin typeface="+mj-lt"/>
          <a:ea typeface="+mj-ea"/>
          <a:cs typeface="+mj-cs"/>
        </a:defRPr>
      </a:lvl1pPr>
      <a:lvl2pPr algn="l" rtl="0" eaLnBrk="0" fontAlgn="base" hangingPunct="0">
        <a:spcBef>
          <a:spcPct val="0"/>
        </a:spcBef>
        <a:spcAft>
          <a:spcPct val="0"/>
        </a:spcAft>
        <a:defRPr sz="4400" b="1">
          <a:solidFill>
            <a:srgbClr val="5D0086"/>
          </a:solidFill>
          <a:latin typeface="Arial" charset="0"/>
        </a:defRPr>
      </a:lvl2pPr>
      <a:lvl3pPr algn="l" rtl="0" eaLnBrk="0" fontAlgn="base" hangingPunct="0">
        <a:spcBef>
          <a:spcPct val="0"/>
        </a:spcBef>
        <a:spcAft>
          <a:spcPct val="0"/>
        </a:spcAft>
        <a:defRPr sz="4400" b="1">
          <a:solidFill>
            <a:srgbClr val="5D0086"/>
          </a:solidFill>
          <a:latin typeface="Arial" charset="0"/>
        </a:defRPr>
      </a:lvl3pPr>
      <a:lvl4pPr algn="l" rtl="0" eaLnBrk="0" fontAlgn="base" hangingPunct="0">
        <a:spcBef>
          <a:spcPct val="0"/>
        </a:spcBef>
        <a:spcAft>
          <a:spcPct val="0"/>
        </a:spcAft>
        <a:defRPr sz="4400" b="1">
          <a:solidFill>
            <a:srgbClr val="5D0086"/>
          </a:solidFill>
          <a:latin typeface="Arial" charset="0"/>
        </a:defRPr>
      </a:lvl4pPr>
      <a:lvl5pPr algn="l" rtl="0" eaLnBrk="0" fontAlgn="base" hangingPunct="0">
        <a:spcBef>
          <a:spcPct val="0"/>
        </a:spcBef>
        <a:spcAft>
          <a:spcPct val="0"/>
        </a:spcAft>
        <a:defRPr sz="4400" b="1">
          <a:solidFill>
            <a:srgbClr val="5D0086"/>
          </a:solidFill>
          <a:latin typeface="Arial" charset="0"/>
        </a:defRPr>
      </a:lvl5pPr>
      <a:lvl6pPr marL="457119" algn="l" rtl="0" fontAlgn="base">
        <a:spcBef>
          <a:spcPct val="0"/>
        </a:spcBef>
        <a:spcAft>
          <a:spcPct val="0"/>
        </a:spcAft>
        <a:defRPr sz="4400" b="1">
          <a:solidFill>
            <a:srgbClr val="5D0086"/>
          </a:solidFill>
          <a:latin typeface="Arial" charset="0"/>
        </a:defRPr>
      </a:lvl6pPr>
      <a:lvl7pPr marL="914239" algn="l" rtl="0" fontAlgn="base">
        <a:spcBef>
          <a:spcPct val="0"/>
        </a:spcBef>
        <a:spcAft>
          <a:spcPct val="0"/>
        </a:spcAft>
        <a:defRPr sz="4400" b="1">
          <a:solidFill>
            <a:srgbClr val="5D0086"/>
          </a:solidFill>
          <a:latin typeface="Arial" charset="0"/>
        </a:defRPr>
      </a:lvl7pPr>
      <a:lvl8pPr marL="1371358" algn="l" rtl="0" fontAlgn="base">
        <a:spcBef>
          <a:spcPct val="0"/>
        </a:spcBef>
        <a:spcAft>
          <a:spcPct val="0"/>
        </a:spcAft>
        <a:defRPr sz="4400" b="1">
          <a:solidFill>
            <a:srgbClr val="5D0086"/>
          </a:solidFill>
          <a:latin typeface="Arial" charset="0"/>
        </a:defRPr>
      </a:lvl8pPr>
      <a:lvl9pPr marL="1828477" algn="l" rtl="0" fontAlgn="base">
        <a:spcBef>
          <a:spcPct val="0"/>
        </a:spcBef>
        <a:spcAft>
          <a:spcPct val="0"/>
        </a:spcAft>
        <a:defRPr sz="4400" b="1">
          <a:solidFill>
            <a:srgbClr val="5D0086"/>
          </a:solidFill>
          <a:latin typeface="Arial" charset="0"/>
        </a:defRPr>
      </a:lvl9pPr>
    </p:titleStyle>
    <p:bodyStyle>
      <a:lvl1pPr marL="342839" indent="-342839" algn="l" rtl="0" eaLnBrk="0" fontAlgn="base" hangingPunct="0">
        <a:spcBef>
          <a:spcPct val="20000"/>
        </a:spcBef>
        <a:spcAft>
          <a:spcPct val="0"/>
        </a:spcAft>
        <a:defRPr sz="3200">
          <a:solidFill>
            <a:schemeClr val="tx1"/>
          </a:solidFill>
          <a:latin typeface="+mn-lt"/>
          <a:ea typeface="+mn-ea"/>
          <a:cs typeface="+mn-cs"/>
        </a:defRPr>
      </a:lvl1pPr>
      <a:lvl2pPr marL="742819" indent="-285700" algn="l" rtl="0" eaLnBrk="0" fontAlgn="base" hangingPunct="0">
        <a:spcBef>
          <a:spcPct val="20000"/>
        </a:spcBef>
        <a:spcAft>
          <a:spcPct val="0"/>
        </a:spcAft>
        <a:buChar char="–"/>
        <a:defRPr sz="2800">
          <a:solidFill>
            <a:schemeClr val="tx1"/>
          </a:solidFill>
          <a:latin typeface="+mn-lt"/>
        </a:defRPr>
      </a:lvl2pPr>
      <a:lvl3pPr marL="1142798" indent="-228560" algn="l" rtl="0" eaLnBrk="0" fontAlgn="base" hangingPunct="0">
        <a:spcBef>
          <a:spcPct val="20000"/>
        </a:spcBef>
        <a:spcAft>
          <a:spcPct val="0"/>
        </a:spcAft>
        <a:buChar char="•"/>
        <a:defRPr sz="2400">
          <a:solidFill>
            <a:schemeClr val="tx1"/>
          </a:solidFill>
          <a:latin typeface="+mn-lt"/>
        </a:defRPr>
      </a:lvl3pPr>
      <a:lvl4pPr marL="1599918" indent="-228560" algn="l" rtl="0" eaLnBrk="0" fontAlgn="base" hangingPunct="0">
        <a:spcBef>
          <a:spcPct val="20000"/>
        </a:spcBef>
        <a:spcAft>
          <a:spcPct val="0"/>
        </a:spcAft>
        <a:buChar char="–"/>
        <a:defRPr sz="2000">
          <a:solidFill>
            <a:schemeClr val="tx1"/>
          </a:solidFill>
          <a:latin typeface="+mn-lt"/>
        </a:defRPr>
      </a:lvl4pPr>
      <a:lvl5pPr marL="2057037" indent="-228560" algn="l" rtl="0" eaLnBrk="0" fontAlgn="base" hangingPunct="0">
        <a:spcBef>
          <a:spcPct val="20000"/>
        </a:spcBef>
        <a:spcAft>
          <a:spcPct val="0"/>
        </a:spcAft>
        <a:buChar char="»"/>
        <a:defRPr sz="2000">
          <a:solidFill>
            <a:schemeClr val="tx1"/>
          </a:solidFill>
          <a:latin typeface="+mn-lt"/>
        </a:defRPr>
      </a:lvl5pPr>
      <a:lvl6pPr marL="2514156" indent="-228560" algn="l" rtl="0" fontAlgn="base">
        <a:spcBef>
          <a:spcPct val="20000"/>
        </a:spcBef>
        <a:spcAft>
          <a:spcPct val="0"/>
        </a:spcAft>
        <a:buChar char="»"/>
        <a:defRPr sz="2000">
          <a:solidFill>
            <a:schemeClr val="tx1"/>
          </a:solidFill>
          <a:latin typeface="+mn-lt"/>
        </a:defRPr>
      </a:lvl6pPr>
      <a:lvl7pPr marL="2971275" indent="-228560" algn="l" rtl="0" fontAlgn="base">
        <a:spcBef>
          <a:spcPct val="20000"/>
        </a:spcBef>
        <a:spcAft>
          <a:spcPct val="0"/>
        </a:spcAft>
        <a:buChar char="»"/>
        <a:defRPr sz="2000">
          <a:solidFill>
            <a:schemeClr val="tx1"/>
          </a:solidFill>
          <a:latin typeface="+mn-lt"/>
        </a:defRPr>
      </a:lvl7pPr>
      <a:lvl8pPr marL="3428395" indent="-228560" algn="l" rtl="0" fontAlgn="base">
        <a:spcBef>
          <a:spcPct val="20000"/>
        </a:spcBef>
        <a:spcAft>
          <a:spcPct val="0"/>
        </a:spcAft>
        <a:buChar char="»"/>
        <a:defRPr sz="2000">
          <a:solidFill>
            <a:schemeClr val="tx1"/>
          </a:solidFill>
          <a:latin typeface="+mn-lt"/>
        </a:defRPr>
      </a:lvl8pPr>
      <a:lvl9pPr marL="3885514" indent="-22856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GHe1s3LgeA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1000"/>
            <a:ext cx="8496943" cy="1371600"/>
          </a:xfrm>
        </p:spPr>
        <p:txBody>
          <a:bodyPr/>
          <a:lstStyle/>
          <a:p>
            <a:r>
              <a:rPr lang="en-GB" sz="4800" dirty="0" smtClean="0"/>
              <a:t>Health and Housing</a:t>
            </a:r>
            <a:br>
              <a:rPr lang="en-GB" sz="4800" dirty="0" smtClean="0"/>
            </a:br>
            <a:r>
              <a:rPr lang="en-GB" sz="4800" dirty="0" smtClean="0"/>
              <a:t>A vision for district councils</a:t>
            </a:r>
            <a:endParaRPr lang="en-GB" sz="4800" dirty="0"/>
          </a:p>
        </p:txBody>
      </p:sp>
      <p:sp>
        <p:nvSpPr>
          <p:cNvPr id="3" name="Content Placeholder 2"/>
          <p:cNvSpPr>
            <a:spLocks noGrp="1"/>
          </p:cNvSpPr>
          <p:nvPr>
            <p:ph idx="1"/>
          </p:nvPr>
        </p:nvSpPr>
        <p:spPr>
          <a:xfrm>
            <a:off x="609601" y="2996952"/>
            <a:ext cx="7924800" cy="2413248"/>
          </a:xfrm>
        </p:spPr>
        <p:txBody>
          <a:bodyPr/>
          <a:lstStyle/>
          <a:p>
            <a:pPr algn="r"/>
            <a:r>
              <a:rPr lang="en-GB" sz="4800" b="1" dirty="0" smtClean="0"/>
              <a:t/>
            </a:r>
            <a:br>
              <a:rPr lang="en-GB" sz="4800" b="1" dirty="0" smtClean="0"/>
            </a:br>
            <a:r>
              <a:rPr lang="en-GB" sz="2400" b="1" dirty="0" smtClean="0"/>
              <a:t>Sarah Robson</a:t>
            </a:r>
          </a:p>
          <a:p>
            <a:pPr algn="r"/>
            <a:r>
              <a:rPr lang="en-GB" sz="2400" dirty="0" smtClean="0"/>
              <a:t>Head of Communities</a:t>
            </a:r>
          </a:p>
          <a:p>
            <a:pPr algn="r"/>
            <a:r>
              <a:rPr lang="en-GB" sz="2400" dirty="0" err="1" smtClean="0"/>
              <a:t>Shepway</a:t>
            </a:r>
            <a:r>
              <a:rPr lang="en-GB" sz="2400" dirty="0" smtClean="0"/>
              <a:t> District Council</a:t>
            </a:r>
          </a:p>
          <a:p>
            <a:pPr algn="ctr"/>
            <a:endParaRPr lang="en-GB"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GB" smtClean="0">
                <a:solidFill>
                  <a:srgbClr val="004B8D"/>
                </a:solidFill>
              </a:rPr>
              <a:t>Opportunities</a:t>
            </a:r>
          </a:p>
        </p:txBody>
      </p:sp>
      <p:sp>
        <p:nvSpPr>
          <p:cNvPr id="23555" name="Content Placeholder 2"/>
          <p:cNvSpPr>
            <a:spLocks noGrp="1"/>
          </p:cNvSpPr>
          <p:nvPr>
            <p:ph idx="1"/>
          </p:nvPr>
        </p:nvSpPr>
        <p:spPr bwMode="auto">
          <a:xfrm>
            <a:off x="457200" y="1196975"/>
            <a:ext cx="8229600" cy="4525963"/>
          </a:xfrm>
          <a:noFill/>
          <a:ln>
            <a:miter lim="800000"/>
            <a:headEnd/>
            <a:tailEnd/>
          </a:ln>
        </p:spPr>
        <p:txBody>
          <a:bodyPr vert="horz" wrap="square" lIns="91440" tIns="45720" rIns="91440" bIns="45720" numCol="1" anchor="t" anchorCtr="0" compatLnSpc="1">
            <a:prstTxWarp prst="textNoShape">
              <a:avLst/>
            </a:prstTxWarp>
          </a:bodyPr>
          <a:lstStyle/>
          <a:p>
            <a:r>
              <a:rPr lang="en-GB" sz="2800" smtClean="0">
                <a:solidFill>
                  <a:schemeClr val="tx2"/>
                </a:solidFill>
              </a:rPr>
              <a:t>Ensure that the housing needs of people with substance misuse or mental health problems who are leaving treatment are recognised in commissioning specifications for housing providers.</a:t>
            </a:r>
          </a:p>
          <a:p>
            <a:r>
              <a:rPr lang="en-GB" sz="2800" smtClean="0">
                <a:solidFill>
                  <a:schemeClr val="tx2"/>
                </a:solidFill>
              </a:rPr>
              <a:t>Skills and training</a:t>
            </a:r>
          </a:p>
          <a:p>
            <a:r>
              <a:rPr lang="en-GB" sz="2800" smtClean="0">
                <a:solidFill>
                  <a:schemeClr val="tx2"/>
                </a:solidFill>
              </a:rPr>
              <a:t>Debt and money advice</a:t>
            </a:r>
          </a:p>
          <a:p>
            <a:r>
              <a:rPr lang="en-GB" sz="2800" smtClean="0">
                <a:solidFill>
                  <a:schemeClr val="tx2"/>
                </a:solidFill>
              </a:rPr>
              <a:t>Health lifestyles and wellbeing</a:t>
            </a:r>
          </a:p>
          <a:p>
            <a:r>
              <a:rPr lang="en-GB" sz="2800" smtClean="0">
                <a:solidFill>
                  <a:schemeClr val="tx2"/>
                </a:solidFill>
              </a:rPr>
              <a:t>Social isolation and loneliness</a:t>
            </a:r>
          </a:p>
          <a:p>
            <a:pPr>
              <a:buFont typeface="Arial" charset="0"/>
              <a:buNone/>
            </a:pPr>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632" y="260648"/>
            <a:ext cx="7924800" cy="1110952"/>
          </a:xfrm>
        </p:spPr>
        <p:txBody>
          <a:bodyPr>
            <a:normAutofit/>
          </a:bodyPr>
          <a:lstStyle/>
          <a:p>
            <a:pPr>
              <a:spcAft>
                <a:spcPts val="0"/>
              </a:spcAft>
            </a:pPr>
            <a:r>
              <a:rPr lang="en-GB" dirty="0" smtClean="0">
                <a:ea typeface="Times New Roman"/>
              </a:rPr>
              <a:t>The core district functions</a:t>
            </a:r>
            <a:endParaRPr lang="en-GB" dirty="0">
              <a:ea typeface="Times New Roman"/>
            </a:endParaRPr>
          </a:p>
        </p:txBody>
      </p:sp>
      <p:sp>
        <p:nvSpPr>
          <p:cNvPr id="3" name="Content Placeholder 2"/>
          <p:cNvSpPr>
            <a:spLocks noGrp="1"/>
          </p:cNvSpPr>
          <p:nvPr>
            <p:ph idx="1"/>
          </p:nvPr>
        </p:nvSpPr>
        <p:spPr>
          <a:xfrm>
            <a:off x="611560" y="1340768"/>
            <a:ext cx="8280920" cy="4896544"/>
          </a:xfrm>
        </p:spPr>
        <p:txBody>
          <a:bodyPr>
            <a:normAutofit fontScale="92500" lnSpcReduction="10000"/>
          </a:bodyPr>
          <a:lstStyle/>
          <a:p>
            <a:pPr lvl="0">
              <a:buFont typeface="Arial" pitchFamily="34" charset="0"/>
              <a:buChar char="•"/>
            </a:pPr>
            <a:r>
              <a:rPr lang="en-GB" sz="2800" dirty="0" smtClean="0"/>
              <a:t>Housing strategy</a:t>
            </a:r>
          </a:p>
          <a:p>
            <a:pPr>
              <a:buFont typeface="Arial" pitchFamily="34" charset="0"/>
              <a:buChar char="•"/>
            </a:pPr>
            <a:r>
              <a:rPr lang="en-GB" sz="2800" dirty="0" smtClean="0"/>
              <a:t>Reducing homelessness</a:t>
            </a:r>
          </a:p>
          <a:p>
            <a:pPr>
              <a:buFont typeface="Arial" pitchFamily="34" charset="0"/>
              <a:buChar char="•"/>
            </a:pPr>
            <a:r>
              <a:rPr lang="en-GB" sz="2800" dirty="0" smtClean="0"/>
              <a:t>Home improvements and adaptations </a:t>
            </a:r>
          </a:p>
          <a:p>
            <a:pPr lvl="0">
              <a:buFont typeface="Arial" pitchFamily="34" charset="0"/>
              <a:buChar char="•"/>
            </a:pPr>
            <a:r>
              <a:rPr lang="en-GB" sz="2800" dirty="0" smtClean="0"/>
              <a:t>Leisure services provided by districts</a:t>
            </a:r>
          </a:p>
          <a:p>
            <a:pPr lvl="0">
              <a:buFont typeface="Arial" pitchFamily="34" charset="0"/>
              <a:buChar char="•"/>
            </a:pPr>
            <a:r>
              <a:rPr lang="en-GB" sz="2800" dirty="0" smtClean="0"/>
              <a:t>Environmental Health</a:t>
            </a:r>
          </a:p>
          <a:p>
            <a:pPr lvl="0"/>
            <a:endParaRPr lang="en-GB" sz="2800" dirty="0" smtClean="0"/>
          </a:p>
          <a:p>
            <a:pPr lvl="0"/>
            <a:r>
              <a:rPr lang="en-GB" sz="2800" b="1" dirty="0" smtClean="0"/>
              <a:t>Enabling role:</a:t>
            </a:r>
          </a:p>
          <a:p>
            <a:pPr lvl="0">
              <a:buFont typeface="Arial" pitchFamily="34" charset="0"/>
              <a:buChar char="•"/>
            </a:pPr>
            <a:r>
              <a:rPr lang="en-GB" sz="2800" dirty="0" smtClean="0"/>
              <a:t>Planning</a:t>
            </a:r>
          </a:p>
          <a:p>
            <a:pPr lvl="0">
              <a:buFont typeface="Arial" pitchFamily="34" charset="0"/>
              <a:buChar char="•"/>
            </a:pPr>
            <a:r>
              <a:rPr lang="en-GB" sz="2800" dirty="0" smtClean="0"/>
              <a:t>Economic development </a:t>
            </a:r>
          </a:p>
          <a:p>
            <a:pPr lvl="0">
              <a:buFont typeface="Arial" pitchFamily="34" charset="0"/>
              <a:buChar char="•"/>
            </a:pPr>
            <a:r>
              <a:rPr lang="en-GB" sz="2800" dirty="0" smtClean="0"/>
              <a:t>Engagement with communities </a:t>
            </a:r>
          </a:p>
          <a:p>
            <a:r>
              <a:rPr lang="en-GB" sz="2000" dirty="0" smtClean="0"/>
              <a:t>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0" y="0"/>
            <a:ext cx="9396536"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16" y="260648"/>
            <a:ext cx="7924800" cy="1110952"/>
          </a:xfrm>
        </p:spPr>
        <p:txBody>
          <a:bodyPr>
            <a:normAutofit/>
          </a:bodyPr>
          <a:lstStyle/>
          <a:p>
            <a:pPr>
              <a:spcAft>
                <a:spcPts val="0"/>
              </a:spcAft>
            </a:pPr>
            <a:r>
              <a:rPr lang="en-GB" dirty="0" smtClean="0">
                <a:ea typeface="Times New Roman"/>
              </a:rPr>
              <a:t>Example: Housing support</a:t>
            </a:r>
            <a:endParaRPr lang="en-GB" dirty="0">
              <a:ea typeface="Times New Roman"/>
            </a:endParaRPr>
          </a:p>
        </p:txBody>
      </p:sp>
      <p:sp>
        <p:nvSpPr>
          <p:cNvPr id="3" name="Content Placeholder 2"/>
          <p:cNvSpPr>
            <a:spLocks noGrp="1"/>
          </p:cNvSpPr>
          <p:nvPr>
            <p:ph idx="1"/>
          </p:nvPr>
        </p:nvSpPr>
        <p:spPr>
          <a:xfrm>
            <a:off x="395536" y="1340768"/>
            <a:ext cx="4104456" cy="4896544"/>
          </a:xfrm>
        </p:spPr>
        <p:txBody>
          <a:bodyPr>
            <a:normAutofit/>
          </a:bodyPr>
          <a:lstStyle/>
          <a:p>
            <a:pPr lvl="0"/>
            <a:r>
              <a:rPr lang="en-GB" sz="2200" b="1" dirty="0" smtClean="0"/>
              <a:t>Support:</a:t>
            </a:r>
          </a:p>
          <a:p>
            <a:pPr lvl="0">
              <a:buFont typeface="Arial" pitchFamily="34" charset="0"/>
              <a:buChar char="•"/>
            </a:pPr>
            <a:r>
              <a:rPr lang="en-GB" sz="2200" dirty="0" smtClean="0"/>
              <a:t>Homelessness prevention</a:t>
            </a:r>
          </a:p>
          <a:p>
            <a:pPr lvl="0">
              <a:buFont typeface="Arial" pitchFamily="34" charset="0"/>
              <a:buChar char="•"/>
            </a:pPr>
            <a:r>
              <a:rPr lang="en-GB" sz="2200" dirty="0" smtClean="0"/>
              <a:t>Housing advice</a:t>
            </a:r>
          </a:p>
          <a:p>
            <a:pPr lvl="0">
              <a:buFont typeface="Arial" pitchFamily="34" charset="0"/>
              <a:buChar char="•"/>
            </a:pPr>
            <a:r>
              <a:rPr lang="en-GB" sz="2200" dirty="0" smtClean="0"/>
              <a:t>Maximising benefits</a:t>
            </a:r>
          </a:p>
          <a:p>
            <a:pPr lvl="0">
              <a:buFont typeface="Arial" pitchFamily="34" charset="0"/>
              <a:buChar char="•"/>
            </a:pPr>
            <a:r>
              <a:rPr lang="en-GB" sz="2200" dirty="0" smtClean="0"/>
              <a:t>Housing condition</a:t>
            </a:r>
          </a:p>
          <a:p>
            <a:pPr lvl="0">
              <a:buFont typeface="Arial" pitchFamily="34" charset="0"/>
              <a:buChar char="•"/>
            </a:pPr>
            <a:r>
              <a:rPr lang="en-GB" sz="2200" dirty="0" smtClean="0"/>
              <a:t>Energy efficiency/fuel poverty</a:t>
            </a:r>
          </a:p>
          <a:p>
            <a:pPr>
              <a:buFont typeface="Arial" pitchFamily="34" charset="0"/>
              <a:buChar char="•"/>
            </a:pPr>
            <a:r>
              <a:rPr lang="en-GB" sz="2200" dirty="0" smtClean="0"/>
              <a:t>Debt management</a:t>
            </a:r>
          </a:p>
          <a:p>
            <a:pPr lvl="0">
              <a:buFont typeface="Arial" pitchFamily="34" charset="0"/>
              <a:buChar char="•"/>
            </a:pPr>
            <a:r>
              <a:rPr lang="en-GB" sz="2200" dirty="0" smtClean="0"/>
              <a:t>Accessing local community groups</a:t>
            </a:r>
          </a:p>
          <a:p>
            <a:endParaRPr lang="en-GB" dirty="0"/>
          </a:p>
        </p:txBody>
      </p:sp>
      <p:sp>
        <p:nvSpPr>
          <p:cNvPr id="4" name="Content Placeholder 2"/>
          <p:cNvSpPr txBox="1">
            <a:spLocks/>
          </p:cNvSpPr>
          <p:nvPr/>
        </p:nvSpPr>
        <p:spPr bwMode="auto">
          <a:xfrm>
            <a:off x="4355976" y="1340768"/>
            <a:ext cx="4248472" cy="4896544"/>
          </a:xfrm>
          <a:prstGeom prst="rect">
            <a:avLst/>
          </a:prstGeom>
          <a:noFill/>
          <a:ln w="9525">
            <a:noFill/>
            <a:miter lim="800000"/>
            <a:headEnd/>
            <a:tailEnd/>
          </a:ln>
        </p:spPr>
        <p:txBody>
          <a:bodyPr vert="horz" wrap="square" lIns="91424" tIns="45712" rIns="91424" bIns="45712" numCol="1" anchor="t" anchorCtr="0" compatLnSpc="1">
            <a:prstTxWarp prst="textNoShape">
              <a:avLst/>
            </a:prstTxWarp>
            <a:normAutofit fontScale="92500" lnSpcReduction="20000"/>
          </a:bodyPr>
          <a:lstStyle/>
          <a:p>
            <a:pPr marL="342839" marR="0" lvl="0" indent="-342839" algn="l" defTabSz="914400" rtl="0" eaLnBrk="0" fontAlgn="base" latinLnBrk="0" hangingPunct="0">
              <a:lnSpc>
                <a:spcPct val="100000"/>
              </a:lnSpc>
              <a:spcBef>
                <a:spcPct val="20000"/>
              </a:spcBef>
              <a:spcAft>
                <a:spcPct val="0"/>
              </a:spcAft>
              <a:buClrTx/>
              <a:buSzTx/>
              <a:buFontTx/>
              <a:buNone/>
              <a:tabLst/>
              <a:defRPr/>
            </a:pPr>
            <a:r>
              <a:rPr kumimoji="0" lang="en-GB" sz="2400" b="1" i="0" u="none" strike="noStrike" kern="0" cap="none" spc="0" normalizeH="0" baseline="0" noProof="0" dirty="0" smtClean="0">
                <a:ln>
                  <a:noFill/>
                </a:ln>
                <a:solidFill>
                  <a:schemeClr val="tx1"/>
                </a:solidFill>
                <a:effectLst/>
                <a:uLnTx/>
                <a:uFillTx/>
                <a:latin typeface="+mn-lt"/>
                <a:ea typeface="+mn-ea"/>
                <a:cs typeface="+mn-cs"/>
              </a:rPr>
              <a:t>Referrals: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400" b="0" i="0" u="none" strike="noStrike" kern="0" cap="none" spc="0" normalizeH="0" baseline="0" noProof="0" dirty="0" smtClean="0">
                <a:ln>
                  <a:noFill/>
                </a:ln>
                <a:solidFill>
                  <a:schemeClr val="tx1"/>
                </a:solidFill>
                <a:effectLst/>
                <a:uLnTx/>
                <a:uFillTx/>
                <a:latin typeface="+mn-lt"/>
                <a:ea typeface="+mn-ea"/>
                <a:cs typeface="+mn-cs"/>
              </a:rPr>
              <a:t>GP’s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400" kern="0" noProof="0" dirty="0" smtClean="0"/>
              <a:t>Domestic abuse support</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400" b="0" i="0" u="none" strike="noStrike" kern="0" cap="none" spc="0" normalizeH="0" baseline="0" dirty="0" smtClean="0">
                <a:ln>
                  <a:noFill/>
                </a:ln>
                <a:solidFill>
                  <a:schemeClr val="tx1"/>
                </a:solidFill>
                <a:effectLst/>
                <a:uLnTx/>
                <a:uFillTx/>
                <a:latin typeface="+mn-lt"/>
                <a:ea typeface="+mn-ea"/>
                <a:cs typeface="+mn-cs"/>
              </a:rPr>
              <a:t>Substance</a:t>
            </a:r>
            <a:r>
              <a:rPr kumimoji="0" lang="en-GB" sz="2400" b="0" i="0" u="none" strike="noStrike" kern="0" cap="none" spc="0" normalizeH="0" dirty="0" smtClean="0">
                <a:ln>
                  <a:noFill/>
                </a:ln>
                <a:solidFill>
                  <a:schemeClr val="tx1"/>
                </a:solidFill>
                <a:effectLst/>
                <a:uLnTx/>
                <a:uFillTx/>
                <a:latin typeface="+mn-lt"/>
                <a:ea typeface="+mn-ea"/>
                <a:cs typeface="+mn-cs"/>
              </a:rPr>
              <a:t> misuse support</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400" b="0" i="0" u="none" strike="noStrike" kern="0" cap="none" spc="0" normalizeH="0" baseline="0" noProof="0" dirty="0" smtClean="0">
                <a:ln>
                  <a:noFill/>
                </a:ln>
                <a:solidFill>
                  <a:schemeClr val="tx1"/>
                </a:solidFill>
                <a:effectLst/>
                <a:uLnTx/>
                <a:uFillTx/>
                <a:latin typeface="+mn-lt"/>
                <a:ea typeface="+mn-ea"/>
                <a:cs typeface="+mn-cs"/>
              </a:rPr>
              <a:t>Children’s Centres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400" kern="0" dirty="0" smtClean="0"/>
              <a:t>Smoking cessation</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400" kern="0" dirty="0" smtClean="0"/>
              <a:t>Mental wellbeing</a:t>
            </a:r>
          </a:p>
          <a:p>
            <a:pPr marL="342839" indent="-342839" eaLnBrk="0" fontAlgn="base" hangingPunct="0">
              <a:spcBef>
                <a:spcPct val="20000"/>
              </a:spcBef>
              <a:spcAft>
                <a:spcPct val="0"/>
              </a:spcAft>
              <a:buFont typeface="Arial" pitchFamily="34" charset="0"/>
              <a:buChar char="•"/>
            </a:pPr>
            <a:r>
              <a:rPr lang="en-GB" sz="2400" dirty="0" smtClean="0"/>
              <a:t>Food and nutrition</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400" kern="0" dirty="0" smtClean="0"/>
              <a:t>Self management programmes (healthy walks, leisure services)</a:t>
            </a:r>
          </a:p>
          <a:p>
            <a:pPr marL="342839" indent="-342839" eaLnBrk="0" fontAlgn="base" hangingPunct="0">
              <a:spcBef>
                <a:spcPct val="20000"/>
              </a:spcBef>
              <a:spcAft>
                <a:spcPct val="0"/>
              </a:spcAft>
              <a:buFont typeface="Arial" pitchFamily="34" charset="0"/>
              <a:buChar char="•"/>
            </a:pPr>
            <a:r>
              <a:rPr lang="en-GB" sz="2400" dirty="0" smtClean="0"/>
              <a:t>Employment, education and training</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400" kern="0" dirty="0" smtClean="0"/>
              <a:t>Volunteering</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GB" sz="2800" b="0" i="0" u="none" strike="noStrike" kern="0" cap="none" spc="0" normalizeH="0" baseline="0" noProof="0" dirty="0" smtClean="0">
              <a:ln>
                <a:noFill/>
              </a:ln>
              <a:solidFill>
                <a:schemeClr val="tx1"/>
              </a:solidFill>
              <a:effectLst/>
              <a:uLnTx/>
              <a:uFillTx/>
              <a:latin typeface="+mn-lt"/>
              <a:ea typeface="+mn-ea"/>
              <a:cs typeface="+mn-cs"/>
            </a:endParaRPr>
          </a:p>
          <a:p>
            <a:pPr marL="342839" marR="0" lvl="0" indent="-342839" algn="l" defTabSz="914400" rtl="0" eaLnBrk="0" fontAlgn="base" latinLnBrk="0" hangingPunct="0">
              <a:lnSpc>
                <a:spcPct val="100000"/>
              </a:lnSpc>
              <a:spcBef>
                <a:spcPct val="20000"/>
              </a:spcBef>
              <a:spcAft>
                <a:spcPct val="0"/>
              </a:spcAft>
              <a:buClrTx/>
              <a:buSzTx/>
              <a:buFontTx/>
              <a:buNone/>
              <a:tabLst/>
              <a:defRPr/>
            </a:pPr>
            <a:endParaRPr kumimoji="0" lang="en-GB"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16" y="260648"/>
            <a:ext cx="7924800" cy="1110952"/>
          </a:xfrm>
        </p:spPr>
        <p:txBody>
          <a:bodyPr>
            <a:normAutofit/>
          </a:bodyPr>
          <a:lstStyle/>
          <a:p>
            <a:pPr>
              <a:spcAft>
                <a:spcPts val="0"/>
              </a:spcAft>
            </a:pPr>
            <a:r>
              <a:rPr lang="en-GB" dirty="0" smtClean="0">
                <a:ea typeface="Times New Roman"/>
              </a:rPr>
              <a:t>Social prescribing</a:t>
            </a:r>
            <a:endParaRPr lang="en-GB" dirty="0">
              <a:ea typeface="Times New Roman"/>
            </a:endParaRPr>
          </a:p>
        </p:txBody>
      </p:sp>
      <p:sp>
        <p:nvSpPr>
          <p:cNvPr id="3" name="Content Placeholder 2"/>
          <p:cNvSpPr>
            <a:spLocks noGrp="1"/>
          </p:cNvSpPr>
          <p:nvPr>
            <p:ph idx="1"/>
          </p:nvPr>
        </p:nvSpPr>
        <p:spPr>
          <a:xfrm>
            <a:off x="251520" y="1340768"/>
            <a:ext cx="8496944" cy="4536504"/>
          </a:xfrm>
        </p:spPr>
        <p:txBody>
          <a:bodyPr>
            <a:normAutofit fontScale="40000" lnSpcReduction="20000"/>
          </a:bodyPr>
          <a:lstStyle/>
          <a:p>
            <a:pPr lvl="0" algn="ctr"/>
            <a:r>
              <a:rPr lang="en-GB" sz="4500" b="1" dirty="0" smtClean="0"/>
              <a:t>Strengthening individuals, </a:t>
            </a:r>
          </a:p>
          <a:p>
            <a:pPr lvl="0" algn="ctr"/>
            <a:r>
              <a:rPr lang="en-GB" sz="4500" b="1" dirty="0" smtClean="0"/>
              <a:t>strengthening communities</a:t>
            </a:r>
          </a:p>
          <a:p>
            <a:pPr lvl="0"/>
            <a:endParaRPr lang="en-GB" sz="4500" dirty="0" smtClean="0"/>
          </a:p>
          <a:p>
            <a:pPr algn="ctr"/>
            <a:r>
              <a:rPr lang="en-GB" sz="4500" dirty="0" smtClean="0">
                <a:hlinkClick r:id="rId2"/>
              </a:rPr>
              <a:t>https://www.youtube.com/watch?v=GHe1s3LgeA4</a:t>
            </a:r>
            <a:endParaRPr lang="en-GB" sz="4500" dirty="0" smtClean="0"/>
          </a:p>
          <a:p>
            <a:pPr marL="0" indent="0"/>
            <a:endParaRPr lang="en-GB" sz="4500" i="1" dirty="0" smtClean="0"/>
          </a:p>
          <a:p>
            <a:pPr marL="0" indent="0"/>
            <a:r>
              <a:rPr lang="en-GB" sz="4500" i="1" dirty="0" smtClean="0"/>
              <a:t>“Health is about much more than doctors and medicines, helping people overcome loneliness, and debt have a huge impact on physical and mental health and I am pleased that this approach will now be available across Doncaster.” </a:t>
            </a:r>
          </a:p>
          <a:p>
            <a:pPr marL="0" indent="0"/>
            <a:r>
              <a:rPr lang="en-GB" sz="4500" b="1" dirty="0" smtClean="0"/>
              <a:t>Dr Rupert Suckling, Director of Public Health at Doncaster Council</a:t>
            </a:r>
            <a:endParaRPr lang="en-GB" sz="4500" dirty="0" smtClean="0"/>
          </a:p>
          <a:p>
            <a:pPr marL="0" indent="0"/>
            <a:endParaRPr lang="en-GB" sz="4500" i="1" dirty="0" smtClean="0"/>
          </a:p>
          <a:p>
            <a:pPr marL="0" indent="0"/>
            <a:r>
              <a:rPr lang="en-GB" sz="4500" i="1" dirty="0" smtClean="0"/>
              <a:t>“Social prescription is another way that we can reduce the strain on busy GPs by offering an alternative which empowers people to tackle their health problems which can’t be solved through pills, tablets and other medical interventions.” </a:t>
            </a:r>
            <a:r>
              <a:rPr lang="en-GB" sz="4500" dirty="0" smtClean="0"/>
              <a:t/>
            </a:r>
            <a:br>
              <a:rPr lang="en-GB" sz="4500" dirty="0" smtClean="0"/>
            </a:br>
            <a:r>
              <a:rPr lang="en-GB" sz="4500" b="1" dirty="0" smtClean="0"/>
              <a:t>Dr Nick Tupper, Chair of NHS Doncaster Clinical Commissioning Group</a:t>
            </a:r>
            <a:endParaRPr lang="en-GB" sz="4500" dirty="0" smtClean="0"/>
          </a:p>
          <a:p>
            <a:endParaRPr lang="en-GB" sz="2800" dirty="0" smtClean="0"/>
          </a:p>
          <a:p>
            <a:pPr lvl="0"/>
            <a:r>
              <a:rPr lang="en-GB" sz="2800" dirty="0" smtClean="0"/>
              <a:t>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16" y="260648"/>
            <a:ext cx="7924800" cy="1110952"/>
          </a:xfrm>
        </p:spPr>
        <p:txBody>
          <a:bodyPr>
            <a:normAutofit/>
          </a:bodyPr>
          <a:lstStyle/>
          <a:p>
            <a:pPr>
              <a:spcAft>
                <a:spcPts val="0"/>
              </a:spcAft>
            </a:pPr>
            <a:r>
              <a:rPr lang="en-GB" dirty="0" smtClean="0">
                <a:ea typeface="Times New Roman"/>
              </a:rPr>
              <a:t>Provides a framework for...</a:t>
            </a:r>
            <a:endParaRPr lang="en-GB" dirty="0">
              <a:ea typeface="Times New Roman"/>
            </a:endParaRPr>
          </a:p>
        </p:txBody>
      </p:sp>
      <p:sp>
        <p:nvSpPr>
          <p:cNvPr id="3" name="Content Placeholder 2"/>
          <p:cNvSpPr>
            <a:spLocks noGrp="1"/>
          </p:cNvSpPr>
          <p:nvPr>
            <p:ph idx="1"/>
          </p:nvPr>
        </p:nvSpPr>
        <p:spPr>
          <a:xfrm>
            <a:off x="467544" y="1340768"/>
            <a:ext cx="4176464" cy="4896544"/>
          </a:xfrm>
        </p:spPr>
        <p:txBody>
          <a:bodyPr>
            <a:normAutofit fontScale="85000" lnSpcReduction="20000"/>
          </a:bodyPr>
          <a:lstStyle/>
          <a:p>
            <a:pPr lvl="0">
              <a:buFont typeface="Arial" pitchFamily="34" charset="0"/>
              <a:buChar char="•"/>
            </a:pPr>
            <a:r>
              <a:rPr lang="en-GB" sz="2800" dirty="0" smtClean="0"/>
              <a:t>Partnership working with GPs and primary care team to find community activities that meet patients needs</a:t>
            </a:r>
          </a:p>
          <a:p>
            <a:pPr lvl="0">
              <a:buFont typeface="Arial" pitchFamily="34" charset="0"/>
              <a:buChar char="•"/>
            </a:pPr>
            <a:r>
              <a:rPr lang="en-GB" sz="2800" dirty="0" smtClean="0"/>
              <a:t>Support prevention and early intervention</a:t>
            </a:r>
          </a:p>
          <a:p>
            <a:pPr lvl="0">
              <a:buFont typeface="Arial" pitchFamily="34" charset="0"/>
              <a:buChar char="•"/>
            </a:pPr>
            <a:r>
              <a:rPr lang="en-GB" sz="2800" dirty="0" smtClean="0"/>
              <a:t>Raising expectations and aspirations</a:t>
            </a:r>
          </a:p>
          <a:p>
            <a:pPr lvl="0">
              <a:buFont typeface="Arial" pitchFamily="34" charset="0"/>
              <a:buChar char="•"/>
            </a:pPr>
            <a:r>
              <a:rPr lang="en-GB" sz="2800" dirty="0" smtClean="0"/>
              <a:t>Moving dependence to independence</a:t>
            </a:r>
          </a:p>
          <a:p>
            <a:pPr lvl="0">
              <a:buFont typeface="Arial" pitchFamily="34" charset="0"/>
              <a:buChar char="•"/>
            </a:pPr>
            <a:r>
              <a:rPr lang="en-GB" sz="2800" dirty="0" smtClean="0"/>
              <a:t>Supporting long term conditions</a:t>
            </a:r>
          </a:p>
          <a:p>
            <a:pPr lvl="0">
              <a:buFont typeface="Arial" pitchFamily="34" charset="0"/>
              <a:buChar char="•"/>
            </a:pPr>
            <a:r>
              <a:rPr lang="en-GB" sz="2800" dirty="0" smtClean="0"/>
              <a:t>Reducing poverty </a:t>
            </a:r>
          </a:p>
          <a:p>
            <a:endParaRPr lang="en-GB" dirty="0"/>
          </a:p>
        </p:txBody>
      </p:sp>
      <p:sp>
        <p:nvSpPr>
          <p:cNvPr id="4" name="Content Placeholder 2"/>
          <p:cNvSpPr txBox="1">
            <a:spLocks/>
          </p:cNvSpPr>
          <p:nvPr/>
        </p:nvSpPr>
        <p:spPr bwMode="auto">
          <a:xfrm>
            <a:off x="4967536" y="1340768"/>
            <a:ext cx="3636912" cy="4536504"/>
          </a:xfrm>
          <a:prstGeom prst="rect">
            <a:avLst/>
          </a:prstGeom>
          <a:solidFill>
            <a:srgbClr val="92D050"/>
          </a:solidFill>
          <a:ln>
            <a:headEnd/>
            <a:tailEnd/>
          </a:ln>
        </p:spPr>
        <p:style>
          <a:lnRef idx="2">
            <a:schemeClr val="dk1"/>
          </a:lnRef>
          <a:fillRef idx="1">
            <a:schemeClr val="lt1"/>
          </a:fillRef>
          <a:effectRef idx="0">
            <a:schemeClr val="dk1"/>
          </a:effectRef>
          <a:fontRef idx="minor">
            <a:schemeClr val="dk1"/>
          </a:fontRef>
        </p:style>
        <p:txBody>
          <a:bodyPr vert="horz" wrap="square" lIns="91424" tIns="45712" rIns="91424" bIns="45712" numCol="1" anchor="t" anchorCtr="0" compatLnSpc="1">
            <a:prstTxWarp prst="textNoShape">
              <a:avLst/>
            </a:prstTxWarp>
            <a:normAutofit fontScale="70000" lnSpcReduction="20000"/>
          </a:bodyPr>
          <a:lstStyle/>
          <a:p>
            <a:pPr marL="342839" marR="0" lvl="0" indent="-342839" algn="l" defTabSz="914400" rtl="0" eaLnBrk="0" fontAlgn="base" latinLnBrk="0" hangingPunct="0">
              <a:lnSpc>
                <a:spcPct val="100000"/>
              </a:lnSpc>
              <a:spcBef>
                <a:spcPct val="20000"/>
              </a:spcBef>
              <a:spcAft>
                <a:spcPct val="0"/>
              </a:spcAft>
              <a:buClrTx/>
              <a:buSzTx/>
              <a:tabLst/>
              <a:defRPr/>
            </a:pPr>
            <a:r>
              <a:rPr kumimoji="0" lang="en-GB" sz="2800" b="1" i="0" u="none" strike="noStrike" kern="0" cap="none" spc="0" normalizeH="0" baseline="0" noProof="0" dirty="0" smtClean="0">
                <a:ln>
                  <a:noFill/>
                </a:ln>
                <a:solidFill>
                  <a:schemeClr val="tx1"/>
                </a:solidFill>
                <a:effectLst/>
                <a:uLnTx/>
                <a:uFillTx/>
                <a:latin typeface="+mn-lt"/>
                <a:ea typeface="+mn-ea"/>
                <a:cs typeface="+mn-cs"/>
              </a:rPr>
              <a:t>PRESCRIPTION</a:t>
            </a:r>
          </a:p>
          <a:p>
            <a:pPr marL="342839" marR="0" lvl="0" indent="-342839" algn="l" defTabSz="914400" rtl="0" eaLnBrk="0" fontAlgn="base" latinLnBrk="0" hangingPunct="0">
              <a:lnSpc>
                <a:spcPct val="100000"/>
              </a:lnSpc>
              <a:spcBef>
                <a:spcPct val="20000"/>
              </a:spcBef>
              <a:spcAft>
                <a:spcPct val="0"/>
              </a:spcAft>
              <a:buClrTx/>
              <a:buSzTx/>
              <a:tabLst/>
              <a:defRPr/>
            </a:pPr>
            <a:endParaRPr kumimoji="0" lang="en-GB" sz="2800" b="0" i="0" u="none" strike="noStrike" kern="0" cap="none" spc="0" normalizeH="0" baseline="0" noProof="0" dirty="0" smtClean="0">
              <a:ln>
                <a:noFill/>
              </a:ln>
              <a:solidFill>
                <a:schemeClr val="tx1"/>
              </a:solidFill>
              <a:effectLst/>
              <a:uLnTx/>
              <a:uFillTx/>
              <a:latin typeface="+mn-lt"/>
              <a:ea typeface="+mn-ea"/>
              <a:cs typeface="+mn-cs"/>
            </a:endParaRP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800" b="0" i="0" u="none" strike="noStrike" kern="0" cap="none" spc="0" normalizeH="0" baseline="0" noProof="0" dirty="0" smtClean="0">
                <a:ln>
                  <a:noFill/>
                </a:ln>
                <a:solidFill>
                  <a:schemeClr val="tx1"/>
                </a:solidFill>
                <a:effectLst/>
                <a:uLnTx/>
                <a:uFillTx/>
                <a:latin typeface="+mn-lt"/>
                <a:ea typeface="+mn-ea"/>
                <a:cs typeface="+mn-cs"/>
              </a:rPr>
              <a:t>Exercise,</a:t>
            </a:r>
            <a:r>
              <a:rPr kumimoji="0" lang="en-GB" sz="2800" b="0" i="0" u="none" strike="noStrike" kern="0" cap="none" spc="0" normalizeH="0" noProof="0" dirty="0" smtClean="0">
                <a:ln>
                  <a:noFill/>
                </a:ln>
                <a:solidFill>
                  <a:schemeClr val="tx1"/>
                </a:solidFill>
                <a:effectLst/>
                <a:uLnTx/>
                <a:uFillTx/>
                <a:latin typeface="+mn-lt"/>
                <a:ea typeface="+mn-ea"/>
                <a:cs typeface="+mn-cs"/>
              </a:rPr>
              <a:t> healthy lifestyles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800" kern="0" noProof="0" dirty="0" smtClean="0">
                <a:solidFill>
                  <a:schemeClr val="tx1"/>
                </a:solidFill>
              </a:rPr>
              <a:t>Self-management programmes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800" b="0" i="0" u="none" strike="noStrike" kern="0" cap="none" spc="0" normalizeH="0" baseline="0" dirty="0" smtClean="0">
                <a:ln>
                  <a:noFill/>
                </a:ln>
                <a:solidFill>
                  <a:schemeClr val="tx1"/>
                </a:solidFill>
                <a:effectLst/>
                <a:uLnTx/>
                <a:uFillTx/>
                <a:latin typeface="+mn-lt"/>
                <a:ea typeface="+mn-ea"/>
                <a:cs typeface="+mn-cs"/>
              </a:rPr>
              <a:t>Housing/adaptations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800" kern="0" noProof="0" dirty="0" smtClean="0">
                <a:solidFill>
                  <a:schemeClr val="tx1"/>
                </a:solidFill>
              </a:rPr>
              <a:t>Money – benefits, fuel poverty</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800" kern="0" noProof="0" dirty="0" smtClean="0">
                <a:solidFill>
                  <a:schemeClr val="tx1"/>
                </a:solidFill>
              </a:rPr>
              <a:t>Dementia support</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800" b="0" i="0" u="none" strike="noStrike" kern="0" cap="none" spc="0" normalizeH="0" baseline="0" dirty="0" smtClean="0">
                <a:ln>
                  <a:noFill/>
                </a:ln>
                <a:solidFill>
                  <a:schemeClr val="tx1"/>
                </a:solidFill>
                <a:effectLst/>
                <a:uLnTx/>
                <a:uFillTx/>
                <a:latin typeface="+mn-lt"/>
                <a:ea typeface="+mn-ea"/>
                <a:cs typeface="+mn-cs"/>
              </a:rPr>
              <a:t>Carers</a:t>
            </a:r>
            <a:r>
              <a:rPr kumimoji="0" lang="en-GB" sz="2800" b="0" i="0" u="none" strike="noStrike" kern="0" cap="none" spc="0" normalizeH="0" dirty="0" smtClean="0">
                <a:ln>
                  <a:noFill/>
                </a:ln>
                <a:solidFill>
                  <a:schemeClr val="tx1"/>
                </a:solidFill>
                <a:effectLst/>
                <a:uLnTx/>
                <a:uFillTx/>
                <a:latin typeface="+mn-lt"/>
                <a:ea typeface="+mn-ea"/>
                <a:cs typeface="+mn-cs"/>
              </a:rPr>
              <a:t> support</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800" kern="0" baseline="0" noProof="0" dirty="0" smtClean="0">
                <a:solidFill>
                  <a:schemeClr val="tx1"/>
                </a:solidFill>
              </a:rPr>
              <a:t>Transport</a:t>
            </a:r>
            <a:r>
              <a:rPr lang="en-GB" sz="2800" kern="0" dirty="0" smtClean="0">
                <a:solidFill>
                  <a:schemeClr val="tx1"/>
                </a:solidFill>
              </a:rPr>
              <a:t>/mobility</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800" b="0" i="0" u="none" strike="noStrike" kern="0" cap="none" spc="0" normalizeH="0" baseline="0" noProof="0" dirty="0" smtClean="0">
                <a:ln>
                  <a:noFill/>
                </a:ln>
                <a:solidFill>
                  <a:schemeClr val="tx1"/>
                </a:solidFill>
                <a:effectLst/>
                <a:uLnTx/>
                <a:uFillTx/>
                <a:latin typeface="+mn-lt"/>
                <a:ea typeface="+mn-ea"/>
                <a:cs typeface="+mn-cs"/>
              </a:rPr>
              <a:t>Social</a:t>
            </a:r>
            <a:r>
              <a:rPr kumimoji="0" lang="en-GB" sz="2800" b="0" i="0" u="none" strike="noStrike" kern="0" cap="none" spc="0" normalizeH="0" noProof="0" dirty="0" smtClean="0">
                <a:ln>
                  <a:noFill/>
                </a:ln>
                <a:solidFill>
                  <a:schemeClr val="tx1"/>
                </a:solidFill>
                <a:effectLst/>
                <a:uLnTx/>
                <a:uFillTx/>
                <a:latin typeface="+mn-lt"/>
                <a:ea typeface="+mn-ea"/>
                <a:cs typeface="+mn-cs"/>
              </a:rPr>
              <a:t> and leisure</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800" kern="0" baseline="0" dirty="0" smtClean="0">
                <a:solidFill>
                  <a:schemeClr val="tx1"/>
                </a:solidFill>
              </a:rPr>
              <a:t>Befriending</a:t>
            </a:r>
            <a:r>
              <a:rPr lang="en-GB" sz="2800" kern="0" dirty="0" smtClean="0">
                <a:solidFill>
                  <a:schemeClr val="tx1"/>
                </a:solidFill>
              </a:rPr>
              <a:t>/mentoring</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800" b="0" i="0" u="none" strike="noStrike" kern="0" cap="none" spc="0" normalizeH="0" baseline="0" noProof="0" dirty="0" smtClean="0">
                <a:ln>
                  <a:noFill/>
                </a:ln>
                <a:solidFill>
                  <a:schemeClr val="tx1"/>
                </a:solidFill>
                <a:effectLst/>
                <a:uLnTx/>
                <a:uFillTx/>
                <a:latin typeface="+mn-lt"/>
                <a:ea typeface="+mn-ea"/>
                <a:cs typeface="+mn-cs"/>
              </a:rPr>
              <a:t>Confidence</a:t>
            </a:r>
            <a:r>
              <a:rPr kumimoji="0" lang="en-GB" sz="2800" b="0" i="0" u="none" strike="noStrike" kern="0" cap="none" spc="0" normalizeH="0" noProof="0" dirty="0" smtClean="0">
                <a:ln>
                  <a:noFill/>
                </a:ln>
                <a:solidFill>
                  <a:schemeClr val="tx1"/>
                </a:solidFill>
                <a:effectLst/>
                <a:uLnTx/>
                <a:uFillTx/>
                <a:latin typeface="+mn-lt"/>
                <a:ea typeface="+mn-ea"/>
                <a:cs typeface="+mn-cs"/>
              </a:rPr>
              <a:t> building</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800" kern="0" baseline="0" dirty="0" smtClean="0">
                <a:solidFill>
                  <a:schemeClr val="tx1"/>
                </a:solidFill>
              </a:rPr>
              <a:t>Learning</a:t>
            </a:r>
            <a:r>
              <a:rPr lang="en-GB" sz="2800" kern="0" dirty="0" smtClean="0">
                <a:solidFill>
                  <a:schemeClr val="tx1"/>
                </a:solidFill>
              </a:rPr>
              <a:t>/training</a:t>
            </a:r>
            <a:r>
              <a:rPr kumimoji="0" lang="en-GB" sz="2800" b="0" i="0" u="none" strike="noStrike" kern="0" cap="none" spc="0" normalizeH="0" baseline="0" noProof="0" dirty="0" smtClean="0">
                <a:ln>
                  <a:noFill/>
                </a:ln>
                <a:solidFill>
                  <a:schemeClr val="tx1"/>
                </a:solidFill>
                <a:effectLst/>
                <a:uLnTx/>
                <a:uFillTx/>
                <a:latin typeface="+mn-lt"/>
                <a:ea typeface="+mn-ea"/>
                <a:cs typeface="+mn-cs"/>
              </a:rPr>
              <a:t> </a:t>
            </a:r>
          </a:p>
          <a:p>
            <a:pPr marL="342839" marR="0" lvl="0" indent="-342839" algn="l" defTabSz="914400" rtl="0" eaLnBrk="0" fontAlgn="base" latinLnBrk="0" hangingPunct="0">
              <a:lnSpc>
                <a:spcPct val="100000"/>
              </a:lnSpc>
              <a:spcBef>
                <a:spcPct val="20000"/>
              </a:spcBef>
              <a:spcAft>
                <a:spcPct val="0"/>
              </a:spcAft>
              <a:buClrTx/>
              <a:buSzTx/>
              <a:buFontTx/>
              <a:buNone/>
              <a:tabLst/>
              <a:defRPr/>
            </a:pPr>
            <a:endParaRPr kumimoji="0" lang="en-GB" sz="3200" b="0" i="0" u="none" strike="noStrike" kern="0" cap="none" spc="0" normalizeH="0" baseline="0" noProof="0" dirty="0">
              <a:ln>
                <a:noFill/>
              </a:ln>
              <a:solidFill>
                <a:schemeClr val="tx1"/>
              </a:solidFill>
              <a:effectLst/>
              <a:uLnTx/>
              <a:uFillTx/>
              <a:latin typeface="+mn-lt"/>
              <a:ea typeface="+mn-ea"/>
              <a:cs typeface="+mn-cs"/>
            </a:endParaRPr>
          </a:p>
        </p:txBody>
      </p:sp>
      <p:sp>
        <p:nvSpPr>
          <p:cNvPr id="5" name="5-Point Star 4"/>
          <p:cNvSpPr/>
          <p:nvPr/>
        </p:nvSpPr>
        <p:spPr bwMode="auto">
          <a:xfrm>
            <a:off x="7884368" y="980728"/>
            <a:ext cx="1008112" cy="936104"/>
          </a:xfrm>
          <a:prstGeom prst="star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16" y="260648"/>
            <a:ext cx="7924800" cy="1110952"/>
          </a:xfrm>
        </p:spPr>
        <p:txBody>
          <a:bodyPr>
            <a:normAutofit/>
          </a:bodyPr>
          <a:lstStyle/>
          <a:p>
            <a:pPr>
              <a:spcAft>
                <a:spcPts val="0"/>
              </a:spcAft>
            </a:pPr>
            <a:r>
              <a:rPr lang="en-GB" dirty="0" smtClean="0">
                <a:ea typeface="Times New Roman"/>
              </a:rPr>
              <a:t>Benefits/Added value</a:t>
            </a:r>
            <a:endParaRPr lang="en-GB" dirty="0">
              <a:ea typeface="Times New Roman"/>
            </a:endParaRPr>
          </a:p>
        </p:txBody>
      </p:sp>
      <p:sp>
        <p:nvSpPr>
          <p:cNvPr id="3" name="Content Placeholder 2"/>
          <p:cNvSpPr>
            <a:spLocks noGrp="1"/>
          </p:cNvSpPr>
          <p:nvPr>
            <p:ph idx="1"/>
          </p:nvPr>
        </p:nvSpPr>
        <p:spPr>
          <a:xfrm>
            <a:off x="395536" y="1196752"/>
            <a:ext cx="3960440" cy="4824536"/>
          </a:xfrm>
        </p:spPr>
        <p:txBody>
          <a:bodyPr>
            <a:normAutofit fontScale="85000" lnSpcReduction="10000"/>
          </a:bodyPr>
          <a:lstStyle/>
          <a:p>
            <a:pPr lvl="0"/>
            <a:r>
              <a:rPr lang="en-GB" sz="2400" b="1" dirty="0" smtClean="0"/>
              <a:t>Patients/Carers</a:t>
            </a:r>
          </a:p>
          <a:p>
            <a:pPr lvl="0">
              <a:buFont typeface="Arial" pitchFamily="34" charset="0"/>
              <a:buChar char="•"/>
            </a:pPr>
            <a:r>
              <a:rPr lang="en-GB" sz="2400" dirty="0" smtClean="0"/>
              <a:t>Improved wellbeing/health outcomes</a:t>
            </a:r>
          </a:p>
          <a:p>
            <a:pPr lvl="0">
              <a:buFont typeface="Arial" pitchFamily="34" charset="0"/>
              <a:buChar char="•"/>
            </a:pPr>
            <a:r>
              <a:rPr lang="en-GB" sz="2400" dirty="0" smtClean="0"/>
              <a:t>Reduced social isolation</a:t>
            </a:r>
          </a:p>
          <a:p>
            <a:pPr lvl="0">
              <a:buFont typeface="Arial" pitchFamily="34" charset="0"/>
              <a:buChar char="•"/>
            </a:pPr>
            <a:r>
              <a:rPr lang="en-GB" sz="2400" dirty="0" smtClean="0"/>
              <a:t>Improved access to mainstream services</a:t>
            </a:r>
          </a:p>
          <a:p>
            <a:pPr lvl="0">
              <a:buFont typeface="Arial" pitchFamily="34" charset="0"/>
              <a:buChar char="•"/>
            </a:pPr>
            <a:r>
              <a:rPr lang="en-GB" sz="2400" dirty="0" smtClean="0"/>
              <a:t>More support for carers</a:t>
            </a:r>
          </a:p>
          <a:p>
            <a:pPr lvl="0"/>
            <a:r>
              <a:rPr lang="en-GB" sz="2400" b="1" dirty="0" smtClean="0"/>
              <a:t>Primary and community care</a:t>
            </a:r>
          </a:p>
          <a:p>
            <a:pPr>
              <a:buFont typeface="Arial" pitchFamily="34" charset="0"/>
              <a:buChar char="•"/>
            </a:pPr>
            <a:r>
              <a:rPr lang="en-GB" sz="2400" dirty="0" smtClean="0"/>
              <a:t>Frees up clinical time</a:t>
            </a:r>
          </a:p>
          <a:p>
            <a:pPr>
              <a:buFont typeface="Arial" pitchFamily="34" charset="0"/>
              <a:buChar char="•"/>
            </a:pPr>
            <a:r>
              <a:rPr lang="en-GB" sz="2400" dirty="0" smtClean="0"/>
              <a:t>Wider range of responses/resources</a:t>
            </a:r>
          </a:p>
          <a:p>
            <a:pPr>
              <a:buFont typeface="Arial" pitchFamily="34" charset="0"/>
              <a:buChar char="•"/>
            </a:pPr>
            <a:r>
              <a:rPr lang="en-GB" sz="2400" dirty="0" smtClean="0"/>
              <a:t>Supports those not meeting other criteria</a:t>
            </a:r>
          </a:p>
          <a:p>
            <a:pPr>
              <a:buFont typeface="Arial" pitchFamily="34" charset="0"/>
              <a:buChar char="•"/>
            </a:pPr>
            <a:r>
              <a:rPr lang="en-GB" sz="2400" dirty="0" smtClean="0"/>
              <a:t>Supports personalisation and integrations</a:t>
            </a:r>
          </a:p>
          <a:p>
            <a:endParaRPr lang="en-GB" dirty="0"/>
          </a:p>
        </p:txBody>
      </p:sp>
      <p:sp>
        <p:nvSpPr>
          <p:cNvPr id="5" name="Content Placeholder 2"/>
          <p:cNvSpPr txBox="1">
            <a:spLocks/>
          </p:cNvSpPr>
          <p:nvPr/>
        </p:nvSpPr>
        <p:spPr bwMode="auto">
          <a:xfrm>
            <a:off x="4283968" y="1196752"/>
            <a:ext cx="4536504" cy="4824536"/>
          </a:xfrm>
          <a:prstGeom prst="rect">
            <a:avLst/>
          </a:prstGeom>
          <a:noFill/>
          <a:ln w="9525">
            <a:noFill/>
            <a:miter lim="800000"/>
            <a:headEnd/>
            <a:tailEnd/>
          </a:ln>
        </p:spPr>
        <p:txBody>
          <a:bodyPr vert="horz" wrap="square" lIns="91424" tIns="45712" rIns="91424" bIns="45712" numCol="1" anchor="t" anchorCtr="0" compatLnSpc="1">
            <a:prstTxWarp prst="textNoShape">
              <a:avLst/>
            </a:prstTxWarp>
            <a:normAutofit fontScale="92500" lnSpcReduction="10000"/>
          </a:bodyPr>
          <a:lstStyle/>
          <a:p>
            <a:pPr marL="342839" marR="0" lvl="0" indent="-342839" algn="l" defTabSz="914400" rtl="0" eaLnBrk="0" fontAlgn="base" latinLnBrk="0" hangingPunct="0">
              <a:lnSpc>
                <a:spcPct val="100000"/>
              </a:lnSpc>
              <a:spcBef>
                <a:spcPct val="20000"/>
              </a:spcBef>
              <a:spcAft>
                <a:spcPct val="0"/>
              </a:spcAft>
              <a:buClrTx/>
              <a:buSzTx/>
              <a:buFontTx/>
              <a:buNone/>
              <a:tabLst/>
              <a:defRPr/>
            </a:pPr>
            <a:r>
              <a:rPr kumimoji="0" lang="en-GB" sz="2200" b="1" i="0" u="none" strike="noStrike" kern="0" cap="none" spc="0" normalizeH="0" baseline="0" noProof="0" dirty="0" smtClean="0">
                <a:ln>
                  <a:noFill/>
                </a:ln>
                <a:solidFill>
                  <a:schemeClr val="tx1"/>
                </a:solidFill>
                <a:effectLst/>
                <a:uLnTx/>
                <a:uFillTx/>
                <a:latin typeface="+mn-lt"/>
                <a:ea typeface="+mn-ea"/>
                <a:cs typeface="+mn-cs"/>
              </a:rPr>
              <a:t>CCG</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200" b="0" i="0" u="none" strike="noStrike" kern="0" cap="none" spc="0" normalizeH="0" baseline="0" noProof="0" dirty="0" smtClean="0">
                <a:ln>
                  <a:noFill/>
                </a:ln>
                <a:solidFill>
                  <a:schemeClr val="tx1"/>
                </a:solidFill>
                <a:effectLst/>
                <a:uLnTx/>
                <a:uFillTx/>
                <a:latin typeface="+mn-lt"/>
                <a:ea typeface="+mn-ea"/>
                <a:cs typeface="+mn-cs"/>
              </a:rPr>
              <a:t>Reduce secondary</a:t>
            </a:r>
            <a:r>
              <a:rPr kumimoji="0" lang="en-GB" sz="2200" b="0" i="0" u="none" strike="noStrike" kern="0" cap="none" spc="0" normalizeH="0" noProof="0" dirty="0" smtClean="0">
                <a:ln>
                  <a:noFill/>
                </a:ln>
                <a:solidFill>
                  <a:schemeClr val="tx1"/>
                </a:solidFill>
                <a:effectLst/>
                <a:uLnTx/>
                <a:uFillTx/>
                <a:latin typeface="+mn-lt"/>
                <a:ea typeface="+mn-ea"/>
                <a:cs typeface="+mn-cs"/>
              </a:rPr>
              <a:t> care usage/efficiencies</a:t>
            </a:r>
            <a:endParaRPr kumimoji="0" lang="en-GB" sz="2200" b="0" i="0" u="none" strike="noStrike" kern="0" cap="none" spc="0" normalizeH="0" baseline="0" noProof="0" dirty="0" smtClean="0">
              <a:ln>
                <a:noFill/>
              </a:ln>
              <a:solidFill>
                <a:schemeClr val="tx1"/>
              </a:solidFill>
              <a:effectLst/>
              <a:uLnTx/>
              <a:uFillTx/>
              <a:latin typeface="+mn-lt"/>
              <a:ea typeface="+mn-ea"/>
              <a:cs typeface="+mn-cs"/>
            </a:endParaRP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200" b="0" i="0" u="none" strike="noStrike" kern="0" cap="none" spc="0" normalizeH="0" baseline="0" noProof="0" dirty="0" smtClean="0">
                <a:ln>
                  <a:noFill/>
                </a:ln>
                <a:solidFill>
                  <a:schemeClr val="tx1"/>
                </a:solidFill>
                <a:effectLst/>
                <a:uLnTx/>
                <a:uFillTx/>
                <a:latin typeface="+mn-lt"/>
                <a:ea typeface="+mn-ea"/>
                <a:cs typeface="+mn-cs"/>
              </a:rPr>
              <a:t>Access to community resources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200" b="0" i="0" u="none" strike="noStrike" kern="0" cap="none" spc="0" normalizeH="0" baseline="0" noProof="0" dirty="0" smtClean="0">
                <a:ln>
                  <a:noFill/>
                </a:ln>
                <a:solidFill>
                  <a:schemeClr val="tx1"/>
                </a:solidFill>
                <a:effectLst/>
                <a:uLnTx/>
                <a:uFillTx/>
                <a:latin typeface="+mn-lt"/>
                <a:ea typeface="+mn-ea"/>
                <a:cs typeface="+mn-cs"/>
              </a:rPr>
              <a:t>Ripple effect – funding/activities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200" kern="0" dirty="0" smtClean="0"/>
              <a:t>Supports integration</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200" b="0" i="0" u="none" strike="noStrike" kern="0" cap="none" spc="0" normalizeH="0" baseline="0" noProof="0" dirty="0" smtClean="0">
                <a:ln>
                  <a:noFill/>
                </a:ln>
                <a:solidFill>
                  <a:schemeClr val="tx1"/>
                </a:solidFill>
                <a:effectLst/>
                <a:uLnTx/>
                <a:uFillTx/>
                <a:latin typeface="+mn-lt"/>
                <a:ea typeface="+mn-ea"/>
                <a:cs typeface="+mn-cs"/>
              </a:rPr>
              <a:t>Once contract</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200" kern="0" dirty="0" smtClean="0"/>
              <a:t>Reputation – national recognition</a:t>
            </a:r>
            <a:endParaRPr kumimoji="0" lang="en-GB" sz="2200" b="0" i="0" u="none" strike="noStrike" kern="0" cap="none" spc="0" normalizeH="0" baseline="0" noProof="0" dirty="0" smtClean="0">
              <a:ln>
                <a:noFill/>
              </a:ln>
              <a:solidFill>
                <a:schemeClr val="tx1"/>
              </a:solidFill>
              <a:effectLst/>
              <a:uLnTx/>
              <a:uFillTx/>
              <a:latin typeface="+mn-lt"/>
              <a:ea typeface="+mn-ea"/>
              <a:cs typeface="+mn-cs"/>
            </a:endParaRPr>
          </a:p>
          <a:p>
            <a:pPr marL="342839" marR="0" lvl="0" indent="-342839" algn="l" defTabSz="914400" rtl="0" eaLnBrk="0" fontAlgn="base" latinLnBrk="0" hangingPunct="0">
              <a:lnSpc>
                <a:spcPct val="100000"/>
              </a:lnSpc>
              <a:spcBef>
                <a:spcPct val="20000"/>
              </a:spcBef>
              <a:spcAft>
                <a:spcPct val="0"/>
              </a:spcAft>
              <a:buClrTx/>
              <a:buSzTx/>
              <a:buFontTx/>
              <a:buNone/>
              <a:tabLst/>
              <a:defRPr/>
            </a:pPr>
            <a:r>
              <a:rPr kumimoji="0" lang="en-GB" sz="2200" b="1" i="0" u="none" strike="noStrike" kern="0" cap="none" spc="0" normalizeH="0" baseline="0" noProof="0" dirty="0" smtClean="0">
                <a:ln>
                  <a:noFill/>
                </a:ln>
                <a:solidFill>
                  <a:schemeClr val="tx1"/>
                </a:solidFill>
                <a:effectLst/>
                <a:uLnTx/>
                <a:uFillTx/>
                <a:latin typeface="+mn-lt"/>
                <a:ea typeface="+mn-ea"/>
                <a:cs typeface="+mn-cs"/>
              </a:rPr>
              <a:t>Partners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200" b="0" i="0" u="none" strike="noStrike" kern="0" cap="none" spc="0" normalizeH="0" baseline="0" noProof="0" dirty="0" smtClean="0">
                <a:ln>
                  <a:noFill/>
                </a:ln>
                <a:solidFill>
                  <a:schemeClr val="tx1"/>
                </a:solidFill>
                <a:effectLst/>
                <a:uLnTx/>
                <a:uFillTx/>
                <a:latin typeface="+mn-lt"/>
                <a:ea typeface="+mn-ea"/>
                <a:cs typeface="+mn-cs"/>
              </a:rPr>
              <a:t>Service resilience</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sz="2200" kern="0" dirty="0" smtClean="0"/>
              <a:t>Ripple effect – sustains other services</a:t>
            </a:r>
          </a:p>
          <a:p>
            <a:pPr marL="342839" marR="0" lvl="0" indent="-342839"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sz="2200" b="0" i="0" u="none" strike="noStrike" kern="0" cap="none" spc="0" normalizeH="0" baseline="0" noProof="0" dirty="0" smtClean="0">
                <a:ln>
                  <a:noFill/>
                </a:ln>
                <a:solidFill>
                  <a:schemeClr val="tx1"/>
                </a:solidFill>
                <a:effectLst/>
                <a:uLnTx/>
                <a:uFillTx/>
                <a:latin typeface="+mn-lt"/>
                <a:ea typeface="+mn-ea"/>
                <a:cs typeface="+mn-cs"/>
              </a:rPr>
              <a:t>Co-ordination</a:t>
            </a:r>
            <a:r>
              <a:rPr kumimoji="0" lang="en-GB" sz="2200" b="0" i="0" u="none" strike="noStrike" kern="0" cap="none" spc="0" normalizeH="0" noProof="0" dirty="0" smtClean="0">
                <a:ln>
                  <a:noFill/>
                </a:ln>
                <a:solidFill>
                  <a:schemeClr val="tx1"/>
                </a:solidFill>
                <a:effectLst/>
                <a:uLnTx/>
                <a:uFillTx/>
                <a:latin typeface="+mn-lt"/>
                <a:ea typeface="+mn-ea"/>
                <a:cs typeface="+mn-cs"/>
              </a:rPr>
              <a:t> and partnership working</a:t>
            </a:r>
          </a:p>
          <a:p>
            <a:pPr marL="342839" marR="0" lvl="0" indent="-342839" algn="l" defTabSz="914400" rtl="0" eaLnBrk="0" fontAlgn="base" latinLnBrk="0" hangingPunct="0">
              <a:lnSpc>
                <a:spcPct val="100000"/>
              </a:lnSpc>
              <a:spcBef>
                <a:spcPct val="20000"/>
              </a:spcBef>
              <a:spcAft>
                <a:spcPct val="0"/>
              </a:spcAft>
              <a:buClrTx/>
              <a:buSzTx/>
              <a:tabLst/>
              <a:defRPr/>
            </a:pPr>
            <a:endParaRPr kumimoji="0" lang="en-GB" sz="2400" b="0" i="0" u="none" strike="noStrike" kern="0" cap="none" spc="0" normalizeH="0" baseline="0" noProof="0" dirty="0" smtClean="0">
              <a:ln>
                <a:noFill/>
              </a:ln>
              <a:solidFill>
                <a:schemeClr val="tx1"/>
              </a:solidFill>
              <a:effectLst/>
              <a:uLnTx/>
              <a:uFillTx/>
              <a:latin typeface="+mn-lt"/>
              <a:ea typeface="+mn-ea"/>
              <a:cs typeface="+mn-cs"/>
            </a:endParaRPr>
          </a:p>
          <a:p>
            <a:pPr marL="342839" marR="0" lvl="0" indent="-342839" algn="l" defTabSz="914400" rtl="0" eaLnBrk="0" fontAlgn="base" latinLnBrk="0" hangingPunct="0">
              <a:lnSpc>
                <a:spcPct val="100000"/>
              </a:lnSpc>
              <a:spcBef>
                <a:spcPct val="20000"/>
              </a:spcBef>
              <a:spcAft>
                <a:spcPct val="0"/>
              </a:spcAft>
              <a:buClrTx/>
              <a:buSzTx/>
              <a:buFontTx/>
              <a:buNone/>
              <a:tabLst/>
              <a:defRPr/>
            </a:pPr>
            <a:endParaRPr kumimoji="0" lang="en-GB"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539552" y="332656"/>
            <a:ext cx="7924800" cy="1371600"/>
          </a:xfrm>
          <a:noFill/>
          <a:ln>
            <a:miter lim="800000"/>
            <a:headEnd/>
            <a:tailEnd/>
          </a:ln>
        </p:spPr>
        <p:txBody>
          <a:bodyPr vert="horz" wrap="square" lIns="91440" tIns="45720" rIns="91440" bIns="45720" numCol="1" anchor="t" anchorCtr="0" compatLnSpc="1">
            <a:prstTxWarp prst="textNoShape">
              <a:avLst/>
            </a:prstTxWarp>
          </a:bodyPr>
          <a:lstStyle/>
          <a:p>
            <a:pPr algn="l"/>
            <a:r>
              <a:rPr lang="en-GB" dirty="0" smtClean="0">
                <a:ea typeface="Times New Roman"/>
              </a:rPr>
              <a:t>Opportunities</a:t>
            </a:r>
          </a:p>
        </p:txBody>
      </p:sp>
      <p:sp>
        <p:nvSpPr>
          <p:cNvPr id="21507" name="Content Placeholder 2"/>
          <p:cNvSpPr>
            <a:spLocks noGrp="1"/>
          </p:cNvSpPr>
          <p:nvPr>
            <p:ph idx="1"/>
          </p:nvPr>
        </p:nvSpPr>
        <p:spPr bwMode="auto">
          <a:xfrm>
            <a:off x="457200" y="1196975"/>
            <a:ext cx="8229600" cy="4525963"/>
          </a:xfrm>
          <a:noFill/>
          <a:ln>
            <a:miter lim="800000"/>
            <a:headEnd/>
            <a:tailEnd/>
          </a:ln>
        </p:spPr>
        <p:txBody>
          <a:bodyPr vert="horz" wrap="square" lIns="91440" tIns="45720" rIns="91440" bIns="45720" numCol="1" anchor="t" anchorCtr="0" compatLnSpc="1">
            <a:prstTxWarp prst="textNoShape">
              <a:avLst/>
            </a:prstTxWarp>
          </a:bodyPr>
          <a:lstStyle/>
          <a:p>
            <a:pPr marL="361950" indent="-361950"/>
            <a:r>
              <a:rPr lang="en-GB" sz="2800" smtClean="0">
                <a:solidFill>
                  <a:schemeClr val="tx2"/>
                </a:solidFill>
              </a:rPr>
              <a:t>Make explicit in the strategy the contribution of housing to health outcomes (as a major social determinant of health) to inform joint commissioning approaches.</a:t>
            </a:r>
          </a:p>
          <a:p>
            <a:pPr marL="361950" indent="-361950"/>
            <a:r>
              <a:rPr lang="en-GB" sz="2800" smtClean="0">
                <a:solidFill>
                  <a:schemeClr val="tx2"/>
                </a:solidFill>
              </a:rPr>
              <a:t>Ensure that all new developments by the local authority and Housing Associations promote smoke free homes whilst all specialist accommodation providers revise existing drugs policies to include tobacco use.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GB" smtClean="0">
                <a:solidFill>
                  <a:srgbClr val="004B8D"/>
                </a:solidFill>
              </a:rPr>
              <a:t>Opportunities</a:t>
            </a:r>
          </a:p>
        </p:txBody>
      </p:sp>
      <p:sp>
        <p:nvSpPr>
          <p:cNvPr id="13315" name="Content Placeholder 2"/>
          <p:cNvSpPr>
            <a:spLocks noGrp="1"/>
          </p:cNvSpPr>
          <p:nvPr>
            <p:ph idx="1"/>
          </p:nvPr>
        </p:nvSpPr>
        <p:spPr bwMode="auto">
          <a:xfrm>
            <a:off x="457200" y="1196975"/>
            <a:ext cx="8229600" cy="4525963"/>
          </a:xfrm>
          <a:ln>
            <a:miter lim="800000"/>
            <a:headEnd/>
            <a:tailEnd/>
          </a:ln>
        </p:spPr>
        <p:txBody>
          <a:bodyPr vert="horz" wrap="square" lIns="91440" tIns="45720" rIns="91440" bIns="45720" numCol="1" anchor="t" anchorCtr="0" compatLnSpc="1">
            <a:prstTxWarp prst="textNoShape">
              <a:avLst/>
            </a:prstTxWarp>
          </a:bodyPr>
          <a:lstStyle/>
          <a:p>
            <a:pPr marL="361950" indent="-361950">
              <a:buFont typeface="Arial" pitchFamily="34" charset="0"/>
              <a:buChar char="•"/>
              <a:defRPr/>
            </a:pPr>
            <a:r>
              <a:rPr lang="en-GB" sz="2800" dirty="0" smtClean="0">
                <a:solidFill>
                  <a:schemeClr val="tx2"/>
                </a:solidFill>
              </a:rPr>
              <a:t>Develop social prescribing schemes with the WK CCG to facilitate multi agency working to improve health conditions exacerbated by poor housing.</a:t>
            </a:r>
          </a:p>
          <a:p>
            <a:pPr>
              <a:buFont typeface="Arial" pitchFamily="34" charset="0"/>
              <a:buChar char="•"/>
              <a:defRPr/>
            </a:pPr>
            <a:r>
              <a:rPr lang="en-GB" sz="2800" dirty="0" smtClean="0">
                <a:solidFill>
                  <a:schemeClr val="tx2"/>
                </a:solidFill>
              </a:rPr>
              <a:t>Ensure that the most vulnerable groups are targeted for initiatives that tackle fuel poverty.</a:t>
            </a:r>
          </a:p>
          <a:p>
            <a:pPr>
              <a:buFont typeface="Arial" pitchFamily="34" charset="0"/>
              <a:buChar char="•"/>
              <a:defRPr/>
            </a:pPr>
            <a:r>
              <a:rPr lang="en-GB" sz="2800" dirty="0" smtClean="0">
                <a:solidFill>
                  <a:schemeClr val="tx2"/>
                </a:solidFill>
              </a:rPr>
              <a:t>Implement preventive programmes through effective partnerships to enable vulnerable people to live independently for as long as possible.</a:t>
            </a:r>
          </a:p>
          <a:p>
            <a:pPr>
              <a:buFont typeface="Arial" pitchFamily="34" charset="0"/>
              <a:buNone/>
              <a:defRPr/>
            </a:pPr>
            <a:endParaRPr lang="en-GB" sz="2800" dirty="0" smtClean="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495</Words>
  <Application>Microsoft Office PowerPoint</Application>
  <PresentationFormat>On-screen Show (4:3)</PresentationFormat>
  <Paragraphs>107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Health and Housing A vision for district councils</vt:lpstr>
      <vt:lpstr>The core district functions</vt:lpstr>
      <vt:lpstr>PowerPoint Presentation</vt:lpstr>
      <vt:lpstr>Example: Housing support</vt:lpstr>
      <vt:lpstr>Social prescribing</vt:lpstr>
      <vt:lpstr>Provides a framework for...</vt:lpstr>
      <vt:lpstr>Benefits/Added value</vt:lpstr>
      <vt:lpstr>Opportunities</vt:lpstr>
      <vt:lpstr>Opportunities</vt:lpstr>
      <vt:lpstr>Opportunities</vt:lpstr>
    </vt:vector>
  </TitlesOfParts>
  <Company>SDC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Plan</dc:title>
  <dc:creator>SDC</dc:creator>
  <cp:lastModifiedBy>Rebecca Smith [Sykes]</cp:lastModifiedBy>
  <cp:revision>54</cp:revision>
  <dcterms:created xsi:type="dcterms:W3CDTF">2016-09-22T10:26:49Z</dcterms:created>
  <dcterms:modified xsi:type="dcterms:W3CDTF">2016-12-13T10:26:25Z</dcterms:modified>
</cp:coreProperties>
</file>