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8" r:id="rId4"/>
    <p:sldId id="262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E045C-8B0C-4DAD-9009-FADBCB2AB979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1532ED5-EF89-48A5-9E77-89F7235469EA}">
      <dgm:prSet phldrT="[Text]"/>
      <dgm:spPr/>
      <dgm:t>
        <a:bodyPr/>
        <a:lstStyle/>
        <a:p>
          <a:r>
            <a:rPr lang="en-GB" dirty="0" smtClean="0"/>
            <a:t>Year 1	</a:t>
          </a:r>
          <a:endParaRPr lang="en-GB" dirty="0"/>
        </a:p>
      </dgm:t>
    </dgm:pt>
    <dgm:pt modelId="{6344F4AA-39B5-4143-A376-7AE1C86515A8}" type="parTrans" cxnId="{5B359996-F1B9-415F-9DF7-4ED851022E76}">
      <dgm:prSet/>
      <dgm:spPr/>
      <dgm:t>
        <a:bodyPr/>
        <a:lstStyle/>
        <a:p>
          <a:endParaRPr lang="en-GB"/>
        </a:p>
      </dgm:t>
    </dgm:pt>
    <dgm:pt modelId="{7298B225-1229-4F02-9FF9-318280E8A869}" type="sibTrans" cxnId="{5B359996-F1B9-415F-9DF7-4ED851022E76}">
      <dgm:prSet/>
      <dgm:spPr/>
      <dgm:t>
        <a:bodyPr/>
        <a:lstStyle/>
        <a:p>
          <a:endParaRPr lang="en-GB"/>
        </a:p>
      </dgm:t>
    </dgm:pt>
    <dgm:pt modelId="{21F88CB9-0E0D-4B44-A36A-FA83B07EDDB2}">
      <dgm:prSet phldrT="[Text]"/>
      <dgm:spPr/>
      <dgm:t>
        <a:bodyPr/>
        <a:lstStyle/>
        <a:p>
          <a:r>
            <a:rPr lang="en-GB" dirty="0" smtClean="0"/>
            <a:t>Year 2 </a:t>
          </a:r>
        </a:p>
        <a:p>
          <a:endParaRPr lang="en-GB" dirty="0"/>
        </a:p>
      </dgm:t>
    </dgm:pt>
    <dgm:pt modelId="{C3E3D6DF-143F-4D59-9A4F-4272EAA98444}" type="parTrans" cxnId="{87464F7F-0098-47EC-B426-C3CE0DE6A3F2}">
      <dgm:prSet/>
      <dgm:spPr/>
      <dgm:t>
        <a:bodyPr/>
        <a:lstStyle/>
        <a:p>
          <a:endParaRPr lang="en-GB"/>
        </a:p>
      </dgm:t>
    </dgm:pt>
    <dgm:pt modelId="{C523A603-FA73-49D0-9F81-24338FE9FA20}" type="sibTrans" cxnId="{87464F7F-0098-47EC-B426-C3CE0DE6A3F2}">
      <dgm:prSet/>
      <dgm:spPr/>
      <dgm:t>
        <a:bodyPr/>
        <a:lstStyle/>
        <a:p>
          <a:endParaRPr lang="en-GB"/>
        </a:p>
      </dgm:t>
    </dgm:pt>
    <dgm:pt modelId="{71C9E65C-7B46-4723-848E-CD4064A80FD1}">
      <dgm:prSet phldrT="[Text]" custT="1"/>
      <dgm:spPr/>
      <dgm:t>
        <a:bodyPr/>
        <a:lstStyle/>
        <a:p>
          <a:r>
            <a:rPr lang="en-GB" sz="1050" dirty="0" smtClean="0"/>
            <a:t>Year 3</a:t>
          </a:r>
          <a:endParaRPr lang="en-GB" sz="1050" dirty="0"/>
        </a:p>
      </dgm:t>
    </dgm:pt>
    <dgm:pt modelId="{4A995B1F-D215-403E-AF4C-050D454DF253}" type="parTrans" cxnId="{65D95691-5325-4478-9FAE-956ECE64E17D}">
      <dgm:prSet/>
      <dgm:spPr/>
      <dgm:t>
        <a:bodyPr/>
        <a:lstStyle/>
        <a:p>
          <a:endParaRPr lang="en-GB"/>
        </a:p>
      </dgm:t>
    </dgm:pt>
    <dgm:pt modelId="{974C3F05-FA86-497D-826A-F4B05218540E}" type="sibTrans" cxnId="{65D95691-5325-4478-9FAE-956ECE64E17D}">
      <dgm:prSet/>
      <dgm:spPr/>
      <dgm:t>
        <a:bodyPr/>
        <a:lstStyle/>
        <a:p>
          <a:endParaRPr lang="en-GB"/>
        </a:p>
      </dgm:t>
    </dgm:pt>
    <dgm:pt modelId="{9C809B31-54A4-4E20-8BB1-48AA058373AD}">
      <dgm:prSet/>
      <dgm:spPr/>
      <dgm:t>
        <a:bodyPr/>
        <a:lstStyle/>
        <a:p>
          <a:endParaRPr lang="en-GB"/>
        </a:p>
      </dgm:t>
    </dgm:pt>
    <dgm:pt modelId="{55E36A0C-FD3C-46C9-81FA-6D02604C965B}" type="parTrans" cxnId="{AF6927C0-99E5-421F-8C13-51948D9BBA5A}">
      <dgm:prSet/>
      <dgm:spPr/>
      <dgm:t>
        <a:bodyPr/>
        <a:lstStyle/>
        <a:p>
          <a:endParaRPr lang="en-GB"/>
        </a:p>
      </dgm:t>
    </dgm:pt>
    <dgm:pt modelId="{78020F00-FEFD-4D7F-AB10-36AC2A2EA153}" type="sibTrans" cxnId="{AF6927C0-99E5-421F-8C13-51948D9BBA5A}">
      <dgm:prSet/>
      <dgm:spPr/>
      <dgm:t>
        <a:bodyPr/>
        <a:lstStyle/>
        <a:p>
          <a:endParaRPr lang="en-GB"/>
        </a:p>
      </dgm:t>
    </dgm:pt>
    <dgm:pt modelId="{A1F41F6F-5AD7-4523-8DF7-C705FB21BB57}">
      <dgm:prSet/>
      <dgm:spPr/>
      <dgm:t>
        <a:bodyPr/>
        <a:lstStyle/>
        <a:p>
          <a:endParaRPr lang="en-GB"/>
        </a:p>
      </dgm:t>
    </dgm:pt>
    <dgm:pt modelId="{30BB0330-8DF5-45CB-95A4-F8C083717CD9}" type="parTrans" cxnId="{4358AADF-A6DD-4B9B-B136-1421250FA025}">
      <dgm:prSet/>
      <dgm:spPr/>
      <dgm:t>
        <a:bodyPr/>
        <a:lstStyle/>
        <a:p>
          <a:endParaRPr lang="en-GB"/>
        </a:p>
      </dgm:t>
    </dgm:pt>
    <dgm:pt modelId="{A09688D2-E847-40F1-A5FA-713F9E3049AB}" type="sibTrans" cxnId="{4358AADF-A6DD-4B9B-B136-1421250FA025}">
      <dgm:prSet/>
      <dgm:spPr/>
      <dgm:t>
        <a:bodyPr/>
        <a:lstStyle/>
        <a:p>
          <a:endParaRPr lang="en-GB"/>
        </a:p>
      </dgm:t>
    </dgm:pt>
    <dgm:pt modelId="{B084182F-F121-4211-A22B-36578288C55A}" type="pres">
      <dgm:prSet presAssocID="{F2BE045C-8B0C-4DAD-9009-FADBCB2AB97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1C3E2E-03BE-4506-8CE4-49845F3A5D40}" type="pres">
      <dgm:prSet presAssocID="{F2BE045C-8B0C-4DAD-9009-FADBCB2AB979}" presName="arrow" presStyleLbl="bgShp" presStyleIdx="0" presStyleCnt="1" custLinFactNeighborX="11236" custLinFactNeighborY="-64257"/>
      <dgm:spPr/>
      <dgm:t>
        <a:bodyPr/>
        <a:lstStyle/>
        <a:p>
          <a:endParaRPr lang="en-GB"/>
        </a:p>
      </dgm:t>
    </dgm:pt>
    <dgm:pt modelId="{415EAC47-5020-47D4-8991-7839DC467A58}" type="pres">
      <dgm:prSet presAssocID="{F2BE045C-8B0C-4DAD-9009-FADBCB2AB979}" presName="arrowDiagram5" presStyleCnt="0"/>
      <dgm:spPr/>
    </dgm:pt>
    <dgm:pt modelId="{3F0B57E8-4AFE-4E62-8E15-574F07F623E3}" type="pres">
      <dgm:prSet presAssocID="{C1532ED5-EF89-48A5-9E77-89F7235469EA}" presName="bullet5a" presStyleLbl="node1" presStyleIdx="0" presStyleCnt="5" custLinFactX="-100000" custLinFactY="-398121" custLinFactNeighborX="-132850" custLinFactNeighborY="-400000"/>
      <dgm:spPr/>
    </dgm:pt>
    <dgm:pt modelId="{528D0E63-E9FF-4457-9C1C-00EAFB191542}" type="pres">
      <dgm:prSet presAssocID="{C1532ED5-EF89-48A5-9E77-89F7235469EA}" presName="textBox5a" presStyleLbl="revTx" presStyleIdx="0" presStyleCnt="5" custLinFactY="-37167" custLinFactNeighborX="-2914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6A4430-A079-4B2C-B268-DF43ABEF4C80}" type="pres">
      <dgm:prSet presAssocID="{21F88CB9-0E0D-4B44-A36A-FA83B07EDDB2}" presName="bullet5b" presStyleLbl="node1" presStyleIdx="1" presStyleCnt="5" custLinFactX="-40477" custLinFactY="-232680" custLinFactNeighborX="-100000" custLinFactNeighborY="-300000"/>
      <dgm:spPr/>
    </dgm:pt>
    <dgm:pt modelId="{2E8BF94D-A387-470E-84B3-DA232F9AAB48}" type="pres">
      <dgm:prSet presAssocID="{21F88CB9-0E0D-4B44-A36A-FA83B07EDDB2}" presName="textBox5b" presStyleLbl="revTx" presStyleIdx="1" presStyleCnt="5" custScaleY="28146" custLinFactY="-8143" custLinFactNeighborX="-2822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1E111A-5A99-4034-9730-B7E3213CBCEF}" type="pres">
      <dgm:prSet presAssocID="{71C9E65C-7B46-4723-848E-CD4064A80FD1}" presName="bullet5c" presStyleLbl="node1" presStyleIdx="2" presStyleCnt="5" custLinFactY="-200000" custLinFactNeighborX="-48844" custLinFactNeighborY="-223421"/>
      <dgm:spPr/>
    </dgm:pt>
    <dgm:pt modelId="{427428D0-DC3F-48BD-9C10-CCA133C4D32C}" type="pres">
      <dgm:prSet presAssocID="{71C9E65C-7B46-4723-848E-CD4064A80FD1}" presName="textBox5c" presStyleLbl="revTx" presStyleIdx="2" presStyleCnt="5" custScaleY="34200" custLinFactNeighborX="3497" custLinFactNeighborY="-907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84B1DE-DD53-477F-88E0-F8F0DE3194F5}" type="pres">
      <dgm:prSet presAssocID="{9C809B31-54A4-4E20-8BB1-48AA058373AD}" presName="bullet5d" presStyleLbl="node1" presStyleIdx="3" presStyleCnt="5" custLinFactY="-168727" custLinFactNeighborX="-11606" custLinFactNeighborY="-200000"/>
      <dgm:spPr/>
    </dgm:pt>
    <dgm:pt modelId="{DC1A0B29-305C-4C66-8A4B-8D70953A041F}" type="pres">
      <dgm:prSet presAssocID="{9C809B31-54A4-4E20-8BB1-48AA058373A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96E06-AE2F-406E-A6E2-A420D19CC31B}" type="pres">
      <dgm:prSet presAssocID="{A1F41F6F-5AD7-4523-8DF7-C705FB21BB57}" presName="bullet5e" presStyleLbl="node1" presStyleIdx="4" presStyleCnt="5" custLinFactY="-111743" custLinFactNeighborX="-23948" custLinFactNeighborY="-200000"/>
      <dgm:spPr/>
    </dgm:pt>
    <dgm:pt modelId="{9C690740-D964-4EC3-BFDA-321C121AC2C5}" type="pres">
      <dgm:prSet presAssocID="{A1F41F6F-5AD7-4523-8DF7-C705FB21BB5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58AADF-A6DD-4B9B-B136-1421250FA025}" srcId="{F2BE045C-8B0C-4DAD-9009-FADBCB2AB979}" destId="{A1F41F6F-5AD7-4523-8DF7-C705FB21BB57}" srcOrd="4" destOrd="0" parTransId="{30BB0330-8DF5-45CB-95A4-F8C083717CD9}" sibTransId="{A09688D2-E847-40F1-A5FA-713F9E3049AB}"/>
    <dgm:cxn modelId="{E7FE5337-FA19-4CBF-AB36-D60892E905B1}" type="presOf" srcId="{9C809B31-54A4-4E20-8BB1-48AA058373AD}" destId="{DC1A0B29-305C-4C66-8A4B-8D70953A041F}" srcOrd="0" destOrd="0" presId="urn:microsoft.com/office/officeart/2005/8/layout/arrow2"/>
    <dgm:cxn modelId="{EF2967C7-887E-4D80-8F35-5CF5F71DDCE7}" type="presOf" srcId="{71C9E65C-7B46-4723-848E-CD4064A80FD1}" destId="{427428D0-DC3F-48BD-9C10-CCA133C4D32C}" srcOrd="0" destOrd="0" presId="urn:microsoft.com/office/officeart/2005/8/layout/arrow2"/>
    <dgm:cxn modelId="{98855F1A-F162-4235-807A-BC51F5BCB6E3}" type="presOf" srcId="{C1532ED5-EF89-48A5-9E77-89F7235469EA}" destId="{528D0E63-E9FF-4457-9C1C-00EAFB191542}" srcOrd="0" destOrd="0" presId="urn:microsoft.com/office/officeart/2005/8/layout/arrow2"/>
    <dgm:cxn modelId="{DCCDC996-F95D-4596-9814-7241A1BB9C09}" type="presOf" srcId="{21F88CB9-0E0D-4B44-A36A-FA83B07EDDB2}" destId="{2E8BF94D-A387-470E-84B3-DA232F9AAB48}" srcOrd="0" destOrd="0" presId="urn:microsoft.com/office/officeart/2005/8/layout/arrow2"/>
    <dgm:cxn modelId="{F190FB11-214D-4251-BF28-01D0A2FD6DC1}" type="presOf" srcId="{F2BE045C-8B0C-4DAD-9009-FADBCB2AB979}" destId="{B084182F-F121-4211-A22B-36578288C55A}" srcOrd="0" destOrd="0" presId="urn:microsoft.com/office/officeart/2005/8/layout/arrow2"/>
    <dgm:cxn modelId="{5B359996-F1B9-415F-9DF7-4ED851022E76}" srcId="{F2BE045C-8B0C-4DAD-9009-FADBCB2AB979}" destId="{C1532ED5-EF89-48A5-9E77-89F7235469EA}" srcOrd="0" destOrd="0" parTransId="{6344F4AA-39B5-4143-A376-7AE1C86515A8}" sibTransId="{7298B225-1229-4F02-9FF9-318280E8A869}"/>
    <dgm:cxn modelId="{C214738B-9FC2-4C86-85D8-CE72D5775EC1}" type="presOf" srcId="{A1F41F6F-5AD7-4523-8DF7-C705FB21BB57}" destId="{9C690740-D964-4EC3-BFDA-321C121AC2C5}" srcOrd="0" destOrd="0" presId="urn:microsoft.com/office/officeart/2005/8/layout/arrow2"/>
    <dgm:cxn modelId="{87464F7F-0098-47EC-B426-C3CE0DE6A3F2}" srcId="{F2BE045C-8B0C-4DAD-9009-FADBCB2AB979}" destId="{21F88CB9-0E0D-4B44-A36A-FA83B07EDDB2}" srcOrd="1" destOrd="0" parTransId="{C3E3D6DF-143F-4D59-9A4F-4272EAA98444}" sibTransId="{C523A603-FA73-49D0-9F81-24338FE9FA20}"/>
    <dgm:cxn modelId="{65D95691-5325-4478-9FAE-956ECE64E17D}" srcId="{F2BE045C-8B0C-4DAD-9009-FADBCB2AB979}" destId="{71C9E65C-7B46-4723-848E-CD4064A80FD1}" srcOrd="2" destOrd="0" parTransId="{4A995B1F-D215-403E-AF4C-050D454DF253}" sibTransId="{974C3F05-FA86-497D-826A-F4B05218540E}"/>
    <dgm:cxn modelId="{AF6927C0-99E5-421F-8C13-51948D9BBA5A}" srcId="{F2BE045C-8B0C-4DAD-9009-FADBCB2AB979}" destId="{9C809B31-54A4-4E20-8BB1-48AA058373AD}" srcOrd="3" destOrd="0" parTransId="{55E36A0C-FD3C-46C9-81FA-6D02604C965B}" sibTransId="{78020F00-FEFD-4D7F-AB10-36AC2A2EA153}"/>
    <dgm:cxn modelId="{95E2E8E8-5094-4406-968F-F775722F8189}" type="presParOf" srcId="{B084182F-F121-4211-A22B-36578288C55A}" destId="{6B1C3E2E-03BE-4506-8CE4-49845F3A5D40}" srcOrd="0" destOrd="0" presId="urn:microsoft.com/office/officeart/2005/8/layout/arrow2"/>
    <dgm:cxn modelId="{C16B4B60-9A93-40D8-8E67-9FBC7B286954}" type="presParOf" srcId="{B084182F-F121-4211-A22B-36578288C55A}" destId="{415EAC47-5020-47D4-8991-7839DC467A58}" srcOrd="1" destOrd="0" presId="urn:microsoft.com/office/officeart/2005/8/layout/arrow2"/>
    <dgm:cxn modelId="{B93CE1EE-6726-4901-AE81-669FDF27E98B}" type="presParOf" srcId="{415EAC47-5020-47D4-8991-7839DC467A58}" destId="{3F0B57E8-4AFE-4E62-8E15-574F07F623E3}" srcOrd="0" destOrd="0" presId="urn:microsoft.com/office/officeart/2005/8/layout/arrow2"/>
    <dgm:cxn modelId="{24A0D217-99A0-4002-A111-D4785EB1EAA8}" type="presParOf" srcId="{415EAC47-5020-47D4-8991-7839DC467A58}" destId="{528D0E63-E9FF-4457-9C1C-00EAFB191542}" srcOrd="1" destOrd="0" presId="urn:microsoft.com/office/officeart/2005/8/layout/arrow2"/>
    <dgm:cxn modelId="{2E13AD8B-382D-4E4D-88FA-F99D65D370E2}" type="presParOf" srcId="{415EAC47-5020-47D4-8991-7839DC467A58}" destId="{396A4430-A079-4B2C-B268-DF43ABEF4C80}" srcOrd="2" destOrd="0" presId="urn:microsoft.com/office/officeart/2005/8/layout/arrow2"/>
    <dgm:cxn modelId="{289D7738-0B4B-4034-B4D7-4E7C0DBCFA96}" type="presParOf" srcId="{415EAC47-5020-47D4-8991-7839DC467A58}" destId="{2E8BF94D-A387-470E-84B3-DA232F9AAB48}" srcOrd="3" destOrd="0" presId="urn:microsoft.com/office/officeart/2005/8/layout/arrow2"/>
    <dgm:cxn modelId="{6662CFF5-49EF-4FBB-9E3D-1B6E721F1ED9}" type="presParOf" srcId="{415EAC47-5020-47D4-8991-7839DC467A58}" destId="{6A1E111A-5A99-4034-9730-B7E3213CBCEF}" srcOrd="4" destOrd="0" presId="urn:microsoft.com/office/officeart/2005/8/layout/arrow2"/>
    <dgm:cxn modelId="{0C36AEDD-C2E3-4816-85A2-28F2578EEE6D}" type="presParOf" srcId="{415EAC47-5020-47D4-8991-7839DC467A58}" destId="{427428D0-DC3F-48BD-9C10-CCA133C4D32C}" srcOrd="5" destOrd="0" presId="urn:microsoft.com/office/officeart/2005/8/layout/arrow2"/>
    <dgm:cxn modelId="{6410C8DF-9DFA-4A80-9F7C-D99708415352}" type="presParOf" srcId="{415EAC47-5020-47D4-8991-7839DC467A58}" destId="{0E84B1DE-DD53-477F-88E0-F8F0DE3194F5}" srcOrd="6" destOrd="0" presId="urn:microsoft.com/office/officeart/2005/8/layout/arrow2"/>
    <dgm:cxn modelId="{B2EE6416-AFEE-4C9A-A1C6-C2C54F3FB385}" type="presParOf" srcId="{415EAC47-5020-47D4-8991-7839DC467A58}" destId="{DC1A0B29-305C-4C66-8A4B-8D70953A041F}" srcOrd="7" destOrd="0" presId="urn:microsoft.com/office/officeart/2005/8/layout/arrow2"/>
    <dgm:cxn modelId="{75C94EA5-5751-49CE-9939-B5BDC1010B7E}" type="presParOf" srcId="{415EAC47-5020-47D4-8991-7839DC467A58}" destId="{FF296E06-AE2F-406E-A6E2-A420D19CC31B}" srcOrd="8" destOrd="0" presId="urn:microsoft.com/office/officeart/2005/8/layout/arrow2"/>
    <dgm:cxn modelId="{8945D44E-D6F2-4FAE-B7E8-6E9FB70F75C9}" type="presParOf" srcId="{415EAC47-5020-47D4-8991-7839DC467A58}" destId="{9C690740-D964-4EC3-BFDA-321C121AC2C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3E2E-03BE-4506-8CE4-49845F3A5D40}">
      <dsp:nvSpPr>
        <dsp:cNvPr id="0" name=""/>
        <dsp:cNvSpPr/>
      </dsp:nvSpPr>
      <dsp:spPr>
        <a:xfrm>
          <a:off x="0" y="0"/>
          <a:ext cx="3204321" cy="20027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B57E8-4AFE-4E62-8E15-574F07F623E3}">
      <dsp:nvSpPr>
        <dsp:cNvPr id="0" name=""/>
        <dsp:cNvSpPr/>
      </dsp:nvSpPr>
      <dsp:spPr>
        <a:xfrm>
          <a:off x="144016" y="1286888"/>
          <a:ext cx="73699" cy="7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0E63-E9FF-4457-9C1C-00EAFB191542}">
      <dsp:nvSpPr>
        <dsp:cNvPr id="0" name=""/>
        <dsp:cNvSpPr/>
      </dsp:nvSpPr>
      <dsp:spPr>
        <a:xfrm>
          <a:off x="230126" y="1258152"/>
          <a:ext cx="419766" cy="476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52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Year 1	</a:t>
          </a:r>
          <a:endParaRPr lang="en-GB" sz="700" kern="1200" dirty="0"/>
        </a:p>
      </dsp:txBody>
      <dsp:txXfrm>
        <a:off x="230126" y="1258152"/>
        <a:ext cx="419766" cy="476642"/>
      </dsp:txXfrm>
    </dsp:sp>
    <dsp:sp modelId="{396A4430-A079-4B2C-B268-DF43ABEF4C80}">
      <dsp:nvSpPr>
        <dsp:cNvPr id="0" name=""/>
        <dsp:cNvSpPr/>
      </dsp:nvSpPr>
      <dsp:spPr>
        <a:xfrm>
          <a:off x="552515" y="877305"/>
          <a:ext cx="115355" cy="115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BF94D-A387-470E-84B3-DA232F9AAB48}">
      <dsp:nvSpPr>
        <dsp:cNvPr id="0" name=""/>
        <dsp:cNvSpPr/>
      </dsp:nvSpPr>
      <dsp:spPr>
        <a:xfrm>
          <a:off x="622107" y="943472"/>
          <a:ext cx="531917" cy="23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25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Year 2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622107" y="943472"/>
        <a:ext cx="531917" cy="236181"/>
      </dsp:txXfrm>
    </dsp:sp>
    <dsp:sp modelId="{6A1E111A-5A99-4034-9730-B7E3213CBCEF}">
      <dsp:nvSpPr>
        <dsp:cNvPr id="0" name=""/>
        <dsp:cNvSpPr/>
      </dsp:nvSpPr>
      <dsp:spPr>
        <a:xfrm>
          <a:off x="1152129" y="534916"/>
          <a:ext cx="153807" cy="153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428D0-DC3F-48BD-9C10-CCA133C4D32C}">
      <dsp:nvSpPr>
        <dsp:cNvPr id="0" name=""/>
        <dsp:cNvSpPr/>
      </dsp:nvSpPr>
      <dsp:spPr>
        <a:xfrm>
          <a:off x="1325785" y="611871"/>
          <a:ext cx="618433" cy="38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99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Year 3</a:t>
          </a:r>
          <a:endParaRPr lang="en-GB" sz="1050" kern="1200" dirty="0"/>
        </a:p>
      </dsp:txBody>
      <dsp:txXfrm>
        <a:off x="1325785" y="611871"/>
        <a:ext cx="618433" cy="384927"/>
      </dsp:txXfrm>
    </dsp:sp>
    <dsp:sp modelId="{0E84B1DE-DD53-477F-88E0-F8F0DE3194F5}">
      <dsp:nvSpPr>
        <dsp:cNvPr id="0" name=""/>
        <dsp:cNvSpPr/>
      </dsp:nvSpPr>
      <dsp:spPr>
        <a:xfrm>
          <a:off x="1800201" y="214905"/>
          <a:ext cx="198667" cy="198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A0B29-305C-4C66-8A4B-8D70953A041F}">
      <dsp:nvSpPr>
        <dsp:cNvPr id="0" name=""/>
        <dsp:cNvSpPr/>
      </dsp:nvSpPr>
      <dsp:spPr>
        <a:xfrm>
          <a:off x="1922592" y="1046781"/>
          <a:ext cx="640864" cy="134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70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922592" y="1046781"/>
        <a:ext cx="640864" cy="1341809"/>
      </dsp:txXfrm>
    </dsp:sp>
    <dsp:sp modelId="{FF296E06-AE2F-406E-A6E2-A420D19CC31B}">
      <dsp:nvSpPr>
        <dsp:cNvPr id="0" name=""/>
        <dsp:cNvSpPr/>
      </dsp:nvSpPr>
      <dsp:spPr>
        <a:xfrm>
          <a:off x="2376263" y="0"/>
          <a:ext cx="253141" cy="253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90740-D964-4EC3-BFDA-321C121AC2C5}">
      <dsp:nvSpPr>
        <dsp:cNvPr id="0" name=""/>
        <dsp:cNvSpPr/>
      </dsp:nvSpPr>
      <dsp:spPr>
        <a:xfrm>
          <a:off x="2563456" y="914603"/>
          <a:ext cx="640864" cy="147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34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563456" y="914603"/>
        <a:ext cx="640864" cy="147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A708-F47D-420F-B0D3-C05D14318C04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D7142-252D-4B63-8194-DB8811DD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5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7142-252D-4B63-8194-DB8811DD77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7142-252D-4B63-8194-DB8811DD77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7142-252D-4B63-8194-DB8811DD77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2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819C2-C5C3-4378-AE4D-80AEBCE44D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5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7142-252D-4B63-8194-DB8811DD77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9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4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1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8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2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2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1FB5-6C30-495A-A628-439422F3442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97B0-7992-4760-8A30-E72FB95F3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lanie.anthony@kent.gov.uk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9672" y="1340768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Related Support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18" y="589274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43" y="2780928"/>
            <a:ext cx="3048000" cy="215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69268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Mel Anthony, KCC Strategic Commissioning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2671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Commissioned services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that aim to develop or sustain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 vulnerable person’s capacity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live independently in accommodation.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Not statutory health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social care 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personal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Wide range of services for vulnerable groups including rough sleepers, vulnerable homeless people, domestic abuse and offenders.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Support plans target wellbeing and health outcomes alongside housing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80928"/>
            <a:ext cx="935958" cy="1008112"/>
          </a:xfrm>
          <a:prstGeom prst="rect">
            <a:avLst/>
          </a:prstGeom>
        </p:spPr>
      </p:pic>
      <p:pic>
        <p:nvPicPr>
          <p:cNvPr id="1026" name="Picture 2" descr="C:\Users\anthom01\AppData\Local\Microsoft\Windows\Temporary Internet Files\Content.IE5\6GKSZPOV\180550295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 bwMode="auto">
          <a:xfrm>
            <a:off x="683568" y="4034419"/>
            <a:ext cx="873074" cy="8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hom01\AppData\Local\Microsoft\Windows\Temporary Internet Files\Content.IE5\6GKSZPOV\spanner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8" y="5343915"/>
            <a:ext cx="952798" cy="9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77115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Supported Housing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Specialist  integrated schemes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designed to provide both housing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support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together.  To access the support, you must live at the scheme e.g. women’s refuges, sheltered housing.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724" y="40312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Floating Support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Peripatetic service that is tenure neutral.  Most commonly for those in unstable housing situations e.g. at risk of eviction, sofa surfing, rough sleeping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Related Support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564" y="544522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Home Improvement Agencies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Repair, maintain or improve their home, Advice and information, Disabled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adaptations (DFGs)</a:t>
            </a:r>
          </a:p>
        </p:txBody>
      </p:sp>
      <p:pic>
        <p:nvPicPr>
          <p:cNvPr id="10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18" y="589274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4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1" y="773414"/>
            <a:ext cx="1529558" cy="16474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Related Support in the SKC area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anthom01\AppData\Local\Microsoft\Windows\Temporary Internet Files\Content.IE5\6GKSZPOV\spann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8" y="4790275"/>
            <a:ext cx="1503200" cy="15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750213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Older People 900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Mental Health 16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Learning Disability 93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Young People 34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Vulnerable Homeless 24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Domestic Abuse 13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Offenders 20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Substance Misuse 18 households</a:t>
            </a:r>
          </a:p>
        </p:txBody>
      </p:sp>
      <p:pic>
        <p:nvPicPr>
          <p:cNvPr id="10" name="Picture 2" descr="C:\Users\anthom01\AppData\Local\Microsoft\Windows\Temporary Internet Files\Content.IE5\6GKSZPOV\180550295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 bwMode="auto">
          <a:xfrm>
            <a:off x="656025" y="3049044"/>
            <a:ext cx="1423123" cy="14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301230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Generic 500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Young People 75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Vulnerable Homeless 24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Domestic Abuse 84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Offenders 35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(Service covers all of east Kent)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9792" y="480802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Covers Ashford, Dover and Shepway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Over 370 enquiries to the Dover and Shepway HIAs per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268 people being helped in Shepway in any 1 quarter, 155 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9274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20158"/>
            <a:ext cx="2902710" cy="20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724" y="33265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Housing Related Support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Transform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services to improve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outcomes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Supporting wider transformation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Design services together; share evidence, share results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Pooled resources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Flexible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integrated commissioning with partners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Tackling gaps and simplifying access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Integrated provision – step up, step down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723">
            <a:off x="5926960" y="4683873"/>
            <a:ext cx="1340758" cy="18991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49392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553239"/>
            <a:ext cx="5328592" cy="2332856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MS Gothic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defRPr>
                <a:solidFill>
                  <a:schemeClr val="bg1"/>
                </a:solidFill>
                <a:latin typeface="Calibri" charset="0"/>
                <a:ea typeface="MS Gothic" charset="0"/>
                <a:cs typeface="MS Gothic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fragmented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4283C4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services and interventions in place – </a:t>
            </a:r>
          </a:p>
          <a:p>
            <a:pPr marL="0" indent="0">
              <a:spcBef>
                <a:spcPts val="800"/>
              </a:spcBef>
              <a:buClr>
                <a:srgbClr val="4283C4"/>
              </a:buClr>
              <a:buSzPct val="100000"/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Refuges,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800"/>
              </a:spcBef>
              <a:buClr>
                <a:srgbClr val="4283C4"/>
              </a:buClr>
              <a:buSzPct val="100000"/>
              <a:defRPr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IDVA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(Independent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Advocate)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spcBef>
                <a:spcPts val="800"/>
              </a:spcBef>
              <a:buClr>
                <a:srgbClr val="4283C4"/>
              </a:buClr>
              <a:buSzPct val="100000"/>
              <a:defRPr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MARAC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multi-agency risk assessment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conference)</a:t>
            </a:r>
          </a:p>
          <a:p>
            <a:pPr marL="0" indent="0">
              <a:spcBef>
                <a:spcPts val="800"/>
              </a:spcBef>
              <a:buClr>
                <a:srgbClr val="4283C4"/>
              </a:buClr>
              <a:buSzPct val="100000"/>
              <a:defRPr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 support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spcBef>
                <a:spcPts val="800"/>
              </a:spcBef>
              <a:buClr>
                <a:srgbClr val="4283C4"/>
              </a:buClr>
              <a:buSzPct val="100000"/>
              <a:defRPr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anctuary schemes, support groups, one stop shops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Commissioning – a case history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991" y="9807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Domestic Abuse Provision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3720" t="14471" r="56505" b="18536"/>
          <a:stretch/>
        </p:blipFill>
        <p:spPr bwMode="auto">
          <a:xfrm>
            <a:off x="6206388" y="1007115"/>
            <a:ext cx="2448272" cy="1801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3761651"/>
            <a:ext cx="8208912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4283C4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commissioned, or funded by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agencies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covering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that differ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size, scope and geography, operating in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cycles that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in duration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4283C4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patchy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uncoordinated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coverage,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gaps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lack of consistency and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pathways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service users and professionals to navigate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4283C4"/>
              </a:buClr>
              <a:buSzPct val="100000"/>
              <a:buFont typeface="Arial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services, and most of the funding, was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at high risk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disparate funding streams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commissioning arrangements had resulted in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strategic oversight of the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funding is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short-lived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unsustainable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made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management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 </a:t>
            </a:r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82" y="5976616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3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7271" cy="67347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Future Commissioning -  a case history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70096795"/>
              </p:ext>
            </p:extLst>
          </p:nvPr>
        </p:nvGraphicFramePr>
        <p:xfrm>
          <a:off x="5328119" y="836713"/>
          <a:ext cx="3204321" cy="277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6296" y="1087432"/>
            <a:ext cx="864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Year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6376" y="941238"/>
            <a:ext cx="864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Year 5</a:t>
            </a:r>
          </a:p>
        </p:txBody>
      </p:sp>
      <p:sp>
        <p:nvSpPr>
          <p:cNvPr id="7" name="Oval 6"/>
          <p:cNvSpPr/>
          <p:nvPr/>
        </p:nvSpPr>
        <p:spPr>
          <a:xfrm>
            <a:off x="6156175" y="1700809"/>
            <a:ext cx="2645777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 year flexible outcome focussed contract that will evolve and develop over time   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4932040" y="673474"/>
            <a:ext cx="4032448" cy="59238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991748" y="3457833"/>
            <a:ext cx="3913032" cy="542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/>
              <a:t>Stage 1 Select Area Leads, fix current issues, </a:t>
            </a:r>
            <a:endParaRPr lang="en-GB" sz="1100" dirty="0" smtClean="0"/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establish </a:t>
            </a:r>
            <a:r>
              <a:rPr lang="en-GB" sz="1100" dirty="0"/>
              <a:t>basic networks and baseline measures </a:t>
            </a:r>
            <a:r>
              <a:rPr lang="en-GB" sz="1100" dirty="0" smtClean="0"/>
              <a:t>  </a:t>
            </a:r>
            <a:endParaRPr lang="en-GB" sz="1100" dirty="0"/>
          </a:p>
        </p:txBody>
      </p:sp>
      <p:sp>
        <p:nvSpPr>
          <p:cNvPr id="21" name="Rounded Rectangle 20"/>
          <p:cNvSpPr/>
          <p:nvPr/>
        </p:nvSpPr>
        <p:spPr>
          <a:xfrm>
            <a:off x="5030195" y="4218317"/>
            <a:ext cx="3913032" cy="651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/>
              <a:t>Stage </a:t>
            </a:r>
            <a:r>
              <a:rPr lang="en-GB" sz="1100" dirty="0" smtClean="0"/>
              <a:t>2 Co-design outcomes framework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 and incentivisation scheme; Opportunity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 for further integration</a:t>
            </a:r>
            <a:endParaRPr lang="en-GB" sz="1100" dirty="0"/>
          </a:p>
        </p:txBody>
      </p:sp>
      <p:sp>
        <p:nvSpPr>
          <p:cNvPr id="22" name="Rounded Rectangle 21"/>
          <p:cNvSpPr/>
          <p:nvPr/>
        </p:nvSpPr>
        <p:spPr>
          <a:xfrm>
            <a:off x="4990161" y="5055164"/>
            <a:ext cx="3916205" cy="121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/>
              <a:t>Stage 3</a:t>
            </a:r>
            <a:r>
              <a:rPr lang="en-GB" sz="1100" dirty="0" smtClean="0"/>
              <a:t> Review progress and network; 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Develop and broaden where necessary.  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Consider redistribution of investment. 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Prepare consider and co-produce for next 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/>
              <a:t>model of commissioning</a:t>
            </a:r>
            <a:endParaRPr lang="en-GB" sz="1100" dirty="0"/>
          </a:p>
        </p:txBody>
      </p:sp>
      <p:sp>
        <p:nvSpPr>
          <p:cNvPr id="25" name="Down Arrow 24"/>
          <p:cNvSpPr/>
          <p:nvPr/>
        </p:nvSpPr>
        <p:spPr>
          <a:xfrm>
            <a:off x="7884368" y="3356992"/>
            <a:ext cx="432048" cy="261744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Devolution</a:t>
            </a:r>
            <a:endParaRPr lang="en-GB" sz="1600" dirty="0"/>
          </a:p>
        </p:txBody>
      </p:sp>
      <p:sp>
        <p:nvSpPr>
          <p:cNvPr id="26" name="Down Arrow 25"/>
          <p:cNvSpPr/>
          <p:nvPr/>
        </p:nvSpPr>
        <p:spPr>
          <a:xfrm>
            <a:off x="8185740" y="3350137"/>
            <a:ext cx="432048" cy="261744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/>
              <a:t>VAWG Strategy</a:t>
            </a:r>
            <a:endParaRPr lang="en-GB" sz="1400" dirty="0"/>
          </a:p>
        </p:txBody>
      </p:sp>
      <p:sp>
        <p:nvSpPr>
          <p:cNvPr id="27" name="Down Arrow 26"/>
          <p:cNvSpPr/>
          <p:nvPr/>
        </p:nvSpPr>
        <p:spPr>
          <a:xfrm>
            <a:off x="8578781" y="3371049"/>
            <a:ext cx="432048" cy="2586766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 smtClean="0"/>
              <a:t>Health and social care integration </a:t>
            </a:r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>
            <a:off x="173934" y="4000068"/>
            <a:ext cx="4615780" cy="25972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1"/>
          <a:stretch/>
        </p:blipFill>
        <p:spPr bwMode="auto">
          <a:xfrm>
            <a:off x="217714" y="673475"/>
            <a:ext cx="4572000" cy="30010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  <p:pic>
        <p:nvPicPr>
          <p:cNvPr id="30" name="Picture 29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 b="8840"/>
          <a:stretch/>
        </p:blipFill>
        <p:spPr bwMode="auto">
          <a:xfrm>
            <a:off x="414645" y="4218317"/>
            <a:ext cx="3725307" cy="2091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9" grpId="0"/>
      <p:bldP spid="10" grpId="0"/>
      <p:bldP spid="7" grpId="0" animBg="1"/>
      <p:bldP spid="14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277" y="104838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3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Related Support</a:t>
            </a:r>
            <a:endParaRPr lang="en-GB" sz="32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18" y="589274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68" y="2060848"/>
            <a:ext cx="2622383" cy="185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90661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Mel Anthony, KCC Strategic Commissioning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m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elanie.anthony@kent.gov.uk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0768" y="4566505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9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526</Words>
  <Application>Microsoft Office PowerPoint</Application>
  <PresentationFormat>On-screen Show (4:3)</PresentationFormat>
  <Paragraphs>82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Future of Housing Related Support</vt:lpstr>
      <vt:lpstr>Future Commissioning – a case history</vt:lpstr>
      <vt:lpstr>Future Commissioning -  a case history</vt:lpstr>
      <vt:lpstr>PowerPoint Presentation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Anthony, Melanie - SC COM</dc:creator>
  <cp:lastModifiedBy>James Ripley</cp:lastModifiedBy>
  <cp:revision>21</cp:revision>
  <dcterms:created xsi:type="dcterms:W3CDTF">2016-11-14T09:01:19Z</dcterms:created>
  <dcterms:modified xsi:type="dcterms:W3CDTF">2016-11-16T15:05:26Z</dcterms:modified>
</cp:coreProperties>
</file>