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8" r:id="rId2"/>
    <p:sldId id="287" r:id="rId3"/>
    <p:sldId id="325" r:id="rId4"/>
    <p:sldId id="292" r:id="rId5"/>
    <p:sldId id="330" r:id="rId6"/>
    <p:sldId id="322" r:id="rId7"/>
    <p:sldId id="316" r:id="rId8"/>
    <p:sldId id="315" r:id="rId9"/>
    <p:sldId id="284" r:id="rId10"/>
    <p:sldId id="327" r:id="rId11"/>
    <p:sldId id="263" r:id="rId12"/>
    <p:sldId id="347" r:id="rId13"/>
    <p:sldId id="304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46" r:id="rId22"/>
    <p:sldId id="338" r:id="rId23"/>
    <p:sldId id="341" r:id="rId24"/>
    <p:sldId id="342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7FF"/>
    <a:srgbClr val="C111FF"/>
    <a:srgbClr val="D3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82060" autoAdjust="0"/>
  </p:normalViewPr>
  <p:slideViewPr>
    <p:cSldViewPr snapToGrid="0" snapToObjects="1">
      <p:cViewPr>
        <p:scale>
          <a:sx n="125" d="100"/>
          <a:sy n="125" d="100"/>
        </p:scale>
        <p:origin x="-54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13F8C-D1A6-43F2-9468-9320C12E5A71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D8FF8F6-E723-48CD-B5DE-A88701427C6C}">
      <dgm:prSet phldrT="[Text]" custT="1"/>
      <dgm:spPr/>
      <dgm:t>
        <a:bodyPr/>
        <a:lstStyle/>
        <a:p>
          <a:endParaRPr lang="en-GB" sz="1200" dirty="0"/>
        </a:p>
      </dgm:t>
    </dgm:pt>
    <dgm:pt modelId="{1D95305A-02C3-4417-A0D6-C4DCD0818C3C}" type="parTrans" cxnId="{95E76232-E9B8-45DB-8E12-679FCA3C776B}">
      <dgm:prSet/>
      <dgm:spPr/>
      <dgm:t>
        <a:bodyPr/>
        <a:lstStyle/>
        <a:p>
          <a:endParaRPr lang="en-GB"/>
        </a:p>
      </dgm:t>
    </dgm:pt>
    <dgm:pt modelId="{ACA6556A-30E5-47E1-A58A-5A04E424FEB6}" type="sibTrans" cxnId="{95E76232-E9B8-45DB-8E12-679FCA3C776B}">
      <dgm:prSet/>
      <dgm:spPr/>
      <dgm:t>
        <a:bodyPr/>
        <a:lstStyle/>
        <a:p>
          <a:endParaRPr lang="en-GB"/>
        </a:p>
      </dgm:t>
    </dgm:pt>
    <dgm:pt modelId="{4E2AE853-A93A-41DF-8359-B0FA52DC98E0}">
      <dgm:prSet/>
      <dgm:spPr/>
      <dgm:t>
        <a:bodyPr/>
        <a:lstStyle/>
        <a:p>
          <a:endParaRPr lang="en-GB"/>
        </a:p>
      </dgm:t>
    </dgm:pt>
    <dgm:pt modelId="{CC12B6DB-A138-4244-B04C-103237A39E85}" type="parTrans" cxnId="{1E274EC5-C9B1-436E-97B4-0F6D78CD34D4}">
      <dgm:prSet/>
      <dgm:spPr/>
      <dgm:t>
        <a:bodyPr/>
        <a:lstStyle/>
        <a:p>
          <a:endParaRPr lang="en-GB"/>
        </a:p>
      </dgm:t>
    </dgm:pt>
    <dgm:pt modelId="{693F6479-032F-445E-8C9A-8EB74DFBB2BF}" type="sibTrans" cxnId="{1E274EC5-C9B1-436E-97B4-0F6D78CD34D4}">
      <dgm:prSet/>
      <dgm:spPr/>
      <dgm:t>
        <a:bodyPr/>
        <a:lstStyle/>
        <a:p>
          <a:endParaRPr lang="en-GB"/>
        </a:p>
      </dgm:t>
    </dgm:pt>
    <dgm:pt modelId="{90CE41F6-3844-4C3C-942D-0CED451FA1F4}">
      <dgm:prSet/>
      <dgm:spPr/>
      <dgm:t>
        <a:bodyPr/>
        <a:lstStyle/>
        <a:p>
          <a:endParaRPr lang="en-GB"/>
        </a:p>
      </dgm:t>
    </dgm:pt>
    <dgm:pt modelId="{FCAC978A-E18C-4D71-8D05-0A550D6D8063}" type="parTrans" cxnId="{4A878DF7-0CF5-48BF-AA2B-5E39264622BF}">
      <dgm:prSet/>
      <dgm:spPr/>
      <dgm:t>
        <a:bodyPr/>
        <a:lstStyle/>
        <a:p>
          <a:endParaRPr lang="en-GB"/>
        </a:p>
      </dgm:t>
    </dgm:pt>
    <dgm:pt modelId="{F728E1E3-7ED8-4173-B853-54BCA0696CA9}" type="sibTrans" cxnId="{4A878DF7-0CF5-48BF-AA2B-5E39264622BF}">
      <dgm:prSet/>
      <dgm:spPr/>
      <dgm:t>
        <a:bodyPr/>
        <a:lstStyle/>
        <a:p>
          <a:endParaRPr lang="en-GB"/>
        </a:p>
      </dgm:t>
    </dgm:pt>
    <dgm:pt modelId="{1D3576AE-EE18-4F1A-B1E9-BAB5C5B4AE2A}">
      <dgm:prSet phldrT="[Text]" custT="1"/>
      <dgm:spPr/>
      <dgm:t>
        <a:bodyPr/>
        <a:lstStyle/>
        <a:p>
          <a:endParaRPr lang="en-GB" sz="1200" dirty="0"/>
        </a:p>
      </dgm:t>
    </dgm:pt>
    <dgm:pt modelId="{6314A5D3-CA8E-4FA2-90A4-D81438A2FE3A}" type="sibTrans" cxnId="{15F0AC55-2A45-4FDB-9043-F04C23AF257D}">
      <dgm:prSet/>
      <dgm:spPr/>
      <dgm:t>
        <a:bodyPr/>
        <a:lstStyle/>
        <a:p>
          <a:endParaRPr lang="en-GB"/>
        </a:p>
      </dgm:t>
    </dgm:pt>
    <dgm:pt modelId="{105F3B86-B113-42D7-AC30-AC42359C0999}" type="parTrans" cxnId="{15F0AC55-2A45-4FDB-9043-F04C23AF257D}">
      <dgm:prSet/>
      <dgm:spPr/>
      <dgm:t>
        <a:bodyPr/>
        <a:lstStyle/>
        <a:p>
          <a:endParaRPr lang="en-GB"/>
        </a:p>
      </dgm:t>
    </dgm:pt>
    <dgm:pt modelId="{2FE4AB5C-F6A0-4389-9552-1C2E181F3A1B}">
      <dgm:prSet/>
      <dgm:spPr/>
      <dgm:t>
        <a:bodyPr/>
        <a:lstStyle/>
        <a:p>
          <a:endParaRPr lang="en-GB"/>
        </a:p>
      </dgm:t>
    </dgm:pt>
    <dgm:pt modelId="{43EF388E-9666-4682-AC47-1652330E477B}" type="parTrans" cxnId="{5DBE41C2-DF3C-474D-9CE5-5F7730424683}">
      <dgm:prSet/>
      <dgm:spPr/>
      <dgm:t>
        <a:bodyPr/>
        <a:lstStyle/>
        <a:p>
          <a:endParaRPr lang="en-GB"/>
        </a:p>
      </dgm:t>
    </dgm:pt>
    <dgm:pt modelId="{28707DA2-A338-46F0-B3AE-1845B5D95FFD}" type="sibTrans" cxnId="{5DBE41C2-DF3C-474D-9CE5-5F7730424683}">
      <dgm:prSet/>
      <dgm:spPr/>
      <dgm:t>
        <a:bodyPr/>
        <a:lstStyle/>
        <a:p>
          <a:endParaRPr lang="en-GB"/>
        </a:p>
      </dgm:t>
    </dgm:pt>
    <dgm:pt modelId="{24626687-CB59-42CA-B849-B08B903E9BD8}">
      <dgm:prSet/>
      <dgm:spPr/>
      <dgm:t>
        <a:bodyPr/>
        <a:lstStyle/>
        <a:p>
          <a:endParaRPr lang="en-GB"/>
        </a:p>
      </dgm:t>
    </dgm:pt>
    <dgm:pt modelId="{9C2C2687-76E2-41CF-AA1E-19E451B31B19}" type="parTrans" cxnId="{864376A5-AF13-4423-BB0E-8D70AA22417A}">
      <dgm:prSet/>
      <dgm:spPr/>
      <dgm:t>
        <a:bodyPr/>
        <a:lstStyle/>
        <a:p>
          <a:endParaRPr lang="en-GB"/>
        </a:p>
      </dgm:t>
    </dgm:pt>
    <dgm:pt modelId="{35F0CB89-E1B0-4575-8D37-C64CE3B82220}" type="sibTrans" cxnId="{864376A5-AF13-4423-BB0E-8D70AA22417A}">
      <dgm:prSet/>
      <dgm:spPr/>
      <dgm:t>
        <a:bodyPr/>
        <a:lstStyle/>
        <a:p>
          <a:endParaRPr lang="en-GB"/>
        </a:p>
      </dgm:t>
    </dgm:pt>
    <dgm:pt modelId="{697D846F-0336-4768-BAE1-9F7109740C00}">
      <dgm:prSet/>
      <dgm:spPr/>
      <dgm:t>
        <a:bodyPr/>
        <a:lstStyle/>
        <a:p>
          <a:endParaRPr lang="en-GB"/>
        </a:p>
      </dgm:t>
    </dgm:pt>
    <dgm:pt modelId="{E48105DE-E487-4705-8AEB-43FEE157E8AA}" type="parTrans" cxnId="{589DD1FA-3265-4337-8CB6-E23C557A091F}">
      <dgm:prSet/>
      <dgm:spPr/>
      <dgm:t>
        <a:bodyPr/>
        <a:lstStyle/>
        <a:p>
          <a:endParaRPr lang="en-GB"/>
        </a:p>
      </dgm:t>
    </dgm:pt>
    <dgm:pt modelId="{6D41AED3-F975-4491-9AB9-2D505DE5004A}" type="sibTrans" cxnId="{589DD1FA-3265-4337-8CB6-E23C557A091F}">
      <dgm:prSet/>
      <dgm:spPr/>
      <dgm:t>
        <a:bodyPr/>
        <a:lstStyle/>
        <a:p>
          <a:endParaRPr lang="en-GB"/>
        </a:p>
      </dgm:t>
    </dgm:pt>
    <dgm:pt modelId="{B6AB0050-A85A-4CB9-B5A6-84B2FDD39D3F}">
      <dgm:prSet phldrT="[Text]" custT="1"/>
      <dgm:spPr/>
      <dgm:t>
        <a:bodyPr/>
        <a:lstStyle/>
        <a:p>
          <a:endParaRPr lang="en-GB" sz="1200" dirty="0"/>
        </a:p>
      </dgm:t>
    </dgm:pt>
    <dgm:pt modelId="{FC6C3CA1-B683-4A9F-86C6-767659D94D05}" type="sibTrans" cxnId="{A0B03E95-EC9F-4F50-896A-AF8F84C96B2F}">
      <dgm:prSet/>
      <dgm:spPr/>
      <dgm:t>
        <a:bodyPr/>
        <a:lstStyle/>
        <a:p>
          <a:endParaRPr lang="en-GB"/>
        </a:p>
      </dgm:t>
    </dgm:pt>
    <dgm:pt modelId="{9EA16B47-AA63-4B1C-B5C5-D2ECC270934C}" type="parTrans" cxnId="{A0B03E95-EC9F-4F50-896A-AF8F84C96B2F}">
      <dgm:prSet/>
      <dgm:spPr/>
      <dgm:t>
        <a:bodyPr/>
        <a:lstStyle/>
        <a:p>
          <a:endParaRPr lang="en-GB"/>
        </a:p>
      </dgm:t>
    </dgm:pt>
    <dgm:pt modelId="{CC08FF26-7676-40B2-A674-019DDE6BB7A2}" type="pres">
      <dgm:prSet presAssocID="{59613F8C-D1A6-43F2-9468-9320C12E5A7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E9A62A-5ADB-44D2-92F8-05E3502ADF9F}" type="pres">
      <dgm:prSet presAssocID="{59613F8C-D1A6-43F2-9468-9320C12E5A71}" presName="arrow" presStyleLbl="bgShp" presStyleIdx="0" presStyleCnt="1"/>
      <dgm:spPr/>
    </dgm:pt>
    <dgm:pt modelId="{A828CF80-B50B-493D-B010-17C23E09D3EC}" type="pres">
      <dgm:prSet presAssocID="{59613F8C-D1A6-43F2-9468-9320C12E5A71}" presName="arrowDiagram5" presStyleCnt="0"/>
      <dgm:spPr/>
    </dgm:pt>
    <dgm:pt modelId="{E84A0130-A99C-4DC2-A465-98605837F211}" type="pres">
      <dgm:prSet presAssocID="{B6AB0050-A85A-4CB9-B5A6-84B2FDD39D3F}" presName="bullet5a" presStyleLbl="node1" presStyleIdx="0" presStyleCnt="5" custLinFactX="47663" custLinFactY="-77589" custLinFactNeighborX="100000" custLinFactNeighborY="-100000"/>
      <dgm:spPr/>
    </dgm:pt>
    <dgm:pt modelId="{D60B6772-E30D-47E4-AF15-2C819A333A39}" type="pres">
      <dgm:prSet presAssocID="{B6AB0050-A85A-4CB9-B5A6-84B2FDD39D3F}" presName="textBox5a" presStyleLbl="revTx" presStyleIdx="0" presStyleCnt="5" custScaleX="215724" custLinFactX="202477" custLinFactNeighborX="300000" custLinFactNeighborY="-868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913E7-5F67-4F40-AFC5-05A053165DB2}" type="pres">
      <dgm:prSet presAssocID="{ED8FF8F6-E723-48CD-B5DE-A88701427C6C}" presName="bullet5b" presStyleLbl="node1" presStyleIdx="1" presStyleCnt="5" custLinFactX="51799" custLinFactNeighborX="100000" custLinFactNeighborY="-96483"/>
      <dgm:spPr/>
    </dgm:pt>
    <dgm:pt modelId="{A91371C6-CD55-4437-917A-98904315F5B2}" type="pres">
      <dgm:prSet presAssocID="{ED8FF8F6-E723-48CD-B5DE-A88701427C6C}" presName="textBox5b" presStyleLbl="revTx" presStyleIdx="1" presStyleCnt="5" custLinFactX="124900" custLinFactNeighborX="200000" custLinFactNeighborY="-108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F34177-710D-4829-88BA-C08D8D0F381C}" type="pres">
      <dgm:prSet presAssocID="{1D3576AE-EE18-4F1A-B1E9-BAB5C5B4AE2A}" presName="bullet5c" presStyleLbl="node1" presStyleIdx="2" presStyleCnt="5" custLinFactX="25690" custLinFactNeighborX="100000" custLinFactNeighborY="-48990"/>
      <dgm:spPr/>
    </dgm:pt>
    <dgm:pt modelId="{A851D704-B235-47CB-B4FD-E5DDDEF8D399}" type="pres">
      <dgm:prSet presAssocID="{1D3576AE-EE18-4F1A-B1E9-BAB5C5B4AE2A}" presName="textBox5c" presStyleLbl="revTx" presStyleIdx="2" presStyleCnt="5" custLinFactX="74550" custLinFactNeighborX="100000" custLinFactNeighborY="21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A37D3-60E4-4175-B17D-7D03B75E34A1}" type="pres">
      <dgm:prSet presAssocID="{4E2AE853-A93A-41DF-8359-B0FA52DC98E0}" presName="bullet5d" presStyleLbl="node1" presStyleIdx="3" presStyleCnt="5" custLinFactNeighborX="82122" custLinFactNeighborY="-28357"/>
      <dgm:spPr/>
    </dgm:pt>
    <dgm:pt modelId="{DE20A193-6C07-4F8E-AB7E-14210B8CBC08}" type="pres">
      <dgm:prSet presAssocID="{4E2AE853-A93A-41DF-8359-B0FA52DC98E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528B99-973B-401B-BE6D-DCF44A6A794D}" type="pres">
      <dgm:prSet presAssocID="{90CE41F6-3844-4C3C-942D-0CED451FA1F4}" presName="bullet5e" presStyleLbl="node1" presStyleIdx="4" presStyleCnt="5" custLinFactNeighborX="43473" custLinFactNeighborY="-30008"/>
      <dgm:spPr/>
    </dgm:pt>
    <dgm:pt modelId="{795DF25F-7D58-4623-80DF-0C71EF62E9A3}" type="pres">
      <dgm:prSet presAssocID="{90CE41F6-3844-4C3C-942D-0CED451FA1F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878DF7-0CF5-48BF-AA2B-5E39264622BF}" srcId="{59613F8C-D1A6-43F2-9468-9320C12E5A71}" destId="{90CE41F6-3844-4C3C-942D-0CED451FA1F4}" srcOrd="4" destOrd="0" parTransId="{FCAC978A-E18C-4D71-8D05-0A550D6D8063}" sibTransId="{F728E1E3-7ED8-4173-B853-54BCA0696CA9}"/>
    <dgm:cxn modelId="{12713A6B-0C93-460A-9233-0D2F3FC633BF}" type="presOf" srcId="{90CE41F6-3844-4C3C-942D-0CED451FA1F4}" destId="{795DF25F-7D58-4623-80DF-0C71EF62E9A3}" srcOrd="0" destOrd="0" presId="urn:microsoft.com/office/officeart/2005/8/layout/arrow2"/>
    <dgm:cxn modelId="{864376A5-AF13-4423-BB0E-8D70AA22417A}" srcId="{59613F8C-D1A6-43F2-9468-9320C12E5A71}" destId="{24626687-CB59-42CA-B849-B08B903E9BD8}" srcOrd="6" destOrd="0" parTransId="{9C2C2687-76E2-41CF-AA1E-19E451B31B19}" sibTransId="{35F0CB89-E1B0-4575-8D37-C64CE3B82220}"/>
    <dgm:cxn modelId="{15F0AC55-2A45-4FDB-9043-F04C23AF257D}" srcId="{59613F8C-D1A6-43F2-9468-9320C12E5A71}" destId="{1D3576AE-EE18-4F1A-B1E9-BAB5C5B4AE2A}" srcOrd="2" destOrd="0" parTransId="{105F3B86-B113-42D7-AC30-AC42359C0999}" sibTransId="{6314A5D3-CA8E-4FA2-90A4-D81438A2FE3A}"/>
    <dgm:cxn modelId="{73BDA0EF-0900-4081-A5D4-CADD658A5779}" type="presOf" srcId="{4E2AE853-A93A-41DF-8359-B0FA52DC98E0}" destId="{DE20A193-6C07-4F8E-AB7E-14210B8CBC08}" srcOrd="0" destOrd="0" presId="urn:microsoft.com/office/officeart/2005/8/layout/arrow2"/>
    <dgm:cxn modelId="{1E274EC5-C9B1-436E-97B4-0F6D78CD34D4}" srcId="{59613F8C-D1A6-43F2-9468-9320C12E5A71}" destId="{4E2AE853-A93A-41DF-8359-B0FA52DC98E0}" srcOrd="3" destOrd="0" parTransId="{CC12B6DB-A138-4244-B04C-103237A39E85}" sibTransId="{693F6479-032F-445E-8C9A-8EB74DFBB2BF}"/>
    <dgm:cxn modelId="{A0B03E95-EC9F-4F50-896A-AF8F84C96B2F}" srcId="{59613F8C-D1A6-43F2-9468-9320C12E5A71}" destId="{B6AB0050-A85A-4CB9-B5A6-84B2FDD39D3F}" srcOrd="0" destOrd="0" parTransId="{9EA16B47-AA63-4B1C-B5C5-D2ECC270934C}" sibTransId="{FC6C3CA1-B683-4A9F-86C6-767659D94D05}"/>
    <dgm:cxn modelId="{22A63D2C-6407-490E-AE7A-E3B4B32C2DA0}" type="presOf" srcId="{1D3576AE-EE18-4F1A-B1E9-BAB5C5B4AE2A}" destId="{A851D704-B235-47CB-B4FD-E5DDDEF8D399}" srcOrd="0" destOrd="0" presId="urn:microsoft.com/office/officeart/2005/8/layout/arrow2"/>
    <dgm:cxn modelId="{589DD1FA-3265-4337-8CB6-E23C557A091F}" srcId="{59613F8C-D1A6-43F2-9468-9320C12E5A71}" destId="{697D846F-0336-4768-BAE1-9F7109740C00}" srcOrd="7" destOrd="0" parTransId="{E48105DE-E487-4705-8AEB-43FEE157E8AA}" sibTransId="{6D41AED3-F975-4491-9AB9-2D505DE5004A}"/>
    <dgm:cxn modelId="{5DBE41C2-DF3C-474D-9CE5-5F7730424683}" srcId="{59613F8C-D1A6-43F2-9468-9320C12E5A71}" destId="{2FE4AB5C-F6A0-4389-9552-1C2E181F3A1B}" srcOrd="5" destOrd="0" parTransId="{43EF388E-9666-4682-AC47-1652330E477B}" sibTransId="{28707DA2-A338-46F0-B3AE-1845B5D95FFD}"/>
    <dgm:cxn modelId="{C3F0965B-2556-4F66-AE73-CC0373C589CC}" type="presOf" srcId="{59613F8C-D1A6-43F2-9468-9320C12E5A71}" destId="{CC08FF26-7676-40B2-A674-019DDE6BB7A2}" srcOrd="0" destOrd="0" presId="urn:microsoft.com/office/officeart/2005/8/layout/arrow2"/>
    <dgm:cxn modelId="{95E76232-E9B8-45DB-8E12-679FCA3C776B}" srcId="{59613F8C-D1A6-43F2-9468-9320C12E5A71}" destId="{ED8FF8F6-E723-48CD-B5DE-A88701427C6C}" srcOrd="1" destOrd="0" parTransId="{1D95305A-02C3-4417-A0D6-C4DCD0818C3C}" sibTransId="{ACA6556A-30E5-47E1-A58A-5A04E424FEB6}"/>
    <dgm:cxn modelId="{DF21BA80-943D-4E27-90FE-0C028A5641DB}" type="presOf" srcId="{B6AB0050-A85A-4CB9-B5A6-84B2FDD39D3F}" destId="{D60B6772-E30D-47E4-AF15-2C819A333A39}" srcOrd="0" destOrd="0" presId="urn:microsoft.com/office/officeart/2005/8/layout/arrow2"/>
    <dgm:cxn modelId="{79282129-D00A-4653-8E07-2B5AFAB31397}" type="presOf" srcId="{ED8FF8F6-E723-48CD-B5DE-A88701427C6C}" destId="{A91371C6-CD55-4437-917A-98904315F5B2}" srcOrd="0" destOrd="0" presId="urn:microsoft.com/office/officeart/2005/8/layout/arrow2"/>
    <dgm:cxn modelId="{F4F0B998-3D43-40F0-BDD6-36D38C94C980}" type="presParOf" srcId="{CC08FF26-7676-40B2-A674-019DDE6BB7A2}" destId="{D9E9A62A-5ADB-44D2-92F8-05E3502ADF9F}" srcOrd="0" destOrd="0" presId="urn:microsoft.com/office/officeart/2005/8/layout/arrow2"/>
    <dgm:cxn modelId="{37E11624-0942-4C64-A25D-0AC31F45C0D4}" type="presParOf" srcId="{CC08FF26-7676-40B2-A674-019DDE6BB7A2}" destId="{A828CF80-B50B-493D-B010-17C23E09D3EC}" srcOrd="1" destOrd="0" presId="urn:microsoft.com/office/officeart/2005/8/layout/arrow2"/>
    <dgm:cxn modelId="{81D87D76-C9F6-4C21-B4EA-AC10D78B9F39}" type="presParOf" srcId="{A828CF80-B50B-493D-B010-17C23E09D3EC}" destId="{E84A0130-A99C-4DC2-A465-98605837F211}" srcOrd="0" destOrd="0" presId="urn:microsoft.com/office/officeart/2005/8/layout/arrow2"/>
    <dgm:cxn modelId="{8EE3C739-68FC-4F4C-A020-157A017FD634}" type="presParOf" srcId="{A828CF80-B50B-493D-B010-17C23E09D3EC}" destId="{D60B6772-E30D-47E4-AF15-2C819A333A39}" srcOrd="1" destOrd="0" presId="urn:microsoft.com/office/officeart/2005/8/layout/arrow2"/>
    <dgm:cxn modelId="{2C62468E-3ABC-4AAC-B790-F076F4C5A280}" type="presParOf" srcId="{A828CF80-B50B-493D-B010-17C23E09D3EC}" destId="{892913E7-5F67-4F40-AFC5-05A053165DB2}" srcOrd="2" destOrd="0" presId="urn:microsoft.com/office/officeart/2005/8/layout/arrow2"/>
    <dgm:cxn modelId="{EA9E7598-BDCD-4FC5-B38D-90E3F68E3E92}" type="presParOf" srcId="{A828CF80-B50B-493D-B010-17C23E09D3EC}" destId="{A91371C6-CD55-4437-917A-98904315F5B2}" srcOrd="3" destOrd="0" presId="urn:microsoft.com/office/officeart/2005/8/layout/arrow2"/>
    <dgm:cxn modelId="{4F7A9DDD-1C1D-44A7-A643-570AD9131506}" type="presParOf" srcId="{A828CF80-B50B-493D-B010-17C23E09D3EC}" destId="{14F34177-710D-4829-88BA-C08D8D0F381C}" srcOrd="4" destOrd="0" presId="urn:microsoft.com/office/officeart/2005/8/layout/arrow2"/>
    <dgm:cxn modelId="{1E6B4E43-D1F8-4E64-B1F6-76E2433E7A1D}" type="presParOf" srcId="{A828CF80-B50B-493D-B010-17C23E09D3EC}" destId="{A851D704-B235-47CB-B4FD-E5DDDEF8D399}" srcOrd="5" destOrd="0" presId="urn:microsoft.com/office/officeart/2005/8/layout/arrow2"/>
    <dgm:cxn modelId="{B1F4C9AD-14DB-4FCE-8752-487B7F5BF3C9}" type="presParOf" srcId="{A828CF80-B50B-493D-B010-17C23E09D3EC}" destId="{CAEA37D3-60E4-4175-B17D-7D03B75E34A1}" srcOrd="6" destOrd="0" presId="urn:microsoft.com/office/officeart/2005/8/layout/arrow2"/>
    <dgm:cxn modelId="{61D66023-CFF0-4D04-B1F7-E146F3A7C3A3}" type="presParOf" srcId="{A828CF80-B50B-493D-B010-17C23E09D3EC}" destId="{DE20A193-6C07-4F8E-AB7E-14210B8CBC08}" srcOrd="7" destOrd="0" presId="urn:microsoft.com/office/officeart/2005/8/layout/arrow2"/>
    <dgm:cxn modelId="{08FFF285-5156-4B49-8458-5173E3926592}" type="presParOf" srcId="{A828CF80-B50B-493D-B010-17C23E09D3EC}" destId="{A7528B99-973B-401B-BE6D-DCF44A6A794D}" srcOrd="8" destOrd="0" presId="urn:microsoft.com/office/officeart/2005/8/layout/arrow2"/>
    <dgm:cxn modelId="{46200620-D622-4C84-BE58-5AED5FCBA2F9}" type="presParOf" srcId="{A828CF80-B50B-493D-B010-17C23E09D3EC}" destId="{795DF25F-7D58-4623-80DF-0C71EF62E9A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DC31E-5F2E-412B-8E0A-4AFCCB72051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2601EB-8490-4C88-BC7F-7D2C57DE0077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Planned Care</a:t>
          </a:r>
          <a:endParaRPr lang="en-GB" b="1" dirty="0"/>
        </a:p>
      </dgm:t>
    </dgm:pt>
    <dgm:pt modelId="{EB6DA175-2079-468D-80CD-B860BCE468D5}" type="parTrans" cxnId="{A553DC10-D375-43C0-BC45-0983F5BD5610}">
      <dgm:prSet/>
      <dgm:spPr/>
      <dgm:t>
        <a:bodyPr/>
        <a:lstStyle/>
        <a:p>
          <a:endParaRPr lang="en-GB"/>
        </a:p>
      </dgm:t>
    </dgm:pt>
    <dgm:pt modelId="{2745940D-92B2-46C3-9A42-D5D65038292B}" type="sibTrans" cxnId="{A553DC10-D375-43C0-BC45-0983F5BD5610}">
      <dgm:prSet/>
      <dgm:spPr/>
      <dgm:t>
        <a:bodyPr/>
        <a:lstStyle/>
        <a:p>
          <a:endParaRPr lang="en-GB"/>
        </a:p>
      </dgm:t>
    </dgm:pt>
    <dgm:pt modelId="{945ED25E-EB78-4FD0-85B5-9E0370ACF5B7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Unscheduled / Same Day Services</a:t>
          </a:r>
        </a:p>
      </dgm:t>
    </dgm:pt>
    <dgm:pt modelId="{C4F0F1FF-364C-466D-B24A-167B0935EA5C}" type="parTrans" cxnId="{CBEF7744-40E3-4B1F-8C41-EE7F383F40B9}">
      <dgm:prSet/>
      <dgm:spPr/>
      <dgm:t>
        <a:bodyPr/>
        <a:lstStyle/>
        <a:p>
          <a:endParaRPr lang="en-GB"/>
        </a:p>
      </dgm:t>
    </dgm:pt>
    <dgm:pt modelId="{9AED3207-83BE-4CCE-B4C0-9295F91EEECD}" type="sibTrans" cxnId="{CBEF7744-40E3-4B1F-8C41-EE7F383F40B9}">
      <dgm:prSet/>
      <dgm:spPr/>
      <dgm:t>
        <a:bodyPr/>
        <a:lstStyle/>
        <a:p>
          <a:endParaRPr lang="en-GB"/>
        </a:p>
      </dgm:t>
    </dgm:pt>
    <dgm:pt modelId="{FB05A212-2A98-4213-836F-3CD806AD4576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/>
            <a:t>Mental Health</a:t>
          </a:r>
        </a:p>
      </dgm:t>
    </dgm:pt>
    <dgm:pt modelId="{2BE9680D-0A13-4F83-B607-F0B5B8984613}" type="parTrans" cxnId="{E9C22B38-AE1F-4334-87D8-80D5D6B45E8C}">
      <dgm:prSet/>
      <dgm:spPr/>
      <dgm:t>
        <a:bodyPr/>
        <a:lstStyle/>
        <a:p>
          <a:endParaRPr lang="en-GB"/>
        </a:p>
      </dgm:t>
    </dgm:pt>
    <dgm:pt modelId="{B7A380F7-AC15-4001-BC6E-45EAFFA39966}" type="sibTrans" cxnId="{E9C22B38-AE1F-4334-87D8-80D5D6B45E8C}">
      <dgm:prSet/>
      <dgm:spPr/>
      <dgm:t>
        <a:bodyPr/>
        <a:lstStyle/>
        <a:p>
          <a:endParaRPr lang="en-GB"/>
        </a:p>
      </dgm:t>
    </dgm:pt>
    <dgm:pt modelId="{4D6CF9BA-8FDB-4E66-BE0E-6E60DEF0469C}">
      <dgm:prSet phldrT="[Text]"/>
      <dgm:spPr>
        <a:solidFill>
          <a:schemeClr val="bg1"/>
        </a:solidFill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Prevention &amp;</a:t>
          </a:r>
        </a:p>
        <a:p>
          <a:r>
            <a:rPr lang="en-GB" b="1" dirty="0" smtClean="0"/>
            <a:t>Voluntary </a:t>
          </a:r>
          <a:r>
            <a:rPr lang="en-GB" b="1" dirty="0"/>
            <a:t>Sector</a:t>
          </a:r>
        </a:p>
      </dgm:t>
    </dgm:pt>
    <dgm:pt modelId="{C116B3E5-5D0B-47C0-B716-21F0041BD361}" type="parTrans" cxnId="{69BED674-2087-4F03-A719-3B448D622940}">
      <dgm:prSet/>
      <dgm:spPr/>
      <dgm:t>
        <a:bodyPr/>
        <a:lstStyle/>
        <a:p>
          <a:endParaRPr lang="en-GB"/>
        </a:p>
      </dgm:t>
    </dgm:pt>
    <dgm:pt modelId="{AE2A2655-61D5-45FD-B712-571C0267C915}" type="sibTrans" cxnId="{69BED674-2087-4F03-A719-3B448D622940}">
      <dgm:prSet/>
      <dgm:spPr/>
      <dgm:t>
        <a:bodyPr/>
        <a:lstStyle/>
        <a:p>
          <a:endParaRPr lang="en-GB"/>
        </a:p>
      </dgm:t>
    </dgm:pt>
    <dgm:pt modelId="{B835590E-E26B-4EC3-8846-5F7661F4C9BD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/>
            <a:t>Patient Participation</a:t>
          </a:r>
        </a:p>
      </dgm:t>
    </dgm:pt>
    <dgm:pt modelId="{C3C54933-E6D9-463D-BB13-29DA5DBC0A5A}" type="parTrans" cxnId="{55570E7D-E512-463F-BC30-604886BA731B}">
      <dgm:prSet/>
      <dgm:spPr/>
      <dgm:t>
        <a:bodyPr/>
        <a:lstStyle/>
        <a:p>
          <a:endParaRPr lang="en-GB"/>
        </a:p>
      </dgm:t>
    </dgm:pt>
    <dgm:pt modelId="{55E093E6-7DA7-49A9-897D-4CB7E5C4E6FC}" type="sibTrans" cxnId="{55570E7D-E512-463F-BC30-604886BA731B}">
      <dgm:prSet/>
      <dgm:spPr/>
      <dgm:t>
        <a:bodyPr/>
        <a:lstStyle/>
        <a:p>
          <a:endParaRPr lang="en-GB"/>
        </a:p>
      </dgm:t>
    </dgm:pt>
    <dgm:pt modelId="{F05D665C-8E40-4DFC-BD0C-59778914489F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Care</a:t>
          </a:r>
          <a:r>
            <a:rPr lang="en-GB" b="1" baseline="0" dirty="0" smtClean="0"/>
            <a:t> Coordination</a:t>
          </a:r>
          <a:endParaRPr lang="en-GB" b="1" dirty="0"/>
        </a:p>
      </dgm:t>
    </dgm:pt>
    <dgm:pt modelId="{6D60FEA4-A04E-4D1F-A688-01F6415CF358}" type="parTrans" cxnId="{5890B6E6-B227-4832-967D-F0CE068C358C}">
      <dgm:prSet/>
      <dgm:spPr/>
      <dgm:t>
        <a:bodyPr/>
        <a:lstStyle/>
        <a:p>
          <a:endParaRPr lang="en-GB"/>
        </a:p>
      </dgm:t>
    </dgm:pt>
    <dgm:pt modelId="{65F4DB62-C0CB-47E3-AD26-9F625BDFF9B3}" type="sibTrans" cxnId="{5890B6E6-B227-4832-967D-F0CE068C358C}">
      <dgm:prSet/>
      <dgm:spPr/>
      <dgm:t>
        <a:bodyPr/>
        <a:lstStyle/>
        <a:p>
          <a:endParaRPr lang="en-GB"/>
        </a:p>
      </dgm:t>
    </dgm:pt>
    <dgm:pt modelId="{FFEE1DB8-83BC-2B48-AA55-D2DF50D78D0A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Intermediate</a:t>
          </a:r>
          <a:r>
            <a:rPr lang="en-GB" b="1" baseline="0" dirty="0" smtClean="0"/>
            <a:t> health and care</a:t>
          </a:r>
        </a:p>
      </dgm:t>
    </dgm:pt>
    <dgm:pt modelId="{FF279DCF-A92C-0B40-AEE2-550BE9E9E2B3}" type="parTrans" cxnId="{C5A8CF06-468E-1146-892A-721C56192356}">
      <dgm:prSet/>
      <dgm:spPr/>
      <dgm:t>
        <a:bodyPr/>
        <a:lstStyle/>
        <a:p>
          <a:endParaRPr lang="en-US"/>
        </a:p>
      </dgm:t>
    </dgm:pt>
    <dgm:pt modelId="{A5C59445-D32F-834D-B825-957AC3FAE8BE}" type="sibTrans" cxnId="{C5A8CF06-468E-1146-892A-721C56192356}">
      <dgm:prSet/>
      <dgm:spPr/>
      <dgm:t>
        <a:bodyPr/>
        <a:lstStyle/>
        <a:p>
          <a:endParaRPr lang="en-US"/>
        </a:p>
      </dgm:t>
    </dgm:pt>
    <dgm:pt modelId="{F9472976-6F5C-420F-AE11-AB3C5B863533}">
      <dgm:prSet phldrT="[Text]"/>
      <dgm:spPr/>
      <dgm:t>
        <a:bodyPr/>
        <a:lstStyle/>
        <a:p>
          <a:endParaRPr lang="en-GB" dirty="0"/>
        </a:p>
      </dgm:t>
    </dgm:pt>
    <dgm:pt modelId="{6A15B696-45F1-4886-8056-67A1BBEEEC60}" type="sibTrans" cxnId="{689C1E0B-88EF-44EF-8344-40BD1BAE8930}">
      <dgm:prSet/>
      <dgm:spPr/>
      <dgm:t>
        <a:bodyPr/>
        <a:lstStyle/>
        <a:p>
          <a:endParaRPr lang="en-GB"/>
        </a:p>
      </dgm:t>
    </dgm:pt>
    <dgm:pt modelId="{AF0FBA84-08D5-4EBE-B47F-1224FB06DF52}" type="parTrans" cxnId="{689C1E0B-88EF-44EF-8344-40BD1BAE8930}">
      <dgm:prSet/>
      <dgm:spPr/>
      <dgm:t>
        <a:bodyPr/>
        <a:lstStyle/>
        <a:p>
          <a:endParaRPr lang="en-GB"/>
        </a:p>
      </dgm:t>
    </dgm:pt>
    <dgm:pt modelId="{B97258F4-0D16-6949-9671-5886044A775A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Community Diagnostics*</a:t>
          </a:r>
        </a:p>
      </dgm:t>
    </dgm:pt>
    <dgm:pt modelId="{E58AD494-4CD0-9341-BEDD-A83F69C20699}" type="parTrans" cxnId="{53E8987E-4EE4-C247-AABD-EAD2AFCA2524}">
      <dgm:prSet/>
      <dgm:spPr/>
      <dgm:t>
        <a:bodyPr/>
        <a:lstStyle/>
        <a:p>
          <a:endParaRPr lang="en-US"/>
        </a:p>
      </dgm:t>
    </dgm:pt>
    <dgm:pt modelId="{EAF654E8-72C5-7E44-A3CD-8A7E3A81F748}" type="sibTrans" cxnId="{53E8987E-4EE4-C247-AABD-EAD2AFCA2524}">
      <dgm:prSet/>
      <dgm:spPr/>
      <dgm:t>
        <a:bodyPr/>
        <a:lstStyle/>
        <a:p>
          <a:endParaRPr lang="en-US"/>
        </a:p>
      </dgm:t>
    </dgm:pt>
    <dgm:pt modelId="{118754DC-05D5-4CAD-85FC-3FA06AFEE2DA}">
      <dgm:prSet phldrT="[Text]"/>
      <dgm:spPr/>
      <dgm:t>
        <a:bodyPr/>
        <a:lstStyle/>
        <a:p>
          <a:endParaRPr lang="en-GB" dirty="0"/>
        </a:p>
      </dgm:t>
    </dgm:pt>
    <dgm:pt modelId="{A4C2ED9C-14B2-4F13-B69F-6506D9412062}" type="sibTrans" cxnId="{A37A9CCA-F1CE-4C86-9DBA-BA1CEC01E1D1}">
      <dgm:prSet/>
      <dgm:spPr/>
      <dgm:t>
        <a:bodyPr/>
        <a:lstStyle/>
        <a:p>
          <a:endParaRPr lang="en-GB"/>
        </a:p>
      </dgm:t>
    </dgm:pt>
    <dgm:pt modelId="{70D7FBB7-EE1E-41DA-9474-D68E0ECBF775}" type="parTrans" cxnId="{A37A9CCA-F1CE-4C86-9DBA-BA1CEC01E1D1}">
      <dgm:prSet/>
      <dgm:spPr/>
      <dgm:t>
        <a:bodyPr/>
        <a:lstStyle/>
        <a:p>
          <a:endParaRPr lang="en-GB"/>
        </a:p>
      </dgm:t>
    </dgm:pt>
    <dgm:pt modelId="{5FC56102-1699-1F45-A12B-6D462993AFB7}">
      <dgm:prSet phldrT="[Text]"/>
      <dgm:spPr>
        <a:noFill/>
        <a:ln w="28575">
          <a:solidFill>
            <a:srgbClr val="D35EFF"/>
          </a:solidFill>
        </a:ln>
      </dgm:spPr>
      <dgm:t>
        <a:bodyPr/>
        <a:lstStyle/>
        <a:p>
          <a:r>
            <a:rPr lang="en-GB" b="1" dirty="0" smtClean="0"/>
            <a:t>Prescribing</a:t>
          </a:r>
        </a:p>
      </dgm:t>
    </dgm:pt>
    <dgm:pt modelId="{F8738733-D091-9D40-A974-105ECAF53378}" type="sibTrans" cxnId="{CA73F285-74B5-AF4A-B3B1-2FFB3FE7193A}">
      <dgm:prSet/>
      <dgm:spPr/>
      <dgm:t>
        <a:bodyPr/>
        <a:lstStyle/>
        <a:p>
          <a:endParaRPr lang="en-US"/>
        </a:p>
      </dgm:t>
    </dgm:pt>
    <dgm:pt modelId="{C56DADE4-A402-7747-9D3E-54E60C444B25}" type="parTrans" cxnId="{CA73F285-74B5-AF4A-B3B1-2FFB3FE7193A}">
      <dgm:prSet/>
      <dgm:spPr/>
      <dgm:t>
        <a:bodyPr/>
        <a:lstStyle/>
        <a:p>
          <a:endParaRPr lang="en-US"/>
        </a:p>
      </dgm:t>
    </dgm:pt>
    <dgm:pt modelId="{DA2B813C-A3CE-4E78-9585-8B0A7DE91332}" type="pres">
      <dgm:prSet presAssocID="{C95DC31E-5F2E-412B-8E0A-4AFCCB7205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C87917-6D79-4C06-A97F-F36B07AC9AE5}" type="pres">
      <dgm:prSet presAssocID="{C95DC31E-5F2E-412B-8E0A-4AFCCB720513}" presName="radial" presStyleCnt="0">
        <dgm:presLayoutVars>
          <dgm:animLvl val="ctr"/>
        </dgm:presLayoutVars>
      </dgm:prSet>
      <dgm:spPr/>
    </dgm:pt>
    <dgm:pt modelId="{DAC1B2ED-8A10-4B0C-B46C-6765336D555C}" type="pres">
      <dgm:prSet presAssocID="{118754DC-05D5-4CAD-85FC-3FA06AFEE2DA}" presName="centerShape" presStyleLbl="vennNode1" presStyleIdx="0" presStyleCnt="10" custLinFactNeighborX="-467" custLinFactNeighborY="-218"/>
      <dgm:spPr/>
      <dgm:t>
        <a:bodyPr/>
        <a:lstStyle/>
        <a:p>
          <a:endParaRPr lang="en-GB"/>
        </a:p>
      </dgm:t>
    </dgm:pt>
    <dgm:pt modelId="{2FD97C8A-43B3-4BF4-BAF3-B10E7A8FC3F6}" type="pres">
      <dgm:prSet presAssocID="{BC2601EB-8490-4C88-BC7F-7D2C57DE0077}" presName="node" presStyleLbl="vennNode1" presStyleIdx="1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0C235-FD35-42E3-BF46-97A9755F5E3C}" type="pres">
      <dgm:prSet presAssocID="{945ED25E-EB78-4FD0-85B5-9E0370ACF5B7}" presName="node" presStyleLbl="vennNode1" presStyleIdx="2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9BED4-87DD-41AD-8CDB-5ED2DE2FF18C}" type="pres">
      <dgm:prSet presAssocID="{FB05A212-2A98-4213-836F-3CD806AD4576}" presName="node" presStyleLbl="vennNode1" presStyleIdx="3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499E1-5993-4D5D-B951-EC1A885D8D00}" type="pres">
      <dgm:prSet presAssocID="{4D6CF9BA-8FDB-4E66-BE0E-6E60DEF0469C}" presName="node" presStyleLbl="vennNode1" presStyleIdx="4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807FA-5C02-4B82-A7C8-1F838ABA900C}" type="pres">
      <dgm:prSet presAssocID="{B835590E-E26B-4EC3-8846-5F7661F4C9BD}" presName="node" presStyleLbl="vennNode1" presStyleIdx="5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3782F-C82E-4684-9B8C-B616D6317834}" type="pres">
      <dgm:prSet presAssocID="{F05D665C-8E40-4DFC-BD0C-59778914489F}" presName="node" presStyleLbl="vennNode1" presStyleIdx="6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CBFED-4C78-FA4F-8C48-A96539EEEC51}" type="pres">
      <dgm:prSet presAssocID="{5FC56102-1699-1F45-A12B-6D462993AFB7}" presName="node" presStyleLbl="vennNode1" presStyleIdx="7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40581-6A53-8E41-88F5-55E2A3F33147}" type="pres">
      <dgm:prSet presAssocID="{FFEE1DB8-83BC-2B48-AA55-D2DF50D78D0A}" presName="node" presStyleLbl="vennNode1" presStyleIdx="8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7AF33-6F70-D643-863A-C4141BB41CF5}" type="pres">
      <dgm:prSet presAssocID="{B97258F4-0D16-6949-9671-5886044A775A}" presName="node" presStyleLbl="vennNode1" presStyleIdx="9" presStyleCnt="10" custScaleX="80866" custScaleY="7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8987E-4EE4-C247-AABD-EAD2AFCA2524}" srcId="{118754DC-05D5-4CAD-85FC-3FA06AFEE2DA}" destId="{B97258F4-0D16-6949-9671-5886044A775A}" srcOrd="8" destOrd="0" parTransId="{E58AD494-4CD0-9341-BEDD-A83F69C20699}" sibTransId="{EAF654E8-72C5-7E44-A3CD-8A7E3A81F748}"/>
    <dgm:cxn modelId="{E9C22B38-AE1F-4334-87D8-80D5D6B45E8C}" srcId="{118754DC-05D5-4CAD-85FC-3FA06AFEE2DA}" destId="{FB05A212-2A98-4213-836F-3CD806AD4576}" srcOrd="2" destOrd="0" parTransId="{2BE9680D-0A13-4F83-B607-F0B5B8984613}" sibTransId="{B7A380F7-AC15-4001-BC6E-45EAFFA39966}"/>
    <dgm:cxn modelId="{689C1E0B-88EF-44EF-8344-40BD1BAE8930}" srcId="{C95DC31E-5F2E-412B-8E0A-4AFCCB720513}" destId="{F9472976-6F5C-420F-AE11-AB3C5B863533}" srcOrd="1" destOrd="0" parTransId="{AF0FBA84-08D5-4EBE-B47F-1224FB06DF52}" sibTransId="{6A15B696-45F1-4886-8056-67A1BBEEEC60}"/>
    <dgm:cxn modelId="{C51CCA41-A27A-4AE2-96E3-E0F5B673268B}" type="presOf" srcId="{C95DC31E-5F2E-412B-8E0A-4AFCCB720513}" destId="{DA2B813C-A3CE-4E78-9585-8B0A7DE91332}" srcOrd="0" destOrd="0" presId="urn:microsoft.com/office/officeart/2005/8/layout/radial3"/>
    <dgm:cxn modelId="{82652213-C751-4D9C-888E-43B1B3F99001}" type="presOf" srcId="{FB05A212-2A98-4213-836F-3CD806AD4576}" destId="{FB09BED4-87DD-41AD-8CDB-5ED2DE2FF18C}" srcOrd="0" destOrd="0" presId="urn:microsoft.com/office/officeart/2005/8/layout/radial3"/>
    <dgm:cxn modelId="{3DE08B2E-A5D5-4678-9146-52F42E3F8059}" type="presOf" srcId="{118754DC-05D5-4CAD-85FC-3FA06AFEE2DA}" destId="{DAC1B2ED-8A10-4B0C-B46C-6765336D555C}" srcOrd="0" destOrd="0" presId="urn:microsoft.com/office/officeart/2005/8/layout/radial3"/>
    <dgm:cxn modelId="{B073E29D-A65E-47F3-ABF2-77931C3E632D}" type="presOf" srcId="{BC2601EB-8490-4C88-BC7F-7D2C57DE0077}" destId="{2FD97C8A-43B3-4BF4-BAF3-B10E7A8FC3F6}" srcOrd="0" destOrd="0" presId="urn:microsoft.com/office/officeart/2005/8/layout/radial3"/>
    <dgm:cxn modelId="{884D2C0E-6C20-49F4-A927-1CCEC2B7A0B1}" type="presOf" srcId="{4D6CF9BA-8FDB-4E66-BE0E-6E60DEF0469C}" destId="{DE1499E1-5993-4D5D-B951-EC1A885D8D00}" srcOrd="0" destOrd="0" presId="urn:microsoft.com/office/officeart/2005/8/layout/radial3"/>
    <dgm:cxn modelId="{A553DC10-D375-43C0-BC45-0983F5BD5610}" srcId="{118754DC-05D5-4CAD-85FC-3FA06AFEE2DA}" destId="{BC2601EB-8490-4C88-BC7F-7D2C57DE0077}" srcOrd="0" destOrd="0" parTransId="{EB6DA175-2079-468D-80CD-B860BCE468D5}" sibTransId="{2745940D-92B2-46C3-9A42-D5D65038292B}"/>
    <dgm:cxn modelId="{3F639FB1-4775-4FBD-B0CA-812E785E0F98}" type="presOf" srcId="{B835590E-E26B-4EC3-8846-5F7661F4C9BD}" destId="{7B1807FA-5C02-4B82-A7C8-1F838ABA900C}" srcOrd="0" destOrd="0" presId="urn:microsoft.com/office/officeart/2005/8/layout/radial3"/>
    <dgm:cxn modelId="{6E5FFB9B-75A0-4158-94B5-84A71C209676}" type="presOf" srcId="{FFEE1DB8-83BC-2B48-AA55-D2DF50D78D0A}" destId="{8EB40581-6A53-8E41-88F5-55E2A3F33147}" srcOrd="0" destOrd="0" presId="urn:microsoft.com/office/officeart/2005/8/layout/radial3"/>
    <dgm:cxn modelId="{A37A9CCA-F1CE-4C86-9DBA-BA1CEC01E1D1}" srcId="{C95DC31E-5F2E-412B-8E0A-4AFCCB720513}" destId="{118754DC-05D5-4CAD-85FC-3FA06AFEE2DA}" srcOrd="0" destOrd="0" parTransId="{70D7FBB7-EE1E-41DA-9474-D68E0ECBF775}" sibTransId="{A4C2ED9C-14B2-4F13-B69F-6506D9412062}"/>
    <dgm:cxn modelId="{C5A8CF06-468E-1146-892A-721C56192356}" srcId="{118754DC-05D5-4CAD-85FC-3FA06AFEE2DA}" destId="{FFEE1DB8-83BC-2B48-AA55-D2DF50D78D0A}" srcOrd="7" destOrd="0" parTransId="{FF279DCF-A92C-0B40-AEE2-550BE9E9E2B3}" sibTransId="{A5C59445-D32F-834D-B825-957AC3FAE8BE}"/>
    <dgm:cxn modelId="{CBEF7744-40E3-4B1F-8C41-EE7F383F40B9}" srcId="{118754DC-05D5-4CAD-85FC-3FA06AFEE2DA}" destId="{945ED25E-EB78-4FD0-85B5-9E0370ACF5B7}" srcOrd="1" destOrd="0" parTransId="{C4F0F1FF-364C-466D-B24A-167B0935EA5C}" sibTransId="{9AED3207-83BE-4CCE-B4C0-9295F91EEECD}"/>
    <dgm:cxn modelId="{55570E7D-E512-463F-BC30-604886BA731B}" srcId="{118754DC-05D5-4CAD-85FC-3FA06AFEE2DA}" destId="{B835590E-E26B-4EC3-8846-5F7661F4C9BD}" srcOrd="4" destOrd="0" parTransId="{C3C54933-E6D9-463D-BB13-29DA5DBC0A5A}" sibTransId="{55E093E6-7DA7-49A9-897D-4CB7E5C4E6FC}"/>
    <dgm:cxn modelId="{855B72DD-DC59-4942-8A6F-25E396FAFB91}" type="presOf" srcId="{B97258F4-0D16-6949-9671-5886044A775A}" destId="{6A77AF33-6F70-D643-863A-C4141BB41CF5}" srcOrd="0" destOrd="0" presId="urn:microsoft.com/office/officeart/2005/8/layout/radial3"/>
    <dgm:cxn modelId="{0F69E96B-FA7F-4090-99DC-8D392BAA423C}" type="presOf" srcId="{945ED25E-EB78-4FD0-85B5-9E0370ACF5B7}" destId="{1C90C235-FD35-42E3-BF46-97A9755F5E3C}" srcOrd="0" destOrd="0" presId="urn:microsoft.com/office/officeart/2005/8/layout/radial3"/>
    <dgm:cxn modelId="{54FAC894-59BE-4D7E-99A8-2B000E5AFEAE}" type="presOf" srcId="{F05D665C-8E40-4DFC-BD0C-59778914489F}" destId="{2633782F-C82E-4684-9B8C-B616D6317834}" srcOrd="0" destOrd="0" presId="urn:microsoft.com/office/officeart/2005/8/layout/radial3"/>
    <dgm:cxn modelId="{AFDD3914-7457-4D1D-8C7C-523342F4F8BB}" type="presOf" srcId="{5FC56102-1699-1F45-A12B-6D462993AFB7}" destId="{907CBFED-4C78-FA4F-8C48-A96539EEEC51}" srcOrd="0" destOrd="0" presId="urn:microsoft.com/office/officeart/2005/8/layout/radial3"/>
    <dgm:cxn modelId="{69BED674-2087-4F03-A719-3B448D622940}" srcId="{118754DC-05D5-4CAD-85FC-3FA06AFEE2DA}" destId="{4D6CF9BA-8FDB-4E66-BE0E-6E60DEF0469C}" srcOrd="3" destOrd="0" parTransId="{C116B3E5-5D0B-47C0-B716-21F0041BD361}" sibTransId="{AE2A2655-61D5-45FD-B712-571C0267C915}"/>
    <dgm:cxn modelId="{5890B6E6-B227-4832-967D-F0CE068C358C}" srcId="{118754DC-05D5-4CAD-85FC-3FA06AFEE2DA}" destId="{F05D665C-8E40-4DFC-BD0C-59778914489F}" srcOrd="5" destOrd="0" parTransId="{6D60FEA4-A04E-4D1F-A688-01F6415CF358}" sibTransId="{65F4DB62-C0CB-47E3-AD26-9F625BDFF9B3}"/>
    <dgm:cxn modelId="{CA73F285-74B5-AF4A-B3B1-2FFB3FE7193A}" srcId="{118754DC-05D5-4CAD-85FC-3FA06AFEE2DA}" destId="{5FC56102-1699-1F45-A12B-6D462993AFB7}" srcOrd="6" destOrd="0" parTransId="{C56DADE4-A402-7747-9D3E-54E60C444B25}" sibTransId="{F8738733-D091-9D40-A974-105ECAF53378}"/>
    <dgm:cxn modelId="{02751EC3-6FEB-4976-BEB4-73CDA6FD76D4}" type="presParOf" srcId="{DA2B813C-A3CE-4E78-9585-8B0A7DE91332}" destId="{CEC87917-6D79-4C06-A97F-F36B07AC9AE5}" srcOrd="0" destOrd="0" presId="urn:microsoft.com/office/officeart/2005/8/layout/radial3"/>
    <dgm:cxn modelId="{BED0B648-9D06-49D5-BCBB-7988C3114945}" type="presParOf" srcId="{CEC87917-6D79-4C06-A97F-F36B07AC9AE5}" destId="{DAC1B2ED-8A10-4B0C-B46C-6765336D555C}" srcOrd="0" destOrd="0" presId="urn:microsoft.com/office/officeart/2005/8/layout/radial3"/>
    <dgm:cxn modelId="{C09FAF88-2EDD-4418-92D9-6032F1A04A55}" type="presParOf" srcId="{CEC87917-6D79-4C06-A97F-F36B07AC9AE5}" destId="{2FD97C8A-43B3-4BF4-BAF3-B10E7A8FC3F6}" srcOrd="1" destOrd="0" presId="urn:microsoft.com/office/officeart/2005/8/layout/radial3"/>
    <dgm:cxn modelId="{29085B24-6DB4-430D-94FC-19174E446CC6}" type="presParOf" srcId="{CEC87917-6D79-4C06-A97F-F36B07AC9AE5}" destId="{1C90C235-FD35-42E3-BF46-97A9755F5E3C}" srcOrd="2" destOrd="0" presId="urn:microsoft.com/office/officeart/2005/8/layout/radial3"/>
    <dgm:cxn modelId="{0B56AD74-BCA9-4B4C-8A60-7931AFCEFF40}" type="presParOf" srcId="{CEC87917-6D79-4C06-A97F-F36B07AC9AE5}" destId="{FB09BED4-87DD-41AD-8CDB-5ED2DE2FF18C}" srcOrd="3" destOrd="0" presId="urn:microsoft.com/office/officeart/2005/8/layout/radial3"/>
    <dgm:cxn modelId="{57AFBB1E-2ED2-408E-9F96-D7B5729AD028}" type="presParOf" srcId="{CEC87917-6D79-4C06-A97F-F36B07AC9AE5}" destId="{DE1499E1-5993-4D5D-B951-EC1A885D8D00}" srcOrd="4" destOrd="0" presId="urn:microsoft.com/office/officeart/2005/8/layout/radial3"/>
    <dgm:cxn modelId="{8DC8D99A-1D0F-4F49-A4B2-77E2E254B3AB}" type="presParOf" srcId="{CEC87917-6D79-4C06-A97F-F36B07AC9AE5}" destId="{7B1807FA-5C02-4B82-A7C8-1F838ABA900C}" srcOrd="5" destOrd="0" presId="urn:microsoft.com/office/officeart/2005/8/layout/radial3"/>
    <dgm:cxn modelId="{0167C484-2D5A-410F-AF0C-83681FDF5FD5}" type="presParOf" srcId="{CEC87917-6D79-4C06-A97F-F36B07AC9AE5}" destId="{2633782F-C82E-4684-9B8C-B616D6317834}" srcOrd="6" destOrd="0" presId="urn:microsoft.com/office/officeart/2005/8/layout/radial3"/>
    <dgm:cxn modelId="{C1F58ACE-5B09-4DCE-AFE3-056B4CACD5BE}" type="presParOf" srcId="{CEC87917-6D79-4C06-A97F-F36B07AC9AE5}" destId="{907CBFED-4C78-FA4F-8C48-A96539EEEC51}" srcOrd="7" destOrd="0" presId="urn:microsoft.com/office/officeart/2005/8/layout/radial3"/>
    <dgm:cxn modelId="{66EA98A8-754F-4BC6-9337-0F1F998C0700}" type="presParOf" srcId="{CEC87917-6D79-4C06-A97F-F36B07AC9AE5}" destId="{8EB40581-6A53-8E41-88F5-55E2A3F33147}" srcOrd="8" destOrd="0" presId="urn:microsoft.com/office/officeart/2005/8/layout/radial3"/>
    <dgm:cxn modelId="{68B21A84-6AB6-4391-B854-6FBB84CA295D}" type="presParOf" srcId="{CEC87917-6D79-4C06-A97F-F36B07AC9AE5}" destId="{6A77AF33-6F70-D643-863A-C4141BB41CF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A62A-5ADB-44D2-92F8-05E3502ADF9F}">
      <dsp:nvSpPr>
        <dsp:cNvPr id="0" name=""/>
        <dsp:cNvSpPr/>
      </dsp:nvSpPr>
      <dsp:spPr>
        <a:xfrm>
          <a:off x="641197" y="0"/>
          <a:ext cx="9065507" cy="56659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A0130-A99C-4DC2-A465-98605837F211}">
      <dsp:nvSpPr>
        <dsp:cNvPr id="0" name=""/>
        <dsp:cNvSpPr/>
      </dsp:nvSpPr>
      <dsp:spPr>
        <a:xfrm>
          <a:off x="1842037" y="3842909"/>
          <a:ext cx="208506" cy="2085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6772-E30D-47E4-AF15-2C819A333A39}">
      <dsp:nvSpPr>
        <dsp:cNvPr id="0" name=""/>
        <dsp:cNvSpPr/>
      </dsp:nvSpPr>
      <dsp:spPr>
        <a:xfrm>
          <a:off x="6918568" y="3145795"/>
          <a:ext cx="2561898" cy="134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6918568" y="3145795"/>
        <a:ext cx="2561898" cy="1348494"/>
      </dsp:txXfrm>
    </dsp:sp>
    <dsp:sp modelId="{892913E7-5F67-4F40-AFC5-05A053165DB2}">
      <dsp:nvSpPr>
        <dsp:cNvPr id="0" name=""/>
        <dsp:cNvSpPr/>
      </dsp:nvSpPr>
      <dsp:spPr>
        <a:xfrm>
          <a:off x="3158214" y="2813852"/>
          <a:ext cx="326358" cy="326358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371C6-CD55-4437-917A-98904315F5B2}">
      <dsp:nvSpPr>
        <dsp:cNvPr id="0" name=""/>
        <dsp:cNvSpPr/>
      </dsp:nvSpPr>
      <dsp:spPr>
        <a:xfrm>
          <a:off x="7715320" y="3033261"/>
          <a:ext cx="1504874" cy="237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3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7715320" y="3033261"/>
        <a:ext cx="1504874" cy="2374029"/>
      </dsp:txXfrm>
    </dsp:sp>
    <dsp:sp modelId="{14F34177-710D-4829-88BA-C08D8D0F381C}">
      <dsp:nvSpPr>
        <dsp:cNvPr id="0" name=""/>
        <dsp:cNvSpPr/>
      </dsp:nvSpPr>
      <dsp:spPr>
        <a:xfrm>
          <a:off x="4660219" y="2050933"/>
          <a:ext cx="435144" cy="43514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1D704-B235-47CB-B4FD-E5DDDEF8D399}">
      <dsp:nvSpPr>
        <dsp:cNvPr id="0" name=""/>
        <dsp:cNvSpPr/>
      </dsp:nvSpPr>
      <dsp:spPr>
        <a:xfrm>
          <a:off x="7384860" y="2481682"/>
          <a:ext cx="1749642" cy="318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7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7384860" y="2481682"/>
        <a:ext cx="1749642" cy="3184259"/>
      </dsp:txXfrm>
    </dsp:sp>
    <dsp:sp modelId="{CAEA37D3-60E4-4175-B17D-7D03B75E34A1}">
      <dsp:nvSpPr>
        <dsp:cNvPr id="0" name=""/>
        <dsp:cNvSpPr/>
      </dsp:nvSpPr>
      <dsp:spPr>
        <a:xfrm>
          <a:off x="6261047" y="1429346"/>
          <a:ext cx="562061" cy="562061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0A193-6C07-4F8E-AB7E-14210B8CBC08}">
      <dsp:nvSpPr>
        <dsp:cNvPr id="0" name=""/>
        <dsp:cNvSpPr/>
      </dsp:nvSpPr>
      <dsp:spPr>
        <a:xfrm>
          <a:off x="6080501" y="1869760"/>
          <a:ext cx="1813101" cy="37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82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6080501" y="1869760"/>
        <a:ext cx="1813101" cy="3796181"/>
      </dsp:txXfrm>
    </dsp:sp>
    <dsp:sp modelId="{A7528B99-973B-401B-BE6D-DCF44A6A794D}">
      <dsp:nvSpPr>
        <dsp:cNvPr id="0" name=""/>
        <dsp:cNvSpPr/>
      </dsp:nvSpPr>
      <dsp:spPr>
        <a:xfrm>
          <a:off x="7846858" y="922811"/>
          <a:ext cx="716175" cy="71617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DF25F-7D58-4623-80DF-0C71EF62E9A3}">
      <dsp:nvSpPr>
        <dsp:cNvPr id="0" name=""/>
        <dsp:cNvSpPr/>
      </dsp:nvSpPr>
      <dsp:spPr>
        <a:xfrm>
          <a:off x="7893603" y="1495808"/>
          <a:ext cx="1813101" cy="4170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8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7893603" y="1495808"/>
        <a:ext cx="1813101" cy="417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1B2ED-8A10-4B0C-B46C-6765336D555C}">
      <dsp:nvSpPr>
        <dsp:cNvPr id="0" name=""/>
        <dsp:cNvSpPr/>
      </dsp:nvSpPr>
      <dsp:spPr>
        <a:xfrm>
          <a:off x="3294169" y="1468555"/>
          <a:ext cx="3592382" cy="3592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820261" y="1994647"/>
        <a:ext cx="2540198" cy="2540198"/>
      </dsp:txXfrm>
    </dsp:sp>
    <dsp:sp modelId="{2FD97C8A-43B3-4BF4-BAF3-B10E7A8FC3F6}">
      <dsp:nvSpPr>
        <dsp:cNvPr id="0" name=""/>
        <dsp:cNvSpPr/>
      </dsp:nvSpPr>
      <dsp:spPr>
        <a:xfrm>
          <a:off x="4385975" y="219710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Planned Care</a:t>
          </a:r>
          <a:endParaRPr lang="en-GB" sz="1400" b="1" kern="1200" dirty="0"/>
        </a:p>
      </dsp:txBody>
      <dsp:txXfrm>
        <a:off x="4598690" y="428808"/>
        <a:ext cx="1027078" cy="1009614"/>
      </dsp:txXfrm>
    </dsp:sp>
    <dsp:sp modelId="{1C90C235-FD35-42E3-BF46-97A9755F5E3C}">
      <dsp:nvSpPr>
        <dsp:cNvPr id="0" name=""/>
        <dsp:cNvSpPr/>
      </dsp:nvSpPr>
      <dsp:spPr>
        <a:xfrm>
          <a:off x="5890959" y="767480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Unscheduled / Same Day Services</a:t>
          </a:r>
        </a:p>
      </dsp:txBody>
      <dsp:txXfrm>
        <a:off x="6103674" y="976578"/>
        <a:ext cx="1027078" cy="1009614"/>
      </dsp:txXfrm>
    </dsp:sp>
    <dsp:sp modelId="{FB09BED4-87DD-41AD-8CDB-5ED2DE2FF18C}">
      <dsp:nvSpPr>
        <dsp:cNvPr id="0" name=""/>
        <dsp:cNvSpPr/>
      </dsp:nvSpPr>
      <dsp:spPr>
        <a:xfrm>
          <a:off x="6691744" y="2154480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Mental Health</a:t>
          </a:r>
        </a:p>
      </dsp:txBody>
      <dsp:txXfrm>
        <a:off x="6904459" y="2363578"/>
        <a:ext cx="1027078" cy="1009614"/>
      </dsp:txXfrm>
    </dsp:sp>
    <dsp:sp modelId="{DE1499E1-5993-4D5D-B951-EC1A885D8D00}">
      <dsp:nvSpPr>
        <dsp:cNvPr id="0" name=""/>
        <dsp:cNvSpPr/>
      </dsp:nvSpPr>
      <dsp:spPr>
        <a:xfrm>
          <a:off x="6413634" y="3731719"/>
          <a:ext cx="1452508" cy="1427810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Prevention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Voluntary </a:t>
          </a:r>
          <a:r>
            <a:rPr lang="en-GB" sz="1400" b="1" kern="1200" dirty="0"/>
            <a:t>Sector</a:t>
          </a:r>
        </a:p>
      </dsp:txBody>
      <dsp:txXfrm>
        <a:off x="6626349" y="3940817"/>
        <a:ext cx="1027078" cy="1009614"/>
      </dsp:txXfrm>
    </dsp:sp>
    <dsp:sp modelId="{7B1807FA-5C02-4B82-A7C8-1F838ABA900C}">
      <dsp:nvSpPr>
        <dsp:cNvPr id="0" name=""/>
        <dsp:cNvSpPr/>
      </dsp:nvSpPr>
      <dsp:spPr>
        <a:xfrm>
          <a:off x="5186760" y="4761189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Patient Participation</a:t>
          </a:r>
        </a:p>
      </dsp:txBody>
      <dsp:txXfrm>
        <a:off x="5399475" y="4970287"/>
        <a:ext cx="1027078" cy="1009614"/>
      </dsp:txXfrm>
    </dsp:sp>
    <dsp:sp modelId="{2633782F-C82E-4684-9B8C-B616D6317834}">
      <dsp:nvSpPr>
        <dsp:cNvPr id="0" name=""/>
        <dsp:cNvSpPr/>
      </dsp:nvSpPr>
      <dsp:spPr>
        <a:xfrm>
          <a:off x="3585190" y="4761189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Care</a:t>
          </a:r>
          <a:r>
            <a:rPr lang="en-GB" sz="1400" b="1" kern="1200" baseline="0" dirty="0" smtClean="0"/>
            <a:t> Coordination</a:t>
          </a:r>
          <a:endParaRPr lang="en-GB" sz="1400" b="1" kern="1200" dirty="0"/>
        </a:p>
      </dsp:txBody>
      <dsp:txXfrm>
        <a:off x="3797905" y="4970287"/>
        <a:ext cx="1027078" cy="1009614"/>
      </dsp:txXfrm>
    </dsp:sp>
    <dsp:sp modelId="{907CBFED-4C78-FA4F-8C48-A96539EEEC51}">
      <dsp:nvSpPr>
        <dsp:cNvPr id="0" name=""/>
        <dsp:cNvSpPr/>
      </dsp:nvSpPr>
      <dsp:spPr>
        <a:xfrm>
          <a:off x="2358316" y="3731719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Prescribing</a:t>
          </a:r>
        </a:p>
      </dsp:txBody>
      <dsp:txXfrm>
        <a:off x="2571031" y="3940817"/>
        <a:ext cx="1027078" cy="1009614"/>
      </dsp:txXfrm>
    </dsp:sp>
    <dsp:sp modelId="{8EB40581-6A53-8E41-88F5-55E2A3F33147}">
      <dsp:nvSpPr>
        <dsp:cNvPr id="0" name=""/>
        <dsp:cNvSpPr/>
      </dsp:nvSpPr>
      <dsp:spPr>
        <a:xfrm>
          <a:off x="2080206" y="2154480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Intermediate</a:t>
          </a:r>
          <a:r>
            <a:rPr lang="en-GB" sz="1400" b="1" kern="1200" baseline="0" dirty="0" smtClean="0"/>
            <a:t> health and care</a:t>
          </a:r>
        </a:p>
      </dsp:txBody>
      <dsp:txXfrm>
        <a:off x="2292921" y="2363578"/>
        <a:ext cx="1027078" cy="1009614"/>
      </dsp:txXfrm>
    </dsp:sp>
    <dsp:sp modelId="{6A77AF33-6F70-D643-863A-C4141BB41CF5}">
      <dsp:nvSpPr>
        <dsp:cNvPr id="0" name=""/>
        <dsp:cNvSpPr/>
      </dsp:nvSpPr>
      <dsp:spPr>
        <a:xfrm>
          <a:off x="2880991" y="767480"/>
          <a:ext cx="1452508" cy="1427810"/>
        </a:xfrm>
        <a:prstGeom prst="ellipse">
          <a:avLst/>
        </a:prstGeom>
        <a:noFill/>
        <a:ln w="28575" cap="flat" cmpd="sng" algn="ctr">
          <a:solidFill>
            <a:srgbClr val="D35E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Community Diagnostics*</a:t>
          </a:r>
        </a:p>
      </dsp:txBody>
      <dsp:txXfrm>
        <a:off x="3093706" y="976578"/>
        <a:ext cx="1027078" cy="1009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6244D7D4-5DE5-CF4F-8CE2-1283EBAE468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27B7445E-DAA6-6E47-A30B-40E3AF0CC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67862" cy="5383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approaching the build/test phase of our programme and have agreed to have an IACO in  place by 17/18.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KCC Logo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AFBD4-B674-4ABC-BA61-1EAD7EB8C8F7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5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816225"/>
            <a:ext cx="13523913" cy="760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AC32-C1D9-EE48-97B8-7CC7D732028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B486-7362-48C7-9C65-A79467F6189B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B054-AE3F-4039-8E34-04828D1D1C68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4286-57BF-4AFD-9C52-16465E4979B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8CA0-44A9-43F4-940C-2366314B079E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E726-8BB4-4EB4-9D39-79386FDEEA1A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F745-02EB-484E-A9D8-455CE43DD1A8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AC6-D843-494D-846B-75EA6A7B85A0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FCB-718E-4695-A8E1-2B5C5624CF99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730A-7CA5-4334-8ED7-0DB7EC9F79D5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6C3B-7931-4238-A778-2D151999EA6E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F2D5-A0DE-457C-B3E5-DD5E0C561650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B931-B827-4DD3-8F7F-FA998FC62839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46D2-32DC-C84F-A959-FD45ADFA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jpe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image" Target="../media/image11.jpeg"/><Relationship Id="rId63" Type="http://schemas.openxmlformats.org/officeDocument/2006/relationships/image" Target="../media/image19.png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41" Type="http://schemas.openxmlformats.org/officeDocument/2006/relationships/tags" Target="../tags/tag50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image" Target="../media/image13.jpeg"/><Relationship Id="rId61" Type="http://schemas.openxmlformats.org/officeDocument/2006/relationships/image" Target="../media/image16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image" Target="../media/image17.png"/><Relationship Id="rId65" Type="http://schemas.openxmlformats.org/officeDocument/2006/relationships/image" Target="../media/image21.tiff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image" Target="../media/image12.png"/><Relationship Id="rId64" Type="http://schemas.openxmlformats.org/officeDocument/2006/relationships/image" Target="../media/image20.tiff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5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50" Type="http://schemas.openxmlformats.org/officeDocument/2006/relationships/tags" Target="../tags/tag116.xml"/><Relationship Id="rId55" Type="http://schemas.openxmlformats.org/officeDocument/2006/relationships/image" Target="../media/image11.jpeg"/><Relationship Id="rId63" Type="http://schemas.openxmlformats.org/officeDocument/2006/relationships/image" Target="../media/image19.png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tags" Target="../tags/tag107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8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53" Type="http://schemas.openxmlformats.org/officeDocument/2006/relationships/tags" Target="../tags/tag119.xml"/><Relationship Id="rId58" Type="http://schemas.openxmlformats.org/officeDocument/2006/relationships/image" Target="../media/image1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image" Target="../media/image13.jpeg"/><Relationship Id="rId61" Type="http://schemas.openxmlformats.org/officeDocument/2006/relationships/image" Target="../media/image16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image" Target="../media/image17.png"/><Relationship Id="rId65" Type="http://schemas.openxmlformats.org/officeDocument/2006/relationships/image" Target="../media/image21.tiff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56" Type="http://schemas.openxmlformats.org/officeDocument/2006/relationships/image" Target="../media/image12.png"/><Relationship Id="rId64" Type="http://schemas.openxmlformats.org/officeDocument/2006/relationships/image" Target="../media/image20.tiff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1484416" y="2940909"/>
            <a:ext cx="9452758" cy="26445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u="none" kern="1200">
                <a:ln>
                  <a:noFill/>
                </a:ln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dirty="0" smtClean="0"/>
              <a:t>Integrated Accountable Care Development</a:t>
            </a:r>
          </a:p>
          <a:p>
            <a:pPr algn="ctr">
              <a:lnSpc>
                <a:spcPct val="9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3600" dirty="0" smtClean="0"/>
              <a:t>Overview</a:t>
            </a:r>
          </a:p>
          <a:p>
            <a:pPr algn="ctr">
              <a:lnSpc>
                <a:spcPct val="90000"/>
              </a:lnSpc>
            </a:pPr>
            <a:endParaRPr lang="en-US" sz="2800" spc="-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v1.8 DRAFT</a:t>
            </a: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466" y="205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5391" y="1656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1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Arial" charset="0"/>
                <a:ea typeface="Times New Roman" charset="0"/>
              </a:rPr>
              <a:t>Better outcomes for the whole population</a:t>
            </a:r>
          </a:p>
          <a:p>
            <a:pPr marL="0" indent="0" algn="r">
              <a:buNone/>
            </a:pPr>
            <a:endParaRPr lang="en-GB" b="1" dirty="0" smtClean="0">
              <a:latin typeface="Arial" charset="0"/>
              <a:ea typeface="Times New Roman" charset="0"/>
            </a:endParaRPr>
          </a:p>
          <a:p>
            <a:pPr marL="0" indent="0" algn="r">
              <a:buNone/>
            </a:pPr>
            <a:r>
              <a:rPr lang="en-GB" b="1" dirty="0" smtClean="0">
                <a:latin typeface="Arial" charset="0"/>
                <a:ea typeface="Times New Roman" charset="0"/>
              </a:rPr>
              <a:t>further </a:t>
            </a:r>
            <a:r>
              <a:rPr lang="en-GB" b="1" dirty="0">
                <a:latin typeface="Arial" charset="0"/>
                <a:ea typeface="Times New Roman" charset="0"/>
              </a:rPr>
              <a:t>discussion is required on how best to support the </a:t>
            </a:r>
            <a:r>
              <a:rPr lang="en-GB" b="1" dirty="0" smtClean="0">
                <a:latin typeface="Arial" charset="0"/>
                <a:ea typeface="Times New Roman" charset="0"/>
              </a:rPr>
              <a:t>needs of the whole population with available resources</a:t>
            </a:r>
          </a:p>
          <a:p>
            <a:pPr marL="0" indent="0" algn="r">
              <a:buNone/>
            </a:pPr>
            <a:r>
              <a:rPr lang="en-GB" b="1" dirty="0">
                <a:latin typeface="Arial" charset="0"/>
                <a:ea typeface="Times New Roman" charset="0"/>
              </a:rPr>
              <a:t>t</a:t>
            </a:r>
            <a:r>
              <a:rPr lang="en-GB" b="1" dirty="0" smtClean="0">
                <a:latin typeface="Arial" charset="0"/>
                <a:ea typeface="Times New Roman" charset="0"/>
              </a:rPr>
              <a:t>his includes clinical </a:t>
            </a:r>
            <a:r>
              <a:rPr lang="en-GB" b="1" dirty="0">
                <a:latin typeface="Arial" charset="0"/>
                <a:ea typeface="Times New Roman" charset="0"/>
              </a:rPr>
              <a:t>decision </a:t>
            </a:r>
            <a:r>
              <a:rPr lang="en-GB" b="1" dirty="0" smtClean="0">
                <a:latin typeface="Arial" charset="0"/>
                <a:ea typeface="Times New Roman" charset="0"/>
              </a:rPr>
              <a:t>making on </a:t>
            </a:r>
            <a:r>
              <a:rPr lang="en-GB" b="1" dirty="0">
                <a:latin typeface="Arial" charset="0"/>
                <a:ea typeface="Times New Roman" charset="0"/>
              </a:rPr>
              <a:t>when best to involve </a:t>
            </a:r>
            <a:r>
              <a:rPr lang="en-GB" b="1" dirty="0" smtClean="0">
                <a:latin typeface="Arial" charset="0"/>
                <a:ea typeface="Times New Roman" charset="0"/>
              </a:rPr>
              <a:t>more specialist expertise </a:t>
            </a:r>
            <a:r>
              <a:rPr lang="en-GB" b="1" dirty="0">
                <a:latin typeface="Arial" charset="0"/>
                <a:ea typeface="Times New Roman" charset="0"/>
              </a:rPr>
              <a:t>in </a:t>
            </a:r>
            <a:r>
              <a:rPr lang="en-GB" b="1" dirty="0" smtClean="0">
                <a:latin typeface="Arial" charset="0"/>
                <a:ea typeface="Times New Roman" charset="0"/>
              </a:rPr>
              <a:t>patients care</a:t>
            </a:r>
            <a:endParaRPr lang="en-US" b="1" dirty="0">
              <a:latin typeface="Times New Roman" charset="0"/>
              <a:ea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083" y="-11853"/>
            <a:ext cx="9634150" cy="5937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Our approach to delivering outcomes for the whole population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85682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303-793-1-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13" y="1630503"/>
            <a:ext cx="4051300" cy="37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979" y="1094867"/>
            <a:ext cx="67750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effectLst/>
                <a:ea typeface="Times New Roman" charset="0"/>
              </a:rPr>
              <a:t>National policy has advocated for using risk stratification to identify the top </a:t>
            </a:r>
            <a:r>
              <a:rPr lang="en-GB" sz="2400" b="1" dirty="0">
                <a:ea typeface="Times New Roman" charset="0"/>
              </a:rPr>
              <a:t>2</a:t>
            </a:r>
            <a:r>
              <a:rPr lang="en-GB" sz="2400" b="1" dirty="0" smtClean="0">
                <a:effectLst/>
                <a:ea typeface="Times New Roman" charset="0"/>
              </a:rPr>
              <a:t>% of people </a:t>
            </a:r>
            <a:r>
              <a:rPr lang="en-GB" sz="2400" dirty="0" smtClean="0">
                <a:effectLst/>
                <a:ea typeface="Times New Roman" charset="0"/>
              </a:rPr>
              <a:t>with long-term conditions at high risk of frequent hospital admissions </a:t>
            </a:r>
            <a:r>
              <a:rPr lang="en-GB" sz="2400" dirty="0">
                <a:ea typeface="Times New Roman" charset="0"/>
              </a:rPr>
              <a:t>(</a:t>
            </a:r>
            <a:r>
              <a:rPr lang="en-GB" sz="2400" dirty="0" smtClean="0">
                <a:ea typeface="Times New Roman" charset="0"/>
              </a:rPr>
              <a:t>2,000 people in SKC) (Direct Enhanced Service, Admissions Prevention</a:t>
            </a:r>
            <a:r>
              <a:rPr lang="en-GB" sz="2400" dirty="0" smtClean="0">
                <a:effectLst/>
                <a:ea typeface="Times New Roman" charset="0"/>
              </a:rPr>
              <a:t>). </a:t>
            </a: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endParaRPr lang="en-GB" sz="2400" dirty="0">
              <a:ea typeface="Times New Roman" charset="0"/>
            </a:endParaRP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effectLst/>
                <a:ea typeface="Times New Roman" charset="0"/>
              </a:rPr>
              <a:t>In some localities this will be significantly more due to the gap in life expectancy.</a:t>
            </a: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endParaRPr lang="en-GB" sz="2400" dirty="0">
              <a:ea typeface="Times New Roman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ea typeface="Times New Roman" charset="0"/>
              </a:rPr>
              <a:t>However, further </a:t>
            </a:r>
            <a:r>
              <a:rPr lang="en-GB" sz="2400" b="1" dirty="0">
                <a:ea typeface="Times New Roman" charset="0"/>
              </a:rPr>
              <a:t>clinical discussion </a:t>
            </a:r>
            <a:r>
              <a:rPr lang="en-GB" sz="2400" dirty="0">
                <a:ea typeface="Times New Roman" charset="0"/>
              </a:rPr>
              <a:t>is </a:t>
            </a:r>
            <a:r>
              <a:rPr lang="en-GB" sz="2400" dirty="0" smtClean="0">
                <a:ea typeface="Times New Roman" charset="0"/>
              </a:rPr>
              <a:t>required in view of evidence on ‘regression to the mean’. See next slide.</a:t>
            </a:r>
            <a:endParaRPr lang="en-GB" sz="2400" dirty="0">
              <a:ea typeface="Times New Roman" charset="0"/>
            </a:endParaRP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ea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6558" y="5511581"/>
            <a:ext cx="4053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mtClean="0">
                <a:effectLst/>
                <a:latin typeface="Arial" charset="0"/>
                <a:ea typeface="Times New Roman" charset="0"/>
              </a:rPr>
              <a:t>NHS &amp; Social Care LTC Model (2008)</a:t>
            </a:r>
            <a:endParaRPr lang="en-US" sz="3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1"/>
            <a:ext cx="2088292" cy="584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28" y="685800"/>
            <a:ext cx="53213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228" y="2275928"/>
            <a:ext cx="48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"/>
              </a:rPr>
              <a:t>Any case-finding method needs to be able to identify individuals at high risk of </a:t>
            </a:r>
            <a:r>
              <a:rPr lang="en-US" sz="1400" b="1" dirty="0" smtClean="0">
                <a:latin typeface=""/>
              </a:rPr>
              <a:t>future emergency </a:t>
            </a:r>
            <a:r>
              <a:rPr lang="en-US" sz="1400" b="1" dirty="0">
                <a:latin typeface=""/>
              </a:rPr>
              <a:t>admission to hospital. </a:t>
            </a:r>
            <a:endParaRPr lang="en-US" sz="1400" b="1" dirty="0" smtClean="0">
              <a:latin typeface=""/>
            </a:endParaRPr>
          </a:p>
          <a:p>
            <a:endParaRPr lang="en-US" sz="1400" b="1" dirty="0">
              <a:latin typeface=""/>
            </a:endParaRPr>
          </a:p>
          <a:p>
            <a:r>
              <a:rPr lang="en-US" sz="1400" b="1" dirty="0" smtClean="0">
                <a:latin typeface=""/>
              </a:rPr>
              <a:t>Patients </a:t>
            </a:r>
            <a:r>
              <a:rPr lang="en-US" sz="1400" b="1" dirty="0">
                <a:latin typeface=""/>
              </a:rPr>
              <a:t>who are currently experiencing multiple</a:t>
            </a:r>
          </a:p>
          <a:p>
            <a:r>
              <a:rPr lang="en-US" sz="1400" b="1" dirty="0">
                <a:latin typeface=""/>
              </a:rPr>
              <a:t>emergency admissions typically have fewer emergency admissions in future – </a:t>
            </a:r>
            <a:r>
              <a:rPr lang="en-US" sz="1400" b="1" dirty="0" smtClean="0">
                <a:latin typeface=""/>
              </a:rPr>
              <a:t>a phenomenon </a:t>
            </a:r>
            <a:r>
              <a:rPr lang="en-US" sz="1400" b="1" dirty="0">
                <a:latin typeface=""/>
              </a:rPr>
              <a:t>known as ‘regression to the mean’ (Roland et al 2005; Nuffield </a:t>
            </a:r>
            <a:r>
              <a:rPr lang="en-US" sz="1400" b="1" dirty="0" smtClean="0">
                <a:latin typeface=""/>
              </a:rPr>
              <a:t>Trust 2011</a:t>
            </a:r>
            <a:r>
              <a:rPr lang="en-US" sz="1400" b="1" dirty="0">
                <a:latin typeface=""/>
              </a:rPr>
              <a:t>). </a:t>
            </a:r>
            <a:endParaRPr lang="en-US" sz="1400" b="1" dirty="0" smtClean="0">
              <a:latin typeface=""/>
            </a:endParaRPr>
          </a:p>
          <a:p>
            <a:endParaRPr lang="en-US" sz="1400" b="1" dirty="0">
              <a:latin typeface=""/>
            </a:endParaRPr>
          </a:p>
          <a:p>
            <a:r>
              <a:rPr lang="en-US" sz="1400" b="1" dirty="0" smtClean="0">
                <a:latin typeface=""/>
              </a:rPr>
              <a:t>Therefore</a:t>
            </a:r>
            <a:r>
              <a:rPr lang="en-US" sz="1400" b="1" dirty="0">
                <a:latin typeface=""/>
              </a:rPr>
              <a:t>, offering case management to patients who are currently </a:t>
            </a:r>
            <a:r>
              <a:rPr lang="en-US" sz="1400" b="1" dirty="0" smtClean="0">
                <a:latin typeface=""/>
              </a:rPr>
              <a:t>experiencing emergency </a:t>
            </a:r>
            <a:r>
              <a:rPr lang="en-US" sz="1400" b="1" dirty="0">
                <a:latin typeface=""/>
              </a:rPr>
              <a:t>admissions can be inefficient. </a:t>
            </a:r>
            <a:endParaRPr lang="en-US" sz="1400" b="1" dirty="0" smtClean="0">
              <a:latin typeface=""/>
            </a:endParaRPr>
          </a:p>
          <a:p>
            <a:endParaRPr lang="en-US" sz="1400" b="1" dirty="0">
              <a:latin typeface=""/>
            </a:endParaRPr>
          </a:p>
          <a:p>
            <a:r>
              <a:rPr lang="en-US" sz="1400" b="1" dirty="0" smtClean="0">
                <a:latin typeface=""/>
              </a:rPr>
              <a:t>If </a:t>
            </a:r>
            <a:r>
              <a:rPr lang="en-US" sz="1400" b="1" dirty="0">
                <a:latin typeface=""/>
              </a:rPr>
              <a:t>a patient can be identified before </a:t>
            </a:r>
            <a:r>
              <a:rPr lang="en-US" sz="1400" b="1" dirty="0" smtClean="0">
                <a:latin typeface=""/>
              </a:rPr>
              <a:t>they deteriorate</a:t>
            </a:r>
            <a:r>
              <a:rPr lang="en-US" sz="1400" b="1" dirty="0">
                <a:latin typeface=""/>
              </a:rPr>
              <a:t>, there is more potential to reduce admissions. Figure 1 above shows </a:t>
            </a:r>
            <a:r>
              <a:rPr lang="en-US" sz="1400" b="1" dirty="0" smtClean="0">
                <a:latin typeface=""/>
              </a:rPr>
              <a:t>the pattern </a:t>
            </a:r>
            <a:r>
              <a:rPr lang="en-US" sz="1400" b="1" dirty="0">
                <a:latin typeface=""/>
              </a:rPr>
              <a:t>of admissions among a cohort of people with an intense year of admissions.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92285" y="0"/>
            <a:ext cx="12997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Evidence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2856"/>
            <a:ext cx="5174907" cy="21114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91234" y="52338"/>
            <a:ext cx="2088292" cy="584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2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632173" y="110977"/>
            <a:ext cx="3668978" cy="538774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53108" y="571847"/>
            <a:ext cx="1879066" cy="4926875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39034" y="1400819"/>
            <a:ext cx="1820266" cy="4093639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6702" y="1783106"/>
            <a:ext cx="3382331" cy="3715615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58751"/>
              </p:ext>
            </p:extLst>
          </p:nvPr>
        </p:nvGraphicFramePr>
        <p:xfrm>
          <a:off x="342609" y="-295508"/>
          <a:ext cx="10347902" cy="566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64072" y="1811583"/>
            <a:ext cx="1860602" cy="5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5306" tIns="32653" rIns="65306" bIns="32653" anchor="t" anchorCtr="0">
            <a:spAutoFit/>
          </a:bodyPr>
          <a:lstStyle/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ICO specification written</a:t>
            </a:r>
          </a:p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New emergent workforce in place</a:t>
            </a:r>
          </a:p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Start shadow running of ICO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42511" y="1497879"/>
            <a:ext cx="1815419" cy="91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5306" tIns="32653" rIns="65306" bIns="32653" anchor="t" anchorCtr="0">
            <a:noAutofit/>
          </a:bodyPr>
          <a:lstStyle/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Continue  shadow ICO</a:t>
            </a:r>
          </a:p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Decommissioning</a:t>
            </a:r>
          </a:p>
          <a:p>
            <a:pPr marL="122450" indent="-122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Procurement of ICO</a:t>
            </a:r>
          </a:p>
          <a:p>
            <a:pPr marL="326532">
              <a:lnSpc>
                <a:spcPct val="115000"/>
              </a:lnSpc>
              <a:spcAft>
                <a:spcPts val="714"/>
              </a:spcAft>
            </a:pPr>
            <a:r>
              <a:rPr lang="en-GB" sz="7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714"/>
              </a:spcAft>
            </a:pPr>
            <a:r>
              <a:rPr lang="en-GB" sz="7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83" y="841357"/>
            <a:ext cx="3520922" cy="6968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sz="1100" b="1" i="1" dirty="0">
                <a:solidFill>
                  <a:prstClr val="black"/>
                </a:solidFill>
              </a:rPr>
              <a:t>Integrated </a:t>
            </a:r>
            <a:r>
              <a:rPr lang="en-GB" sz="1100" b="1" i="1" dirty="0" smtClean="0">
                <a:solidFill>
                  <a:prstClr val="black"/>
                </a:solidFill>
              </a:rPr>
              <a:t> Accountable Care </a:t>
            </a:r>
            <a:r>
              <a:rPr lang="en-GB" sz="1100" b="1" i="1" dirty="0">
                <a:solidFill>
                  <a:prstClr val="black"/>
                </a:solidFill>
              </a:rPr>
              <a:t>Organisation</a:t>
            </a:r>
          </a:p>
          <a:p>
            <a:r>
              <a:rPr lang="en-GB" sz="1100" b="1" i="1" dirty="0">
                <a:solidFill>
                  <a:prstClr val="black"/>
                </a:solidFill>
              </a:rPr>
              <a:t>SKC </a:t>
            </a:r>
            <a:r>
              <a:rPr lang="en-GB" sz="1100" b="1" i="1" dirty="0" smtClean="0">
                <a:solidFill>
                  <a:prstClr val="black"/>
                </a:solidFill>
              </a:rPr>
              <a:t>IACO Timeline</a:t>
            </a:r>
            <a:endParaRPr lang="en-GB" sz="1100" b="1" i="1" dirty="0">
              <a:solidFill>
                <a:prstClr val="black"/>
              </a:solidFill>
            </a:endParaRPr>
          </a:p>
          <a:p>
            <a:endParaRPr lang="en-GB" sz="1100" b="1" i="1" dirty="0">
              <a:solidFill>
                <a:prstClr val="black"/>
              </a:solidFill>
            </a:endParaRPr>
          </a:p>
          <a:p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2781" y="914633"/>
            <a:ext cx="822948" cy="275167"/>
          </a:xfrm>
          <a:prstGeom prst="rect">
            <a:avLst/>
          </a:prstGeom>
          <a:solidFill>
            <a:schemeClr val="accent5">
              <a:lumMod val="40000"/>
              <a:lumOff val="60000"/>
              <a:alpha val="32000"/>
            </a:schemeClr>
          </a:solidFill>
          <a:ln w="12700">
            <a:solidFill>
              <a:schemeClr val="accent5">
                <a:lumMod val="60000"/>
                <a:lumOff val="4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GB" sz="900" b="1" dirty="0">
                <a:solidFill>
                  <a:prstClr val="white">
                    <a:lumMod val="50000"/>
                  </a:prstClr>
                </a:solidFill>
              </a:rPr>
              <a:t>2018/19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84796" y="561781"/>
            <a:ext cx="822948" cy="275167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12700">
            <a:solidFill>
              <a:schemeClr val="accent4">
                <a:lumMod val="60000"/>
                <a:lumOff val="4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GB" sz="900" b="1" dirty="0">
                <a:solidFill>
                  <a:prstClr val="white">
                    <a:lumMod val="50000"/>
                  </a:prstClr>
                </a:solidFill>
              </a:rPr>
              <a:t>2019/20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66956" y="1513588"/>
            <a:ext cx="1086149" cy="371901"/>
          </a:xfrm>
          <a:prstGeom prst="rect">
            <a:avLst/>
          </a:prstGeom>
          <a:solidFill>
            <a:srgbClr val="8AD6CF">
              <a:alpha val="31765"/>
            </a:srgbClr>
          </a:solidFill>
          <a:ln w="12700">
            <a:solidFill>
              <a:srgbClr val="9FCFD5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2017/18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98472" y="2150129"/>
            <a:ext cx="822948" cy="275167"/>
          </a:xfrm>
          <a:prstGeom prst="rect">
            <a:avLst/>
          </a:prstGeom>
          <a:solidFill>
            <a:srgbClr val="92D050">
              <a:alpha val="32000"/>
            </a:srgbClr>
          </a:solidFill>
          <a:ln w="12700">
            <a:solidFill>
              <a:srgbClr val="92D05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GB" sz="900" b="1" dirty="0">
                <a:solidFill>
                  <a:prstClr val="white">
                    <a:lumMod val="50000"/>
                  </a:prstClr>
                </a:solidFill>
              </a:rPr>
              <a:t>2016/17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7117" y="3076950"/>
            <a:ext cx="822948" cy="275167"/>
          </a:xfrm>
          <a:prstGeom prst="rect">
            <a:avLst/>
          </a:prstGeom>
          <a:solidFill>
            <a:srgbClr val="92D050">
              <a:alpha val="32000"/>
            </a:srgbClr>
          </a:solidFill>
          <a:ln w="12700">
            <a:solidFill>
              <a:srgbClr val="92D05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GB" sz="900" b="1" dirty="0">
                <a:solidFill>
                  <a:prstClr val="white">
                    <a:lumMod val="50000"/>
                  </a:prstClr>
                </a:solidFill>
              </a:rPr>
              <a:t>2015/16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7515" y="5694661"/>
            <a:ext cx="4368485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Local leadership</a:t>
            </a:r>
          </a:p>
        </p:txBody>
      </p:sp>
      <p:cxnSp>
        <p:nvCxnSpPr>
          <p:cNvPr id="29" name="Straight Connector 28"/>
          <p:cNvCxnSpPr>
            <a:stCxn id="28" idx="1"/>
          </p:cNvCxnSpPr>
          <p:nvPr/>
        </p:nvCxnSpPr>
        <p:spPr>
          <a:xfrm flipH="1">
            <a:off x="517709" y="5810072"/>
            <a:ext cx="1209808" cy="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7710" y="5917476"/>
            <a:ext cx="2745978" cy="10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17708" y="6004267"/>
            <a:ext cx="3938479" cy="1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7707" y="6128383"/>
            <a:ext cx="5338267" cy="10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09947" y="5773804"/>
            <a:ext cx="8291206" cy="21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38632" y="5907304"/>
            <a:ext cx="7262522" cy="9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36194" y="6004269"/>
            <a:ext cx="57649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32173" y="6109557"/>
            <a:ext cx="3668978" cy="18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3686" y="5805357"/>
            <a:ext cx="4368485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Evaluation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56186" y="5907300"/>
            <a:ext cx="4368485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Culture Change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5974" y="6016264"/>
            <a:ext cx="4368485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Stakeholder Engagement</a:t>
            </a:r>
          </a:p>
        </p:txBody>
      </p:sp>
      <p:sp>
        <p:nvSpPr>
          <p:cNvPr id="44" name="Oval 43"/>
          <p:cNvSpPr/>
          <p:nvPr/>
        </p:nvSpPr>
        <p:spPr>
          <a:xfrm>
            <a:off x="230066" y="1611135"/>
            <a:ext cx="1344149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en-GB" sz="1100" b="1" dirty="0">
                <a:solidFill>
                  <a:prstClr val="white">
                    <a:lumMod val="65000"/>
                  </a:prstClr>
                </a:solidFill>
              </a:rPr>
              <a:t>Design</a:t>
            </a:r>
          </a:p>
        </p:txBody>
      </p:sp>
      <p:sp>
        <p:nvSpPr>
          <p:cNvPr id="45" name="Oval 44"/>
          <p:cNvSpPr/>
          <p:nvPr/>
        </p:nvSpPr>
        <p:spPr>
          <a:xfrm>
            <a:off x="7372228" y="-75047"/>
            <a:ext cx="1597893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en-GB" sz="1100" b="1" dirty="0">
                <a:solidFill>
                  <a:prstClr val="white">
                    <a:lumMod val="65000"/>
                  </a:prstClr>
                </a:solidFill>
              </a:rPr>
              <a:t>Implement</a:t>
            </a:r>
          </a:p>
        </p:txBody>
      </p:sp>
      <p:sp>
        <p:nvSpPr>
          <p:cNvPr id="46" name="Oval 45"/>
          <p:cNvSpPr/>
          <p:nvPr/>
        </p:nvSpPr>
        <p:spPr>
          <a:xfrm>
            <a:off x="5348490" y="411329"/>
            <a:ext cx="1344149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en-GB" sz="1100" b="1" dirty="0">
                <a:solidFill>
                  <a:prstClr val="white">
                    <a:lumMod val="65000"/>
                  </a:prstClr>
                </a:solidFill>
              </a:rPr>
              <a:t>Test</a:t>
            </a:r>
          </a:p>
        </p:txBody>
      </p:sp>
      <p:sp>
        <p:nvSpPr>
          <p:cNvPr id="47" name="Oval 46"/>
          <p:cNvSpPr/>
          <p:nvPr/>
        </p:nvSpPr>
        <p:spPr>
          <a:xfrm>
            <a:off x="3640872" y="1226189"/>
            <a:ext cx="1344149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r>
              <a:rPr lang="en-GB" sz="1100" b="1" dirty="0">
                <a:solidFill>
                  <a:prstClr val="white">
                    <a:lumMod val="65000"/>
                  </a:prstClr>
                </a:solidFill>
              </a:rPr>
              <a:t>Build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8064766" y="3079300"/>
            <a:ext cx="2759050" cy="13739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65306" tIns="32653" rIns="65306" bIns="32653" anchor="t" anchorCtr="0">
            <a:spAutoFit/>
          </a:bodyPr>
          <a:lstStyle/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/>
                <a:cs typeface="Times New Roman"/>
              </a:rPr>
              <a:t>Embryonic </a:t>
            </a:r>
            <a:r>
              <a:rPr lang="en-GB" sz="1600" dirty="0" smtClean="0">
                <a:ea typeface="Calibri"/>
                <a:cs typeface="Times New Roman"/>
              </a:rPr>
              <a:t>IACO – 4 Localities</a:t>
            </a:r>
            <a:endParaRPr lang="en-GB" sz="1600" dirty="0">
              <a:ea typeface="Calibri"/>
              <a:cs typeface="Times New Roman"/>
            </a:endParaRP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/>
                <a:cs typeface="Times New Roman"/>
              </a:rPr>
              <a:t>Integrated health and social care commissioning </a:t>
            </a:r>
            <a:r>
              <a:rPr lang="en-GB" sz="1600" dirty="0" smtClean="0">
                <a:ea typeface="Calibri"/>
                <a:cs typeface="Times New Roman"/>
              </a:rPr>
              <a:t>established</a:t>
            </a:r>
            <a:endParaRPr lang="en-GB" sz="1600" dirty="0">
              <a:ea typeface="Calibri"/>
              <a:cs typeface="Times New Roman"/>
            </a:endParaRP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/>
                <a:cs typeface="Times New Roman"/>
              </a:rPr>
              <a:t>New contracting model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63768" y="2776170"/>
            <a:ext cx="2064230" cy="20741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Business plan for ICO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Shadow commissioning HWBB in place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Leadership of place established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Shadow place based health budgets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Capitated budget defined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Evaluation framework in place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Future workforce plan complete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Integrated information sharing platform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Community hub(s) design model complete</a:t>
            </a:r>
          </a:p>
          <a:p>
            <a:pPr marL="122450" indent="-122450"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Social care transformation complete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703" y="3589165"/>
            <a:ext cx="2807066" cy="145093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Options appraisal of what’s in scope of ICO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Compact agreement in place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HWBB developed for Integrated Commissioning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Integrated finance model developed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Strategic workforce plan agreed targeting skill gap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Integrated IT strategy agreed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Integrated health and social care dashboard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b="1" dirty="0" err="1">
                <a:solidFill>
                  <a:prstClr val="black"/>
                </a:solidFill>
                <a:ea typeface="Calibri"/>
                <a:cs typeface="Times New Roman"/>
              </a:rPr>
              <a:t>Comms</a:t>
            </a:r>
            <a:r>
              <a:rPr lang="en-GB" sz="900" b="1" dirty="0">
                <a:solidFill>
                  <a:prstClr val="black"/>
                </a:solidFill>
                <a:ea typeface="Calibri"/>
                <a:cs typeface="Times New Roman"/>
              </a:rPr>
              <a:t> and engagement plan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ea typeface="Calibri"/>
                <a:cs typeface="Times New Roman"/>
              </a:rPr>
              <a:t>System modelling complete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black"/>
                </a:solidFill>
                <a:cs typeface="Times New Roman"/>
              </a:rPr>
              <a:t>Locality delivery groups </a:t>
            </a:r>
            <a:endParaRPr lang="en-GB" sz="900" b="1" dirty="0">
              <a:solidFill>
                <a:prstClr val="black"/>
              </a:solidFill>
            </a:endParaRPr>
          </a:p>
        </p:txBody>
      </p:sp>
      <p:pic>
        <p:nvPicPr>
          <p:cNvPr id="49" name="Picture 48"/>
          <p:cNvPicPr/>
          <p:nvPr/>
        </p:nvPicPr>
        <p:blipFill rotWithShape="1">
          <a:blip r:embed="rId8"/>
          <a:srcRect l="53421" t="11834" r="21617" b="35799"/>
          <a:stretch/>
        </p:blipFill>
        <p:spPr bwMode="auto">
          <a:xfrm>
            <a:off x="10823816" y="674007"/>
            <a:ext cx="954673" cy="75641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/>
          <p:cNvSpPr/>
          <p:nvPr/>
        </p:nvSpPr>
        <p:spPr>
          <a:xfrm rot="2797812">
            <a:off x="5549722" y="2516157"/>
            <a:ext cx="2263952" cy="1664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7439" y="353782"/>
            <a:ext cx="64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IACO</a:t>
            </a:r>
            <a:endParaRPr lang="en-GB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Introduction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0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1496773" y="2959174"/>
            <a:ext cx="9452758" cy="23173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u="none" kern="1200">
                <a:ln>
                  <a:noFill/>
                </a:ln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Integrated Accountable Care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Development</a:t>
            </a:r>
          </a:p>
          <a:p>
            <a:pPr algn="ctr">
              <a:lnSpc>
                <a:spcPct val="90000"/>
              </a:lnSpc>
            </a:pPr>
            <a:endParaRPr lang="en-US" sz="2000" dirty="0" smtClean="0"/>
          </a:p>
          <a:p>
            <a:pPr algn="ctr">
              <a:lnSpc>
                <a:spcPct val="90000"/>
              </a:lnSpc>
            </a:pPr>
            <a:r>
              <a:rPr lang="en-US" sz="3200" dirty="0" smtClean="0"/>
              <a:t>Locality Service Model</a:t>
            </a:r>
          </a:p>
          <a:p>
            <a:pPr algn="ctr">
              <a:lnSpc>
                <a:spcPct val="90000"/>
              </a:lnSpc>
            </a:pPr>
            <a:r>
              <a:rPr 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v1.8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466" y="205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5391" y="1656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What’s the big idea? </a:t>
            </a:r>
            <a:endParaRPr lang="en-US" sz="5400" b="1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sz="2400" b="1" dirty="0"/>
              <a:t>to refocus resources on preventative and proactive care by </a:t>
            </a:r>
            <a:r>
              <a:rPr lang="en-US" sz="2400" b="1" dirty="0" smtClean="0"/>
              <a:t>re-</a:t>
            </a:r>
            <a:r>
              <a:rPr lang="en-US" sz="2400" b="1" dirty="0" err="1" smtClean="0"/>
              <a:t>organising</a:t>
            </a:r>
            <a:r>
              <a:rPr lang="en-US" sz="2400" b="1" dirty="0" smtClean="0"/>
              <a:t> </a:t>
            </a:r>
            <a:r>
              <a:rPr lang="en-US" sz="2400" b="1" dirty="0"/>
              <a:t>care more effectively</a:t>
            </a:r>
            <a:endParaRPr lang="en-US" sz="2400" b="1" u="sng" dirty="0"/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r"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t the centre of the model is the conscious uncoupling of scheduled and unscheduled Primary Care</a:t>
            </a:r>
          </a:p>
          <a:p>
            <a:pPr marL="0" indent="0" algn="r">
              <a:buNone/>
            </a:pPr>
            <a:endParaRPr lang="en-GB" sz="2400" b="1" dirty="0" smtClean="0"/>
          </a:p>
          <a:p>
            <a:pPr marL="0" indent="0" algn="r">
              <a:buNone/>
            </a:pPr>
            <a:r>
              <a:rPr lang="en-GB" sz="2400" b="1" dirty="0" smtClean="0"/>
              <a:t>social </a:t>
            </a:r>
            <a:r>
              <a:rPr lang="en-GB" sz="2400" b="1" dirty="0"/>
              <a:t>outcome based care focused on promoting and supporting independence and wellbeing. </a:t>
            </a:r>
            <a:endParaRPr lang="en-US" sz="2400" b="1" dirty="0" smtClean="0"/>
          </a:p>
          <a:p>
            <a:pPr marL="0" indent="0" algn="r">
              <a:buNone/>
            </a:pPr>
            <a:endParaRPr lang="en-US" sz="2400" b="1" dirty="0"/>
          </a:p>
          <a:p>
            <a:pPr marL="0" indent="0" algn="r">
              <a:buNone/>
            </a:pPr>
            <a:r>
              <a:rPr lang="en-US" sz="2400" b="1" dirty="0"/>
              <a:t>t</a:t>
            </a:r>
            <a:r>
              <a:rPr lang="en-US" sz="2400" b="1" dirty="0" smtClean="0"/>
              <a:t>his will avoid the inevitability of unscheduled care being a daily add on due to the current model which is overstretched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68365" y="3098772"/>
            <a:ext cx="57355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aging population and burden of </a:t>
            </a:r>
            <a:r>
              <a:rPr lang="en-US" sz="1600" dirty="0" smtClean="0"/>
              <a:t>Long Term Conditions </a:t>
            </a:r>
            <a:r>
              <a:rPr lang="en-US" sz="1600" dirty="0"/>
              <a:t>has led to rising demand for care, which coupled with workforce pressures, </a:t>
            </a:r>
            <a:r>
              <a:rPr lang="en-US" sz="1600" dirty="0" smtClean="0"/>
              <a:t>can result </a:t>
            </a:r>
            <a:r>
              <a:rPr lang="en-US" sz="1600" dirty="0"/>
              <a:t>in hospital being the default setting of care.</a:t>
            </a:r>
          </a:p>
          <a:p>
            <a:endParaRPr lang="en-US" sz="1600" dirty="0" smtClean="0"/>
          </a:p>
          <a:p>
            <a:r>
              <a:rPr lang="en-US" sz="1600" dirty="0" smtClean="0"/>
              <a:t>Redesigning unscheduled care may free up clinical  time to offer a proactive approach: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Longer GP appointments for patients with chronic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Proactive management of patients to prevent the development of </a:t>
            </a:r>
            <a:r>
              <a:rPr lang="en-US" sz="1600" b="1" dirty="0" smtClean="0"/>
              <a:t>chronic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Enhanced care packages for </a:t>
            </a:r>
            <a:r>
              <a:rPr lang="en-US" sz="1600" b="1" dirty="0" smtClean="0"/>
              <a:t>vulnerable and highly complex  </a:t>
            </a:r>
            <a:r>
              <a:rPr lang="en-US" sz="1600" dirty="0" smtClean="0"/>
              <a:t>patients that require community, mental health and acute services, wrapped around the practice.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16</a:t>
            </a:fld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117207" y="166150"/>
            <a:ext cx="3342578" cy="2683941"/>
          </a:xfrm>
          <a:prstGeom prst="notchedRightArrow">
            <a:avLst>
              <a:gd name="adj1" fmla="val 49079"/>
              <a:gd name="adj2" fmla="val 48619"/>
            </a:avLst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VISION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To ensure high quality out of hospital care is available to all by </a:t>
            </a:r>
            <a:r>
              <a:rPr lang="en-US" sz="1400" b="1" dirty="0" err="1">
                <a:solidFill>
                  <a:schemeClr val="tx1"/>
                </a:solidFill>
              </a:rPr>
              <a:t>mobilising</a:t>
            </a:r>
            <a:r>
              <a:rPr lang="en-US" sz="1400" b="1" dirty="0">
                <a:solidFill>
                  <a:schemeClr val="tx1"/>
                </a:solidFill>
              </a:rPr>
              <a:t> support around </a:t>
            </a:r>
            <a:r>
              <a:rPr lang="en-US" sz="1400" b="1" dirty="0" smtClean="0">
                <a:solidFill>
                  <a:schemeClr val="tx1"/>
                </a:solidFill>
              </a:rPr>
              <a:t>practices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2827269" y="182480"/>
            <a:ext cx="3673366" cy="2683940"/>
          </a:xfrm>
          <a:prstGeom prst="notchedRightArrow">
            <a:avLst>
              <a:gd name="adj1" fmla="val 59426"/>
              <a:gd name="adj2" fmla="val 50000"/>
            </a:avLst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</a:rPr>
              <a:t>THE MEANS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To </a:t>
            </a:r>
            <a:r>
              <a:rPr lang="en-US" sz="1400" b="1" dirty="0">
                <a:solidFill>
                  <a:schemeClr val="tx1"/>
                </a:solidFill>
              </a:rPr>
              <a:t>enable multidisciplinary working and care coordination</a:t>
            </a:r>
          </a:p>
        </p:txBody>
      </p:sp>
      <p:sp>
        <p:nvSpPr>
          <p:cNvPr id="19" name="Notched Right Arrow 18"/>
          <p:cNvSpPr/>
          <p:nvPr/>
        </p:nvSpPr>
        <p:spPr>
          <a:xfrm>
            <a:off x="5953564" y="182480"/>
            <a:ext cx="3466142" cy="2683940"/>
          </a:xfrm>
          <a:prstGeom prst="notchedRightArrow">
            <a:avLst>
              <a:gd name="adj1" fmla="val 59426"/>
              <a:gd name="adj2" fmla="val 50000"/>
            </a:avLst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</a:rPr>
              <a:t>OPPORTUNITY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To refocus resources on preventative and proactive care</a:t>
            </a:r>
            <a:endParaRPr lang="en-US" sz="1400" b="1" u="sng" dirty="0" smtClean="0">
              <a:solidFill>
                <a:schemeClr val="tx1"/>
              </a:solidFill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9013372" y="73500"/>
            <a:ext cx="3297381" cy="2914692"/>
          </a:xfrm>
          <a:prstGeom prst="notchedRightArrow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IMPACT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To </a:t>
            </a:r>
            <a:r>
              <a:rPr lang="en-US" sz="1400" b="1" dirty="0">
                <a:solidFill>
                  <a:schemeClr val="tx1"/>
                </a:solidFill>
              </a:rPr>
              <a:t>improve outcomes </a:t>
            </a:r>
            <a:r>
              <a:rPr lang="en-US" sz="1400" b="1" dirty="0" smtClean="0">
                <a:solidFill>
                  <a:schemeClr val="tx1"/>
                </a:solidFill>
              </a:rPr>
              <a:t>and reduce inequalities for </a:t>
            </a:r>
            <a:r>
              <a:rPr lang="en-US" sz="1400" b="1" dirty="0">
                <a:solidFill>
                  <a:schemeClr val="tx1"/>
                </a:solidFill>
              </a:rPr>
              <a:t>all </a:t>
            </a:r>
            <a:r>
              <a:rPr lang="en-US" sz="1400" b="1" dirty="0" smtClean="0">
                <a:solidFill>
                  <a:schemeClr val="tx1"/>
                </a:solidFill>
              </a:rPr>
              <a:t>patients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50183" y="0"/>
            <a:ext cx="5541818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Our approach to developing a service model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7971" y="2618235"/>
            <a:ext cx="2729298" cy="427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Creating the environment where all our practices are resilient and sustainable so that high quality out of hospital care can be offered to all. </a:t>
            </a:r>
          </a:p>
          <a:p>
            <a:endParaRPr lang="en-US" sz="1600" dirty="0"/>
          </a:p>
          <a:p>
            <a:r>
              <a:rPr lang="en-US" sz="1600" dirty="0" smtClean="0"/>
              <a:t>For example: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Widening the </a:t>
            </a:r>
            <a:r>
              <a:rPr lang="en-US" sz="1600" dirty="0"/>
              <a:t>scope of Primary </a:t>
            </a:r>
            <a:r>
              <a:rPr lang="en-US" sz="1600" dirty="0" smtClean="0"/>
              <a:t>Care as part of the foundations of a  fully integrated out of hospital system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Greater resource sharing and partnership working between practices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0787" y="2655966"/>
            <a:ext cx="2643468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At present there are multiple levels of care coordination which have the right intention, but can result in confusion. 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A</a:t>
            </a:r>
            <a:r>
              <a:rPr lang="en-US" sz="1600" dirty="0" smtClean="0"/>
              <a:t>n agreed system of multi-disciplinary working at a practice and locality/town level, will enable better care coordination.</a:t>
            </a:r>
          </a:p>
          <a:p>
            <a:endParaRPr lang="en-US" sz="1600" dirty="0"/>
          </a:p>
          <a:p>
            <a:r>
              <a:rPr lang="en-US" sz="1600" dirty="0" smtClean="0"/>
              <a:t>This has the potential to  reduce duplication and prevent avoidable admissions to hospital.</a:t>
            </a:r>
          </a:p>
        </p:txBody>
      </p:sp>
    </p:spTree>
    <p:extLst>
      <p:ext uri="{BB962C8B-B14F-4D97-AF65-F5344CB8AC3E}">
        <p14:creationId xmlns:p14="http://schemas.microsoft.com/office/powerpoint/2010/main" val="31748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29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800" dirty="0">
                <a:solidFill>
                  <a:srgbClr val="7030A0"/>
                </a:solidFill>
              </a:rPr>
              <a:t>New Ways of </a:t>
            </a:r>
            <a:r>
              <a:rPr lang="en-US" sz="5800" dirty="0" smtClean="0">
                <a:solidFill>
                  <a:srgbClr val="7030A0"/>
                </a:solidFill>
              </a:rPr>
              <a:t>Working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b="1" dirty="0" smtClean="0"/>
              <a:t>to plan for what type of care needs to be available out of hospital through an inclusive approach with professionals and patients</a:t>
            </a:r>
          </a:p>
          <a:p>
            <a:pPr marL="0" indent="0" algn="r">
              <a:buNone/>
            </a:pPr>
            <a:endParaRPr lang="en-US" b="1" dirty="0" smtClean="0"/>
          </a:p>
          <a:p>
            <a:pPr marL="0" indent="0" algn="r">
              <a:buNone/>
            </a:pPr>
            <a:r>
              <a:rPr lang="en-US" b="1" dirty="0" smtClean="0"/>
              <a:t>to promote new ways of working based around multidisciplinary care planning that leads to integrated care</a:t>
            </a:r>
          </a:p>
          <a:p>
            <a:pPr marL="0" indent="0" algn="r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/>
              <a:t>t</a:t>
            </a:r>
            <a:r>
              <a:rPr lang="en-US" b="1" dirty="0" smtClean="0"/>
              <a:t>o establish a Primary Care Team of health and care professionals around the patient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153891" y="28289"/>
            <a:ext cx="70381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types of care </a:t>
            </a:r>
            <a:r>
              <a:rPr lang="en-US" sz="2400" dirty="0">
                <a:solidFill>
                  <a:prstClr val="black"/>
                </a:solidFill>
              </a:rPr>
              <a:t>will be </a:t>
            </a:r>
            <a:r>
              <a:rPr lang="en-US" sz="2400" dirty="0" smtClean="0">
                <a:solidFill>
                  <a:prstClr val="black"/>
                </a:solidFill>
              </a:rPr>
              <a:t>provided for a locality?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92" y="677016"/>
            <a:ext cx="3223311" cy="923330"/>
          </a:xfrm>
          <a:prstGeom prst="rect">
            <a:avLst/>
          </a:prstGeom>
          <a:noFill/>
          <a:ln>
            <a:solidFill>
              <a:srgbClr val="D35E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Our engagement sessions have proposed what care should be available in each locality.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95" y="1772816"/>
            <a:ext cx="3223308" cy="4185761"/>
          </a:xfrm>
          <a:prstGeom prst="rect">
            <a:avLst/>
          </a:prstGeom>
          <a:noFill/>
          <a:ln>
            <a:solidFill>
              <a:srgbClr val="D35E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It </a:t>
            </a:r>
            <a:r>
              <a:rPr lang="en-US" sz="1400" dirty="0">
                <a:solidFill>
                  <a:prstClr val="black"/>
                </a:solidFill>
              </a:rPr>
              <a:t>would be beneficial for all practices to work in </a:t>
            </a:r>
            <a:r>
              <a:rPr lang="en-US" sz="1400" dirty="0" smtClean="0">
                <a:solidFill>
                  <a:prstClr val="black"/>
                </a:solidFill>
              </a:rPr>
              <a:t>partnership with providers as part of one </a:t>
            </a:r>
            <a:r>
              <a:rPr lang="en-US" sz="1400" b="1" dirty="0" smtClean="0">
                <a:solidFill>
                  <a:prstClr val="black"/>
                </a:solidFill>
              </a:rPr>
              <a:t>Primary Care Team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Each locality requires a </a:t>
            </a:r>
            <a:r>
              <a:rPr lang="en-US" sz="1400" b="1" dirty="0" smtClean="0">
                <a:solidFill>
                  <a:prstClr val="black"/>
                </a:solidFill>
              </a:rPr>
              <a:t>Hub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such as a Community Hospital, that will provide diagnostics, </a:t>
            </a:r>
            <a:r>
              <a:rPr lang="en-US" sz="1400" dirty="0" smtClean="0">
                <a:solidFill>
                  <a:prstClr val="black"/>
                </a:solidFill>
              </a:rPr>
              <a:t>same day </a:t>
            </a:r>
            <a:r>
              <a:rPr lang="en-US" sz="1400" dirty="0">
                <a:solidFill>
                  <a:prstClr val="black"/>
                </a:solidFill>
              </a:rPr>
              <a:t>services (illness and trauma) and other out of hospital services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A Specialist </a:t>
            </a:r>
            <a:r>
              <a:rPr lang="en-US" sz="1400" b="1" dirty="0">
                <a:solidFill>
                  <a:prstClr val="black"/>
                </a:solidFill>
              </a:rPr>
              <a:t>I</a:t>
            </a:r>
            <a:r>
              <a:rPr lang="en-US" sz="1400" b="1" dirty="0" smtClean="0">
                <a:solidFill>
                  <a:prstClr val="black"/>
                </a:solidFill>
              </a:rPr>
              <a:t>nterface</a:t>
            </a:r>
            <a:r>
              <a:rPr lang="en-US" sz="1400" dirty="0" smtClean="0">
                <a:solidFill>
                  <a:prstClr val="black"/>
                </a:solidFill>
              </a:rPr>
              <a:t>, with </a:t>
            </a:r>
            <a:r>
              <a:rPr lang="en-US" sz="1400" dirty="0">
                <a:solidFill>
                  <a:prstClr val="black"/>
                </a:solidFill>
              </a:rPr>
              <a:t>consultants, </a:t>
            </a:r>
            <a:r>
              <a:rPr lang="en-US" sz="1400" dirty="0" smtClean="0">
                <a:solidFill>
                  <a:prstClr val="black"/>
                </a:solidFill>
              </a:rPr>
              <a:t>working out of hospital to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support Primary Care Teams and </a:t>
            </a:r>
            <a:r>
              <a:rPr lang="en-US" sz="1400" dirty="0">
                <a:solidFill>
                  <a:prstClr val="black"/>
                </a:solidFill>
              </a:rPr>
              <a:t>prevent avoidable hospital admissions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GB" sz="1400" b="1" dirty="0"/>
              <a:t>*</a:t>
            </a:r>
            <a:r>
              <a:rPr lang="en-GB" sz="1400" dirty="0"/>
              <a:t>Including Social Care- functional Occupational Therapy </a:t>
            </a:r>
            <a:r>
              <a:rPr lang="en-GB" sz="1400" dirty="0" smtClean="0"/>
              <a:t>assessments, </a:t>
            </a:r>
            <a:r>
              <a:rPr lang="en-GB" sz="1400" dirty="0"/>
              <a:t>use of equipment and assistive technology </a:t>
            </a:r>
            <a:endParaRPr lang="en-US" sz="1400" dirty="0"/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3" name="Triangle 26"/>
          <p:cNvSpPr/>
          <p:nvPr/>
        </p:nvSpPr>
        <p:spPr>
          <a:xfrm rot="17601349">
            <a:off x="8490470" y="1689300"/>
            <a:ext cx="1619409" cy="5629591"/>
          </a:xfrm>
          <a:prstGeom prst="triangle">
            <a:avLst>
              <a:gd name="adj" fmla="val 4966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463432943"/>
              </p:ext>
            </p:extLst>
          </p:nvPr>
        </p:nvGraphicFramePr>
        <p:xfrm>
          <a:off x="2351584" y="449290"/>
          <a:ext cx="10224459" cy="640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4333802" y="4094511"/>
            <a:ext cx="2818316" cy="1906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938734" y="4241975"/>
            <a:ext cx="1006913" cy="8423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6" name="Oval 55"/>
          <p:cNvSpPr/>
          <p:nvPr/>
        </p:nvSpPr>
        <p:spPr>
          <a:xfrm>
            <a:off x="7954958" y="4241975"/>
            <a:ext cx="1006913" cy="8423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7" name="Oval 56"/>
          <p:cNvSpPr/>
          <p:nvPr/>
        </p:nvSpPr>
        <p:spPr>
          <a:xfrm>
            <a:off x="5751630" y="2945831"/>
            <a:ext cx="1006913" cy="8423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8" name="Oval 57"/>
          <p:cNvSpPr/>
          <p:nvPr/>
        </p:nvSpPr>
        <p:spPr>
          <a:xfrm>
            <a:off x="6965457" y="2172610"/>
            <a:ext cx="1006913" cy="8423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9" name="Oval 58"/>
          <p:cNvSpPr/>
          <p:nvPr/>
        </p:nvSpPr>
        <p:spPr>
          <a:xfrm>
            <a:off x="8069029" y="2873823"/>
            <a:ext cx="1006913" cy="8423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60" name="Arc 59"/>
          <p:cNvSpPr/>
          <p:nvPr/>
        </p:nvSpPr>
        <p:spPr>
          <a:xfrm>
            <a:off x="7630982" y="2502784"/>
            <a:ext cx="1006913" cy="52137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rot="3787679">
            <a:off x="8288458" y="3607912"/>
            <a:ext cx="755185" cy="69517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rot="8943600">
            <a:off x="7127526" y="4455467"/>
            <a:ext cx="1006913" cy="52137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rot="13100553">
            <a:off x="5544548" y="3833819"/>
            <a:ext cx="1006913" cy="52137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rot="17442930">
            <a:off x="6092666" y="2552758"/>
            <a:ext cx="755185" cy="69517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5" name="Oval 64"/>
          <p:cNvSpPr/>
          <p:nvPr/>
        </p:nvSpPr>
        <p:spPr>
          <a:xfrm>
            <a:off x="3119669" y="5709473"/>
            <a:ext cx="2304811" cy="959887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HUB</a:t>
            </a:r>
          </a:p>
          <a:p>
            <a:pPr algn="ctr"/>
            <a:r>
              <a:rPr lang="en-US" sz="1200" b="1" dirty="0"/>
              <a:t>(Community Hospital)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731104" y="4911378"/>
            <a:ext cx="111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Specialist </a:t>
            </a:r>
          </a:p>
          <a:p>
            <a:pPr algn="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68" name="Oval 4"/>
          <p:cNvSpPr/>
          <p:nvPr/>
        </p:nvSpPr>
        <p:spPr>
          <a:xfrm>
            <a:off x="7608391" y="3039858"/>
            <a:ext cx="1222040" cy="948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" y="0"/>
            <a:ext cx="2790700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</a:rPr>
              <a:t>Locality Service </a:t>
            </a:r>
            <a:r>
              <a:rPr lang="en-US" sz="2800" b="1" dirty="0" smtClean="0">
                <a:solidFill>
                  <a:prstClr val="black"/>
                </a:solidFill>
              </a:rPr>
              <a:t>Model</a:t>
            </a:r>
            <a:endParaRPr lang="en-US" sz="28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3341" y="-6535"/>
            <a:ext cx="975865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Locality Model: New </a:t>
            </a:r>
            <a:r>
              <a:rPr lang="en-US" sz="2400" dirty="0"/>
              <a:t>Ways of </a:t>
            </a:r>
            <a:r>
              <a:rPr lang="en-US" sz="2400" dirty="0" smtClean="0"/>
              <a:t>Working</a:t>
            </a:r>
          </a:p>
        </p:txBody>
      </p:sp>
      <p:sp>
        <p:nvSpPr>
          <p:cNvPr id="53" name="Oval 52"/>
          <p:cNvSpPr/>
          <p:nvPr/>
        </p:nvSpPr>
        <p:spPr>
          <a:xfrm>
            <a:off x="7561972" y="2668829"/>
            <a:ext cx="2181099" cy="199685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445" y="408929"/>
            <a:ext cx="6768753" cy="63325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41108" y="1141393"/>
            <a:ext cx="4695697" cy="464364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4327" y="1562219"/>
            <a:ext cx="9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</a:rPr>
              <a:t>NHS111 / OOH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4247" y="5259611"/>
            <a:ext cx="952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>Community Equipment and Assistive Technology Services </a:t>
            </a:r>
            <a:endParaRPr lang="en-GB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0649" y="422535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>Nursing &amp; </a:t>
            </a:r>
            <a:r>
              <a:rPr lang="en-GB" sz="1000" b="1" dirty="0"/>
              <a:t>Care Homes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3412" y="3170713"/>
            <a:ext cx="94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> Intermediate Care</a:t>
            </a:r>
            <a:endParaRPr lang="en-GB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7195" y="1896264"/>
            <a:ext cx="1098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> Optometrists</a:t>
            </a:r>
            <a:endParaRPr lang="en-GB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78344" y="4746453"/>
            <a:ext cx="122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>
                <a:sym typeface="Wingdings"/>
              </a:rPr>
              <a:t>Vol Sector</a:t>
            </a:r>
            <a:endParaRPr lang="en-GB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54170" y="3221601"/>
            <a:ext cx="678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>
                <a:sym typeface="Wingdings"/>
              </a:rPr>
              <a:t> End of life care &amp; hospice</a:t>
            </a:r>
            <a:endParaRPr lang="en-GB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077077" y="4757914"/>
            <a:ext cx="122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/>
            </a:r>
            <a:br>
              <a:rPr lang="en-GB" sz="1000" b="1" dirty="0">
                <a:solidFill>
                  <a:srgbClr val="FF0000"/>
                </a:solidFill>
                <a:sym typeface="Wingdings"/>
              </a:rPr>
            </a:br>
            <a:r>
              <a:rPr lang="en-GB" sz="1000" b="1" dirty="0">
                <a:solidFill>
                  <a:srgbClr val="FF0000"/>
                </a:solidFill>
                <a:sym typeface="Wingdings"/>
              </a:rPr>
              <a:t> Community 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Mental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 Health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10996" y="5695391"/>
            <a:ext cx="97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/>
            </a:r>
            <a:br>
              <a:rPr lang="en-GB" sz="1000" b="1" dirty="0">
                <a:solidFill>
                  <a:srgbClr val="FF0000"/>
                </a:solidFill>
                <a:sym typeface="Wingdings"/>
              </a:rPr>
            </a:br>
            <a:r>
              <a:rPr lang="en-GB" sz="1000" b="1" dirty="0">
                <a:solidFill>
                  <a:srgbClr val="FF0000"/>
                </a:solidFill>
                <a:sym typeface="Wingdings"/>
              </a:rPr>
              <a:t>Secondary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Care 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Mental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03065" y="4777317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/>
              <a:t>Patient Transport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02592" y="2199098"/>
            <a:ext cx="92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sym typeface="Wingdings"/>
              </a:rPr>
              <a:t>Advice &amp; Guidance </a:t>
            </a:r>
            <a:r>
              <a:rPr lang="en-GB" sz="1000" b="1" dirty="0" smtClean="0">
                <a:solidFill>
                  <a:schemeClr val="accent2"/>
                </a:solidFill>
                <a:sym typeface="Wingdings"/>
              </a:rPr>
              <a:t>Referral </a:t>
            </a:r>
            <a:r>
              <a:rPr lang="en-GB" sz="1000" b="1" dirty="0" smtClean="0">
                <a:solidFill>
                  <a:schemeClr val="accent2"/>
                </a:solidFill>
              </a:rPr>
              <a:t>Support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80457" y="2073671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sym typeface="Wingdings"/>
              </a:rPr>
              <a:t>Minor Injury Unit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336990" y="1983300"/>
            <a:ext cx="98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sym typeface="Wingdings"/>
              </a:rPr>
              <a:t> Ambulatory Care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801301" y="2016410"/>
            <a:ext cx="917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sym typeface="Wingdings"/>
              </a:rPr>
              <a:t/>
            </a:r>
            <a:br>
              <a:rPr lang="en-GB" sz="1000" b="1" dirty="0">
                <a:solidFill>
                  <a:schemeClr val="accent2"/>
                </a:solidFill>
                <a:sym typeface="Wingdings"/>
              </a:rPr>
            </a:br>
            <a:r>
              <a:rPr lang="en-GB" sz="1000" b="1" dirty="0">
                <a:solidFill>
                  <a:schemeClr val="accent2"/>
                </a:solidFill>
                <a:sym typeface="Wingdings"/>
              </a:rPr>
              <a:t>SECAmb </a:t>
            </a:r>
            <a:br>
              <a:rPr lang="en-GB" sz="1000" b="1" dirty="0">
                <a:solidFill>
                  <a:schemeClr val="accent2"/>
                </a:solidFill>
                <a:sym typeface="Wingdings"/>
              </a:rPr>
            </a:br>
            <a:r>
              <a:rPr lang="en-GB" sz="1000" b="1" dirty="0">
                <a:solidFill>
                  <a:schemeClr val="accent2"/>
                </a:solidFill>
                <a:sym typeface="Wingdings"/>
              </a:rPr>
              <a:t>999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19124" y="4326987"/>
            <a:ext cx="1223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/>
            </a:r>
            <a:br>
              <a:rPr lang="en-GB" sz="1000" b="1" dirty="0">
                <a:solidFill>
                  <a:srgbClr val="FF0000"/>
                </a:solidFill>
                <a:sym typeface="Wingdings"/>
              </a:rPr>
            </a:br>
            <a:r>
              <a:rPr lang="en-GB" sz="1000" b="1" dirty="0">
                <a:solidFill>
                  <a:srgbClr val="FF0000"/>
                </a:solidFill>
                <a:sym typeface="Wingdings"/>
              </a:rPr>
              <a:t>Spec Dementia Nurses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095553" y="4873425"/>
            <a:ext cx="1223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/>
            </a:r>
            <a:br>
              <a:rPr lang="en-GB" sz="1000" b="1" dirty="0">
                <a:solidFill>
                  <a:srgbClr val="FF0000"/>
                </a:solidFill>
                <a:sym typeface="Wingdings"/>
              </a:rPr>
            </a:br>
            <a:r>
              <a:rPr lang="en-GB" sz="1000" b="1" dirty="0">
                <a:solidFill>
                  <a:srgbClr val="FF0000"/>
                </a:solidFill>
                <a:sym typeface="Wingdings"/>
              </a:rPr>
              <a:t>`Memory 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Clinics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69931" y="3043843"/>
            <a:ext cx="111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GP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66783" y="37711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 smtClean="0"/>
              <a:t>Learning </a:t>
            </a:r>
            <a:r>
              <a:rPr lang="en-GB" sz="1000" b="1" dirty="0"/>
              <a:t>Disability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008659" y="1506801"/>
            <a:ext cx="91797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Community Specialists</a:t>
            </a:r>
          </a:p>
          <a:p>
            <a:pPr algn="ctr"/>
            <a:endParaRPr lang="en-GB" sz="10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38283" y="3879892"/>
            <a:ext cx="78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>
                <a:sym typeface="Wingdings"/>
              </a:rPr>
              <a:t> Continuing care</a:t>
            </a:r>
            <a:endParaRPr lang="en-GB" sz="1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5856358" y="3613559"/>
            <a:ext cx="111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Geriatrician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71938" y="1715351"/>
            <a:ext cx="92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sym typeface="Wingdings"/>
              </a:rPr>
              <a:t>  Consultant </a:t>
            </a:r>
            <a:r>
              <a:rPr lang="en-GB" sz="1000" b="1" dirty="0" smtClean="0">
                <a:solidFill>
                  <a:schemeClr val="accent2"/>
                </a:solidFill>
                <a:sym typeface="Wingdings"/>
              </a:rPr>
              <a:t>Out-Patient clinics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379975" y="2027777"/>
            <a:ext cx="2637087" cy="2550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D35EFF"/>
                </a:solidFill>
              </a:rPr>
              <a:t>GP &amp; PATIENT</a:t>
            </a:r>
            <a:endParaRPr lang="en-GB" b="1" dirty="0">
              <a:solidFill>
                <a:srgbClr val="D35EFF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7482156" y="1263489"/>
            <a:ext cx="3468126" cy="2532344"/>
            <a:chOff x="3825699" y="1213210"/>
            <a:chExt cx="3468126" cy="2532344"/>
          </a:xfrm>
          <a:noFill/>
        </p:grpSpPr>
        <p:sp>
          <p:nvSpPr>
            <p:cNvPr id="121" name="TextBox 120"/>
            <p:cNvSpPr txBox="1"/>
            <p:nvPr/>
          </p:nvSpPr>
          <p:spPr>
            <a:xfrm>
              <a:off x="4937138" y="2014834"/>
              <a:ext cx="781879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chemeClr val="accent5">
                      <a:lumMod val="75000"/>
                    </a:schemeClr>
                  </a:solidFill>
                </a:rPr>
                <a:t>Practice/</a:t>
              </a:r>
            </a:p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chemeClr val="accent5">
                      <a:lumMod val="75000"/>
                    </a:schemeClr>
                  </a:solidFill>
                </a:rPr>
                <a:t>District Nurses/</a:t>
              </a:r>
            </a:p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chemeClr val="accent5">
                      <a:lumMod val="75000"/>
                    </a:schemeClr>
                  </a:solidFill>
                </a:rPr>
                <a:t>HCAs</a:t>
              </a:r>
              <a:br>
                <a:rPr lang="en-GB" sz="1000" b="1" dirty="0">
                  <a:solidFill>
                    <a:schemeClr val="accent5">
                      <a:lumMod val="75000"/>
                    </a:schemeClr>
                  </a:solidFill>
                </a:rPr>
              </a:br>
              <a:endParaRPr lang="en-GB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43417" y="3345444"/>
              <a:ext cx="85040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rgbClr val="00B050"/>
                  </a:solidFill>
                  <a:sym typeface="Wingdings"/>
                </a:rPr>
                <a:t/>
              </a:r>
              <a:br>
                <a:rPr lang="en-GB" sz="1000" b="1" dirty="0">
                  <a:solidFill>
                    <a:srgbClr val="00B050"/>
                  </a:solidFill>
                  <a:sym typeface="Wingdings"/>
                </a:rPr>
              </a:br>
              <a:r>
                <a:rPr lang="en-GB" sz="1000" b="1" dirty="0">
                  <a:solidFill>
                    <a:srgbClr val="00B050"/>
                  </a:solidFill>
                </a:rPr>
                <a:t>Midwives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873899" y="2483604"/>
              <a:ext cx="663277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endParaRPr lang="en-GB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65045" y="2543008"/>
              <a:ext cx="9287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chemeClr val="accent2"/>
                  </a:solidFill>
                  <a:sym typeface="Wingdings"/>
                </a:rPr>
                <a:t/>
              </a:r>
              <a:br>
                <a:rPr lang="en-GB" sz="1000" b="1" dirty="0">
                  <a:solidFill>
                    <a:schemeClr val="accent2"/>
                  </a:solidFill>
                  <a:sym typeface="Wingdings"/>
                </a:rPr>
              </a:br>
              <a:r>
                <a:rPr lang="en-GB" sz="1000" b="1" dirty="0">
                  <a:solidFill>
                    <a:schemeClr val="accent2"/>
                  </a:solidFill>
                </a:rPr>
                <a:t>Paramedic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538617" y="2374874"/>
              <a:ext cx="75646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chemeClr val="accent2"/>
                  </a:solidFill>
                  <a:sym typeface="Wingdings"/>
                </a:rPr>
                <a:t/>
              </a:r>
              <a:br>
                <a:rPr lang="en-GB" sz="1000" b="1" dirty="0">
                  <a:solidFill>
                    <a:schemeClr val="accent2"/>
                  </a:solidFill>
                  <a:sym typeface="Wingdings"/>
                </a:rPr>
              </a:br>
              <a:r>
                <a:rPr lang="en-GB" sz="1000" b="1" dirty="0">
                  <a:solidFill>
                    <a:schemeClr val="accent2"/>
                  </a:solidFill>
                </a:rPr>
                <a:t>Physician Associate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25699" y="1213210"/>
              <a:ext cx="992907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rgbClr val="00B050"/>
                  </a:solidFill>
                  <a:sym typeface="Wingdings"/>
                </a:rPr>
                <a:t> </a:t>
              </a:r>
            </a:p>
            <a:p>
              <a:pPr algn="ctr">
                <a:buClr>
                  <a:schemeClr val="tx2">
                    <a:lumMod val="75000"/>
                  </a:schemeClr>
                </a:buClr>
              </a:pPr>
              <a:r>
                <a:rPr lang="en-GB" sz="1000" b="1" dirty="0">
                  <a:solidFill>
                    <a:srgbClr val="00B050"/>
                  </a:solidFill>
                </a:rPr>
                <a:t>Community Pharmacist</a:t>
              </a: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762794" y="2207974"/>
            <a:ext cx="96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000" b="1" dirty="0">
                <a:sym typeface="Wingdings"/>
              </a:rPr>
              <a:t>Clinical Pharmacists</a:t>
            </a:r>
            <a:endParaRPr lang="en-GB" sz="1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8904540" y="3642066"/>
            <a:ext cx="904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/>
              <a:t>Receptionist 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379975" y="2654079"/>
            <a:ext cx="77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> </a:t>
            </a:r>
            <a:br>
              <a:rPr lang="en-GB" sz="1000" b="1" dirty="0">
                <a:sym typeface="Wingdings"/>
              </a:rPr>
            </a:br>
            <a:r>
              <a:rPr lang="en-GB" sz="1000" b="1" dirty="0"/>
              <a:t>Physios 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254241" y="3166133"/>
            <a:ext cx="75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000" b="1" dirty="0">
                <a:solidFill>
                  <a:srgbClr val="00B050"/>
                </a:solidFill>
                <a:sym typeface="Wingdings"/>
              </a:rPr>
              <a:t/>
            </a:r>
            <a:br>
              <a:rPr lang="en-GB" sz="1000" b="1" dirty="0">
                <a:solidFill>
                  <a:srgbClr val="00B050"/>
                </a:solidFill>
                <a:sym typeface="Wingdings"/>
              </a:rPr>
            </a:br>
            <a:r>
              <a:rPr lang="en-GB" sz="1000" b="1" dirty="0">
                <a:solidFill>
                  <a:srgbClr val="00B050"/>
                </a:solidFill>
                <a:sym typeface="Wingdings"/>
              </a:rPr>
              <a:t>Health Visitors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68861" y="3880507"/>
            <a:ext cx="663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sym typeface="Wingdings"/>
              </a:rPr>
              <a:t>MH Support/ IAPT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305833" y="3345962"/>
            <a:ext cx="96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000" b="1" dirty="0">
                <a:solidFill>
                  <a:srgbClr val="7030A0"/>
                </a:solidFill>
                <a:sym typeface="Wingdings"/>
              </a:rPr>
              <a:t>Care </a:t>
            </a:r>
            <a:r>
              <a:rPr lang="en-GB" sz="1000" b="1" dirty="0" smtClean="0">
                <a:solidFill>
                  <a:srgbClr val="7030A0"/>
                </a:solidFill>
                <a:sym typeface="Wingdings"/>
              </a:rPr>
              <a:t>Navigators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40139" y="810061"/>
            <a:ext cx="926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  Consultant </a:t>
            </a:r>
            <a:r>
              <a:rPr lang="en-GB" sz="1000" b="1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Hot Clinics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54903" y="3895479"/>
            <a:ext cx="1115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7030A0"/>
                </a:solidFill>
              </a:rPr>
              <a:t>Enablement*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16129" y="4884793"/>
            <a:ext cx="122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ym typeface="Wingdings"/>
              </a:rPr>
              <a:t/>
            </a:r>
            <a:br>
              <a:rPr lang="en-GB" sz="1000" b="1" dirty="0">
                <a:sym typeface="Wingdings"/>
              </a:rPr>
            </a:br>
            <a:r>
              <a:rPr lang="en-GB" sz="1000" b="1" dirty="0">
                <a:sym typeface="Wingdings"/>
              </a:rPr>
              <a:t>Extra Care Housing</a:t>
            </a:r>
            <a:endParaRPr lang="en-GB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52636" y="6415234"/>
            <a:ext cx="2092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Adapted </a:t>
            </a:r>
            <a:r>
              <a:rPr lang="en-US" sz="900" dirty="0"/>
              <a:t>from DH Integrated Care (2011)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61" y="1533646"/>
            <a:ext cx="46241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00B0F0"/>
                </a:solidFill>
              </a:rPr>
              <a:t>Practice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P</a:t>
            </a:r>
            <a:r>
              <a:rPr lang="en-US" b="1" dirty="0" smtClean="0">
                <a:solidFill>
                  <a:srgbClr val="00B0F0"/>
                </a:solidFill>
              </a:rPr>
              <a:t>artnerships </a:t>
            </a:r>
            <a:r>
              <a:rPr lang="en-US" dirty="0" smtClean="0"/>
              <a:t>supported by 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Primary Care Team</a:t>
            </a:r>
          </a:p>
          <a:p>
            <a:endParaRPr lang="en-US" dirty="0" smtClean="0"/>
          </a:p>
          <a:p>
            <a:r>
              <a:rPr lang="en-US" dirty="0" smtClean="0"/>
              <a:t>2. A dedicated </a:t>
            </a:r>
            <a:r>
              <a:rPr lang="en-US" b="1" dirty="0">
                <a:solidFill>
                  <a:srgbClr val="D35EFF"/>
                </a:solidFill>
              </a:rPr>
              <a:t>M</a:t>
            </a:r>
            <a:r>
              <a:rPr lang="en-US" b="1" dirty="0" smtClean="0">
                <a:solidFill>
                  <a:srgbClr val="D35EFF"/>
                </a:solidFill>
              </a:rPr>
              <a:t>ultidisciplinary Locality Team </a:t>
            </a:r>
            <a:r>
              <a:rPr lang="en-US" dirty="0" smtClean="0"/>
              <a:t>(without </a:t>
            </a:r>
            <a:r>
              <a:rPr lang="en-US" dirty="0" err="1" smtClean="0"/>
              <a:t>organisational</a:t>
            </a:r>
            <a:r>
              <a:rPr lang="en-US" dirty="0" smtClean="0"/>
              <a:t> boundaries) based on trusted relationships and one care plan</a:t>
            </a:r>
          </a:p>
          <a:p>
            <a:endParaRPr lang="en-US" dirty="0"/>
          </a:p>
          <a:p>
            <a:r>
              <a:rPr lang="en-US" b="1" dirty="0" smtClean="0"/>
              <a:t>3. Supra locality services </a:t>
            </a:r>
            <a:r>
              <a:rPr lang="en-US" dirty="0" smtClean="0"/>
              <a:t>with more specialist provision due to small patient numbers and specialist professionals (across localities, East Kent or South East England)</a:t>
            </a:r>
          </a:p>
          <a:p>
            <a:endParaRPr lang="en-US" dirty="0"/>
          </a:p>
          <a:p>
            <a:r>
              <a:rPr lang="en-US" sz="1400" dirty="0" smtClean="0"/>
              <a:t>Best </a:t>
            </a:r>
            <a:r>
              <a:rPr lang="en-US" sz="1400" b="1" dirty="0" smtClean="0"/>
              <a:t>practice pathways</a:t>
            </a:r>
            <a:r>
              <a:rPr lang="en-US" sz="1400" dirty="0" smtClean="0"/>
              <a:t> be followed at each level, but not resulting in fragmented care, or service gaps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Professionals work in </a:t>
            </a:r>
            <a:r>
              <a:rPr lang="en-US" sz="1400" b="1" dirty="0" smtClean="0"/>
              <a:t>loose networks / clusters </a:t>
            </a:r>
            <a:r>
              <a:rPr lang="en-US" sz="1400" dirty="0" smtClean="0"/>
              <a:t>across Primary Care and MDLT (</a:t>
            </a:r>
            <a:r>
              <a:rPr lang="en-US" sz="1400" dirty="0" err="1" smtClean="0"/>
              <a:t>colour</a:t>
            </a:r>
            <a:r>
              <a:rPr lang="en-US" sz="1400" dirty="0" smtClean="0"/>
              <a:t> coding is indicative of which professionals may work closely together)</a:t>
            </a:r>
          </a:p>
          <a:p>
            <a:endParaRPr lang="en-US" sz="1400" dirty="0"/>
          </a:p>
          <a:p>
            <a:r>
              <a:rPr lang="en-US" sz="1400" b="1" dirty="0" smtClean="0">
                <a:solidFill>
                  <a:srgbClr val="7030A0"/>
                </a:solidFill>
              </a:rPr>
              <a:t>* See Social Care slide.</a:t>
            </a:r>
          </a:p>
          <a:p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13207" y="6969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Our engagement sessions suggest care should be organised at 3 levels in a locality and around the GP list: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Introduction</a:t>
            </a:r>
            <a:endParaRPr lang="en-US" sz="2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19</a:t>
            </a:fld>
            <a:endParaRPr lang="en-US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" y="0"/>
            <a:ext cx="2790700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</a:rPr>
              <a:t>Locality Service </a:t>
            </a:r>
            <a:r>
              <a:rPr lang="en-US" sz="2800" b="1" dirty="0" smtClean="0">
                <a:solidFill>
                  <a:prstClr val="black"/>
                </a:solidFill>
              </a:rPr>
              <a:t>Model</a:t>
            </a:r>
            <a:endParaRPr lang="en-US" sz="2800" b="1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02592" y="864394"/>
            <a:ext cx="92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2"/>
                </a:solidFill>
                <a:sym typeface="Wingdings"/>
              </a:rPr>
              <a:t>Autism and sensory services</a:t>
            </a:r>
            <a:endParaRPr lang="en-GB" sz="1000" b="1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18478" y="4946508"/>
            <a:ext cx="122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sym typeface="Wingdings"/>
              </a:rPr>
              <a:t>Dementia Enablement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1132" y="4219334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7030A0"/>
                </a:solidFill>
              </a:rPr>
              <a:t>Domiciliary </a:t>
            </a:r>
            <a:br>
              <a:rPr lang="en-GB" sz="1000" b="1" dirty="0">
                <a:solidFill>
                  <a:srgbClr val="7030A0"/>
                </a:solidFill>
              </a:rPr>
            </a:br>
            <a:r>
              <a:rPr lang="en-GB" sz="1000" b="1" dirty="0">
                <a:solidFill>
                  <a:srgbClr val="7030A0"/>
                </a:solidFill>
              </a:rPr>
              <a:t>Care </a:t>
            </a:r>
            <a:br>
              <a:rPr lang="en-GB" sz="1000" b="1" dirty="0">
                <a:solidFill>
                  <a:srgbClr val="7030A0"/>
                </a:solidFill>
              </a:rPr>
            </a:br>
            <a:r>
              <a:rPr lang="en-GB" sz="1000" b="1" dirty="0" smtClean="0">
                <a:solidFill>
                  <a:srgbClr val="7030A0"/>
                </a:solidFill>
              </a:rPr>
              <a:t>Workers*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92730" y="3905817"/>
            <a:ext cx="966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000" b="1" dirty="0" smtClean="0">
                <a:solidFill>
                  <a:srgbClr val="7030A0"/>
                </a:solidFill>
                <a:sym typeface="Wingdings"/>
              </a:rPr>
              <a:t>Social Care*</a:t>
            </a:r>
            <a:endParaRPr lang="en-GB" sz="1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5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PP 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72" y="3484650"/>
            <a:ext cx="3396264" cy="19106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Introduction</a:t>
            </a:r>
            <a:endParaRPr lang="en-US" sz="2800" b="1" dirty="0"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" y="-50500"/>
            <a:ext cx="3146960" cy="6798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Our story</a:t>
            </a:r>
            <a:endParaRPr lang="en-US" sz="2800" dirty="0">
              <a:latin typeface="+mn-lt"/>
            </a:endParaRPr>
          </a:p>
        </p:txBody>
      </p:sp>
      <p:pic>
        <p:nvPicPr>
          <p:cNvPr id="45" name="Picture 44" descr="PP 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00" y="1272257"/>
            <a:ext cx="3396264" cy="1910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7782" y="2152182"/>
            <a:ext cx="25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Introduction &amp; Overview</a:t>
            </a:r>
            <a:endParaRPr lang="en-GB" dirty="0"/>
          </a:p>
        </p:txBody>
      </p:sp>
      <p:pic>
        <p:nvPicPr>
          <p:cNvPr id="57" name="Picture 56" descr="PP 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72" y="1236636"/>
            <a:ext cx="3396264" cy="1910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5706" y="2208204"/>
            <a:ext cx="22863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Locality Service Model</a:t>
            </a:r>
            <a:endParaRPr lang="en-US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8" name="Picture 57" descr="PP 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03" y="3484649"/>
            <a:ext cx="3396264" cy="19106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3762" y="4343048"/>
            <a:ext cx="31865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Technical Service Specification</a:t>
            </a:r>
          </a:p>
          <a:p>
            <a:pPr algn="ctr">
              <a:lnSpc>
                <a:spcPct val="90000"/>
              </a:lnSpc>
            </a:pPr>
            <a:r>
              <a:rPr 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(Scheduled and Unscheduled </a:t>
            </a:r>
            <a:r>
              <a:rPr 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Care)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6605706" y="4439998"/>
            <a:ext cx="23340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Delivery Arrangements</a:t>
            </a:r>
            <a:endParaRPr lang="en-US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053" y="3881383"/>
            <a:ext cx="204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Pending agreement on Locality Service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30141" y="1626506"/>
            <a:ext cx="174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greement on service design principles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30141" y="4070665"/>
            <a:ext cx="20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65053" y="1272257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FOR TODAY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541422" y="3119487"/>
            <a:ext cx="3146666" cy="32277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D35EFF"/>
                </a:solidFill>
              </a:rPr>
              <a:t>GP </a:t>
            </a:r>
          </a:p>
          <a:p>
            <a:pPr algn="ctr"/>
            <a:r>
              <a:rPr lang="en-GB" sz="1600" b="1" dirty="0" smtClean="0">
                <a:solidFill>
                  <a:srgbClr val="D35EFF"/>
                </a:solidFill>
              </a:rPr>
              <a:t>&amp; PATIENT</a:t>
            </a:r>
            <a:endParaRPr lang="en-GB" sz="1600" b="1" dirty="0">
              <a:solidFill>
                <a:srgbClr val="D35E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827" y="34554"/>
            <a:ext cx="9193173" cy="5517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+mn-lt"/>
              </a:rPr>
              <a:t>Thoughts on what would a Primary Care Team would look and feel like to work in?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267" y="792024"/>
            <a:ext cx="2648310" cy="1328569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</a:rPr>
              <a:t>Health and care professionals working as one team to support a practice / group of </a:t>
            </a:r>
            <a:r>
              <a:rPr lang="en-US" sz="1600" b="1" dirty="0" smtClean="0">
                <a:solidFill>
                  <a:prstClr val="black"/>
                </a:solidFill>
              </a:rPr>
              <a:t>practices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0075" y="738583"/>
            <a:ext cx="3048000" cy="757130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</a:rPr>
              <a:t>A holistic approach </a:t>
            </a:r>
            <a:r>
              <a:rPr lang="en-US" sz="1600" dirty="0">
                <a:solidFill>
                  <a:prstClr val="black"/>
                </a:solidFill>
              </a:rPr>
              <a:t>– to address health, mental health and care/lifestyle needs of the person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944" y="6192248"/>
            <a:ext cx="6348267" cy="535531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</a:rPr>
              <a:t>Peripatetic working </a:t>
            </a:r>
            <a:r>
              <a:rPr lang="en-US" sz="1600" dirty="0">
                <a:solidFill>
                  <a:prstClr val="black"/>
                </a:solidFill>
              </a:rPr>
              <a:t>- in practice, community hubs, home settings of care, but can also have a team base with their </a:t>
            </a:r>
            <a:r>
              <a:rPr lang="en-US" sz="1600" dirty="0" smtClean="0">
                <a:solidFill>
                  <a:prstClr val="black"/>
                </a:solidFill>
              </a:rPr>
              <a:t>employing </a:t>
            </a:r>
            <a:r>
              <a:rPr lang="en-US" sz="1600" dirty="0" err="1" smtClean="0">
                <a:solidFill>
                  <a:prstClr val="black"/>
                </a:solidFill>
              </a:rPr>
              <a:t>organisation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267" y="2322047"/>
            <a:ext cx="2648310" cy="1569660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Virtual network of professionals - </a:t>
            </a:r>
            <a:r>
              <a:rPr lang="en-US" sz="1600" dirty="0"/>
              <a:t>readily offering  assessments, consultation, advice, guidance and treatment as</a:t>
            </a:r>
            <a:r>
              <a:rPr lang="en-US" sz="1600" b="1" dirty="0"/>
              <a:t> one package of care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0075" y="1748370"/>
            <a:ext cx="3048000" cy="978729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</a:rPr>
              <a:t>One care plan </a:t>
            </a:r>
            <a:r>
              <a:rPr lang="en-US" sz="1600" dirty="0">
                <a:solidFill>
                  <a:prstClr val="black"/>
                </a:solidFill>
              </a:rPr>
              <a:t>- held by the GP as the senior responsible doctor – which all professionals can read/write to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1916" y="738583"/>
            <a:ext cx="2604141" cy="1569660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Case Manager</a:t>
            </a:r>
            <a:r>
              <a:rPr lang="en-US" sz="1600" dirty="0" smtClean="0"/>
              <a:t>- </a:t>
            </a:r>
            <a:r>
              <a:rPr lang="en-US" sz="1600" dirty="0"/>
              <a:t>The team agrees the most appropriate professional to be the care </a:t>
            </a:r>
            <a:r>
              <a:rPr lang="en-US" sz="1600" dirty="0" smtClean="0"/>
              <a:t>coordinator </a:t>
            </a:r>
            <a:r>
              <a:rPr lang="en-US" sz="1600" dirty="0"/>
              <a:t>(not </a:t>
            </a:r>
            <a:r>
              <a:rPr lang="en-US" sz="1600" dirty="0" smtClean="0"/>
              <a:t>the GP wherever possible)</a:t>
            </a: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54267" y="4333670"/>
            <a:ext cx="2648310" cy="1323439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ultidisciplinary care </a:t>
            </a:r>
            <a:r>
              <a:rPr lang="en-US" sz="1600" dirty="0" smtClean="0"/>
              <a:t>planning at practice and locality level for more complex patients requiring specialist input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40075" y="2823274"/>
            <a:ext cx="3457930" cy="1323439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Employment and governance</a:t>
            </a:r>
            <a:r>
              <a:rPr lang="en-US" sz="1600" dirty="0"/>
              <a:t> - Professionals can be employed by a range of </a:t>
            </a:r>
            <a:r>
              <a:rPr lang="en-US" sz="1600" dirty="0" err="1"/>
              <a:t>organisations</a:t>
            </a:r>
            <a:r>
              <a:rPr lang="en-US" sz="1600" dirty="0"/>
              <a:t> but agree to work to the principles of one locality service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4713" y="4241476"/>
            <a:ext cx="3524498" cy="1815882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No ‘send and receive’</a:t>
            </a:r>
            <a:endParaRPr lang="en-US" sz="1600" dirty="0" smtClean="0"/>
          </a:p>
          <a:p>
            <a:r>
              <a:rPr lang="en-US" sz="1600" dirty="0" smtClean="0"/>
              <a:t>- Referrals are made in person, in team meetings, wherever possible to promote joint working, reduce unnecessary referrals; supported by single points of access in each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80516" y="6059475"/>
            <a:ext cx="3273284" cy="462051"/>
          </a:xfrm>
        </p:spPr>
        <p:txBody>
          <a:bodyPr/>
          <a:lstStyle/>
          <a:p>
            <a:fld id="{0B7246D2-32DC-C84F-A959-FD45ADFAB874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711" y="3329164"/>
            <a:ext cx="114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200" b="1" dirty="0">
                <a:sym typeface="Wingdings"/>
              </a:rPr>
              <a:t>Clinical Pharmacists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06742" y="5093329"/>
            <a:ext cx="107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ym typeface="Wingdings"/>
              </a:rPr>
              <a:t/>
            </a:r>
            <a:br>
              <a:rPr lang="en-GB" sz="1200" b="1" dirty="0">
                <a:sym typeface="Wingdings"/>
              </a:rPr>
            </a:br>
            <a:r>
              <a:rPr lang="en-GB" sz="1200" b="1" dirty="0"/>
              <a:t>Receptionist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5881" y="4077666"/>
            <a:ext cx="92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ym typeface="Wingdings"/>
              </a:rPr>
              <a:t> </a:t>
            </a:r>
            <a:r>
              <a:rPr lang="en-GB" sz="1200" b="1" dirty="0" smtClean="0"/>
              <a:t>Physios 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00798" y="4323453"/>
            <a:ext cx="9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200" b="1" dirty="0">
                <a:sym typeface="Wingdings"/>
              </a:rPr>
              <a:t/>
            </a:r>
            <a:br>
              <a:rPr lang="en-GB" sz="1200" b="1" dirty="0">
                <a:sym typeface="Wingdings"/>
              </a:rPr>
            </a:br>
            <a:r>
              <a:rPr lang="en-GB" sz="1200" b="1" dirty="0">
                <a:sym typeface="Wingdings"/>
              </a:rPr>
              <a:t>Health Visitors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00470" y="5413144"/>
            <a:ext cx="7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ym typeface="Wingdings"/>
              </a:rPr>
              <a:t>MH Support/ IAPT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86541" y="4593739"/>
            <a:ext cx="115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200" b="1" dirty="0">
                <a:sym typeface="Wingdings"/>
              </a:rPr>
              <a:t>Care </a:t>
            </a:r>
            <a:r>
              <a:rPr lang="en-GB" sz="1200" b="1" dirty="0" smtClean="0">
                <a:sym typeface="Wingdings"/>
              </a:rPr>
              <a:t>Navigators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104620" y="3297471"/>
            <a:ext cx="93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200" b="1" dirty="0"/>
              <a:t>Practice/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200" b="1" dirty="0"/>
              <a:t>District Nurses/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200" b="1" dirty="0"/>
              <a:t>HCAs</a:t>
            </a:r>
            <a:br>
              <a:rPr lang="en-GB" sz="1200" b="1" dirty="0"/>
            </a:b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52574" y="3657511"/>
            <a:ext cx="9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en-GB" sz="1200" b="1" dirty="0">
                <a:sym typeface="Wingdings"/>
              </a:rPr>
              <a:t/>
            </a:r>
            <a:br>
              <a:rPr lang="en-GB" sz="1200" b="1" dirty="0">
                <a:sym typeface="Wingdings"/>
              </a:rPr>
            </a:br>
            <a:r>
              <a:rPr lang="en-GB" sz="1200" b="1" dirty="0"/>
              <a:t>Physician Associate</a:t>
            </a:r>
          </a:p>
        </p:txBody>
      </p:sp>
      <p:pic>
        <p:nvPicPr>
          <p:cNvPr id="26" name="Picture 199" descr="See Similar Image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4069" y="3188331"/>
            <a:ext cx="651812" cy="5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5" descr="MC900433936[1]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252118" y="3120789"/>
            <a:ext cx="598519" cy="48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0" descr="See Similar Images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3370" y="6227391"/>
            <a:ext cx="721502" cy="5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0" descr="MC900433937[1]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64278" y="2494163"/>
            <a:ext cx="527638" cy="5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8" descr="View Details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88088" y="5025333"/>
            <a:ext cx="578021" cy="4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 descr="nurs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8555" y="5124821"/>
            <a:ext cx="612867" cy="61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" y="0"/>
            <a:ext cx="2790700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Locality Service </a:t>
            </a:r>
            <a:r>
              <a:rPr lang="en-US" sz="2800" dirty="0" smtClean="0">
                <a:solidFill>
                  <a:prstClr val="black"/>
                </a:solidFill>
              </a:rPr>
              <a:t>Model</a:t>
            </a:r>
            <a:endParaRPr lang="en-US" sz="28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6657" y="738670"/>
            <a:ext cx="2952401" cy="1815882"/>
          </a:xfrm>
          <a:prstGeom prst="rect">
            <a:avLst/>
          </a:prstGeom>
          <a:ln>
            <a:solidFill>
              <a:srgbClr val="D35EFF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Primary Care Nurse</a:t>
            </a:r>
            <a:r>
              <a:rPr lang="en-US" sz="1600" dirty="0" smtClean="0"/>
              <a:t> – develop one role for out of hospital nursing care as part of the Primary Care Team – this encompasses the traditional roles of both practice and district nurses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575249" y="5260742"/>
            <a:ext cx="115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1200" b="1" dirty="0" smtClean="0">
                <a:sym typeface="Wingdings"/>
              </a:rPr>
              <a:t>Social Care</a:t>
            </a:r>
            <a:endParaRPr lang="en-GB" sz="1200" b="1" dirty="0"/>
          </a:p>
        </p:txBody>
      </p:sp>
      <p:sp>
        <p:nvSpPr>
          <p:cNvPr id="4" name="Oval 3"/>
          <p:cNvSpPr/>
          <p:nvPr/>
        </p:nvSpPr>
        <p:spPr>
          <a:xfrm>
            <a:off x="9017756" y="3146766"/>
            <a:ext cx="1036427" cy="11069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9" idx="2"/>
          </p:cNvCxnSpPr>
          <p:nvPr/>
        </p:nvCxnSpPr>
        <p:spPr>
          <a:xfrm>
            <a:off x="7742858" y="2554552"/>
            <a:ext cx="1442630" cy="74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06156" y="4471932"/>
            <a:ext cx="1036427" cy="1299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26823" y="6192248"/>
            <a:ext cx="1449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See Social Care slide</a:t>
            </a:r>
            <a:endParaRPr lang="en-US" sz="1200"/>
          </a:p>
        </p:txBody>
      </p:sp>
      <p:cxnSp>
        <p:nvCxnSpPr>
          <p:cNvPr id="36" name="Straight Arrow Connector 35"/>
          <p:cNvCxnSpPr>
            <a:endCxn id="35" idx="3"/>
          </p:cNvCxnSpPr>
          <p:nvPr/>
        </p:nvCxnSpPr>
        <p:spPr>
          <a:xfrm flipV="1">
            <a:off x="7441386" y="5581382"/>
            <a:ext cx="316551" cy="45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717" y="-11874"/>
            <a:ext cx="8831282" cy="4512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dirty="0" smtClean="0"/>
              <a:t>Options for meeting patients needs in different settings of care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1236" y="600800"/>
          <a:ext cx="116232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042"/>
                <a:gridCol w="2439940"/>
                <a:gridCol w="4850295"/>
              </a:tblGrid>
              <a:tr h="3897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7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Practice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Locality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Locality/Hub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408105" y="1626414"/>
            <a:ext cx="2192557" cy="5095062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Chronic Disease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Management &amp;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Prevention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Multidisciplinary care planning and delivery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Named Care Coordinator</a:t>
            </a: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 extended </a:t>
            </a:r>
            <a:r>
              <a:rPr lang="en-US" sz="1400" dirty="0">
                <a:solidFill>
                  <a:schemeClr val="tx1"/>
                </a:solidFill>
              </a:rPr>
              <a:t>appointments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or LTCs</a:t>
            </a: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Advice &amp; Guidance from Consultant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46457" y="1692875"/>
            <a:ext cx="2304370" cy="5028600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Complex &amp; Vulnerable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400" dirty="0">
                <a:solidFill>
                  <a:schemeClr val="tx1"/>
                </a:solidFill>
              </a:rPr>
              <a:t>Patients requiring </a:t>
            </a:r>
            <a:r>
              <a:rPr lang="en-GB" altLang="en-US" sz="1400" b="1" dirty="0">
                <a:solidFill>
                  <a:schemeClr val="tx1"/>
                </a:solidFill>
              </a:rPr>
              <a:t>dedicated case conference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and </a:t>
            </a:r>
            <a:r>
              <a:rPr lang="en-GB" altLang="en-US" sz="1400" b="1" dirty="0">
                <a:solidFill>
                  <a:schemeClr val="tx1"/>
                </a:solidFill>
              </a:rPr>
              <a:t>case management via a Virtual Ward,</a:t>
            </a:r>
            <a:r>
              <a:rPr lang="en-GB" altLang="en-US" sz="1400" dirty="0">
                <a:solidFill>
                  <a:schemeClr val="tx1"/>
                </a:solidFill>
              </a:rPr>
              <a:t> who may otherwise default to hospital</a:t>
            </a:r>
            <a:r>
              <a:rPr lang="en-GB" altLang="en-US" sz="1400" b="1" dirty="0">
                <a:solidFill>
                  <a:schemeClr val="tx1"/>
                </a:solidFill>
              </a:rPr>
              <a:t>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Led by Locality GP and multidisciplinary team</a:t>
            </a: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Supported by Consultant Interface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66035" y="1729944"/>
            <a:ext cx="2217833" cy="4991531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Home Visits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Patients requiring same day visits at home / care homes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Response times 2-4 hours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GPs,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Paramedics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Allied Health, Professionals, </a:t>
            </a:r>
            <a:r>
              <a:rPr lang="en-US" sz="1400" dirty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ntermediate care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97740" y="1729943"/>
            <a:ext cx="2186773" cy="4991531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Minor illness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Patients currently seen in practice or A&amp;E minors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All same day access in one hub?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Streaming/triage via one number?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solidFill>
                  <a:schemeClr val="tx1"/>
                </a:solidFill>
              </a:rPr>
              <a:t>o-located with </a:t>
            </a:r>
            <a:r>
              <a:rPr lang="en-US" sz="1400" dirty="0">
                <a:solidFill>
                  <a:schemeClr val="tx1"/>
                </a:solidFill>
              </a:rPr>
              <a:t>Minor Injury Units?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8-8</a:t>
            </a:r>
            <a:r>
              <a:rPr lang="en-US" sz="1400" dirty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 led &amp; Nurse led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8226" y="1655802"/>
            <a:ext cx="2145469" cy="5065672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Managed Care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endParaRPr lang="en-US" sz="1400" dirty="0">
              <a:solidFill>
                <a:schemeClr val="tx1"/>
              </a:solidFill>
            </a:endParaRPr>
          </a:p>
          <a:p>
            <a:pPr fontAlgn="t"/>
            <a:r>
              <a:rPr lang="en-US" sz="1400" dirty="0">
                <a:solidFill>
                  <a:schemeClr val="tx1"/>
                </a:solidFill>
              </a:rPr>
              <a:t>Tier 1 – Primary Care</a:t>
            </a:r>
          </a:p>
          <a:p>
            <a:pPr fontAlgn="t"/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fontAlgn="t"/>
            <a:r>
              <a:rPr lang="en-US" sz="1400" dirty="0">
                <a:solidFill>
                  <a:schemeClr val="tx1"/>
                </a:solidFill>
              </a:rPr>
              <a:t>Tier 2 - </a:t>
            </a:r>
            <a:r>
              <a:rPr lang="en-US" sz="1400" dirty="0" smtClean="0">
                <a:solidFill>
                  <a:schemeClr val="tx1"/>
                </a:solidFill>
              </a:rPr>
              <a:t>Secondary </a:t>
            </a:r>
            <a:r>
              <a:rPr lang="en-US" sz="1400" dirty="0">
                <a:solidFill>
                  <a:schemeClr val="tx1"/>
                </a:solidFill>
              </a:rPr>
              <a:t>Care in the community  </a:t>
            </a:r>
            <a:r>
              <a:rPr lang="en-US" sz="1400" dirty="0" smtClean="0">
                <a:solidFill>
                  <a:schemeClr val="tx1"/>
                </a:solidFill>
              </a:rPr>
              <a:t>(Allied Health Professional Specialists)</a:t>
            </a:r>
            <a:endParaRPr lang="en-US" sz="1400" dirty="0">
              <a:solidFill>
                <a:schemeClr val="tx1"/>
              </a:solidFill>
            </a:endParaRPr>
          </a:p>
          <a:p>
            <a:pPr fontAlgn="t"/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r>
              <a:rPr lang="en-US" sz="1400" dirty="0" smtClean="0">
                <a:solidFill>
                  <a:schemeClr val="tx1"/>
                </a:solidFill>
              </a:rPr>
              <a:t>Tier </a:t>
            </a:r>
            <a:r>
              <a:rPr lang="en-US" sz="1400" dirty="0">
                <a:solidFill>
                  <a:schemeClr val="tx1"/>
                </a:solidFill>
              </a:rPr>
              <a:t>3 – </a:t>
            </a:r>
            <a:r>
              <a:rPr lang="en-US" sz="1400" dirty="0" smtClean="0">
                <a:solidFill>
                  <a:schemeClr val="tx1"/>
                </a:solidFill>
              </a:rPr>
              <a:t>Consultant</a:t>
            </a:r>
          </a:p>
          <a:p>
            <a:pPr fontAlgn="t"/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endParaRPr lang="en-US" sz="1400" dirty="0">
              <a:solidFill>
                <a:schemeClr val="tx1"/>
              </a:solidFill>
            </a:endParaRPr>
          </a:p>
          <a:p>
            <a:pPr fontAlgn="t"/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endParaRPr lang="en-US" sz="1400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886" y="1"/>
            <a:ext cx="3146960" cy="439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Service Specification</a:t>
            </a: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z="1400" smtClean="0"/>
              <a:t>21</a:t>
            </a:fld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9811265" y="5675680"/>
            <a:ext cx="1992270" cy="978022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Primary </a:t>
            </a:r>
            <a:r>
              <a:rPr lang="en-US" sz="1600" b="1" dirty="0">
                <a:solidFill>
                  <a:schemeClr val="tx1"/>
                </a:solidFill>
              </a:rPr>
              <a:t>Care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Access Hub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89340" y="5652583"/>
            <a:ext cx="1972189" cy="988763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Home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Visiting </a:t>
            </a:r>
            <a:r>
              <a:rPr lang="en-US" sz="1600" b="1" dirty="0">
                <a:solidFill>
                  <a:schemeClr val="tx1"/>
                </a:solidFill>
              </a:rPr>
              <a:t>Team</a:t>
            </a:r>
          </a:p>
        </p:txBody>
      </p:sp>
      <p:sp>
        <p:nvSpPr>
          <p:cNvPr id="29" name="AutoShape 1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5995" y="5658677"/>
            <a:ext cx="2075254" cy="966333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C111FF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+mn-lt"/>
              </a:rPr>
              <a:t>Care </a:t>
            </a:r>
            <a:r>
              <a:rPr lang="en-GB" altLang="en-US" b="1" dirty="0" smtClean="0">
                <a:latin typeface="+mn-lt"/>
              </a:rPr>
              <a:t>Delivery – </a:t>
            </a:r>
          </a:p>
          <a:p>
            <a:pPr algn="ctr" eaLnBrk="1" hangingPunct="1"/>
            <a:r>
              <a:rPr lang="en-GB" altLang="en-US" b="1" dirty="0" smtClean="0">
                <a:latin typeface="+mn-lt"/>
              </a:rPr>
              <a:t>Practice &amp;</a:t>
            </a:r>
          </a:p>
          <a:p>
            <a:pPr algn="ctr" eaLnBrk="1" hangingPunct="1"/>
            <a:r>
              <a:rPr lang="en-GB" altLang="en-US" b="1" dirty="0" smtClean="0">
                <a:latin typeface="+mn-lt"/>
              </a:rPr>
              <a:t> Primary Care Team</a:t>
            </a:r>
          </a:p>
          <a:p>
            <a:pPr algn="ctr" eaLnBrk="1" hangingPunct="1"/>
            <a:endParaRPr lang="en-GB" altLang="en-US" b="1" baseline="300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26797" y="5633965"/>
            <a:ext cx="2150141" cy="991046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Locality Case 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Conference: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600" b="1" i="1" dirty="0" smtClean="0">
                <a:solidFill>
                  <a:schemeClr val="tx1"/>
                </a:solidFill>
              </a:rPr>
              <a:t>Step up to Virtual Ward</a:t>
            </a:r>
            <a:endParaRPr lang="en-GB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509318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Locality Service </a:t>
            </a:r>
            <a:r>
              <a:rPr lang="en-US" sz="2400" dirty="0" smtClean="0">
                <a:solidFill>
                  <a:prstClr val="black"/>
                </a:solidFill>
              </a:rPr>
              <a:t>Model</a:t>
            </a:r>
            <a:endParaRPr lang="en-US" sz="2400" dirty="0">
              <a:latin typeface="+mn-lt"/>
            </a:endParaRPr>
          </a:p>
        </p:txBody>
      </p:sp>
      <p:sp>
        <p:nvSpPr>
          <p:cNvPr id="22" name="AutoShape 10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7056" y="5652583"/>
            <a:ext cx="2075254" cy="966333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C111FF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dirty="0" smtClean="0">
                <a:latin typeface="+mn-lt"/>
              </a:rPr>
              <a:t>Secondary Care</a:t>
            </a:r>
          </a:p>
          <a:p>
            <a:pPr algn="ctr" eaLnBrk="1" hangingPunct="1"/>
            <a:r>
              <a:rPr lang="en-GB" altLang="en-US" b="1" dirty="0" smtClean="0">
                <a:latin typeface="+mn-lt"/>
              </a:rPr>
              <a:t> in the Community</a:t>
            </a:r>
            <a:endParaRPr lang="en-GB" altLang="en-US" b="1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9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8803"/>
            <a:ext cx="10515600" cy="53660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Uncouple scheduled </a:t>
            </a:r>
            <a:r>
              <a:rPr lang="en-US" sz="4800" b="1" dirty="0">
                <a:solidFill>
                  <a:srgbClr val="7030A0"/>
                </a:solidFill>
              </a:rPr>
              <a:t>and unscheduled Primary </a:t>
            </a:r>
            <a:r>
              <a:rPr lang="en-US" sz="4800" b="1" dirty="0" smtClean="0">
                <a:solidFill>
                  <a:srgbClr val="7030A0"/>
                </a:solidFill>
              </a:rPr>
              <a:t>Care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sz="3600" b="1" dirty="0" smtClean="0"/>
              <a:t>to create the right environment for Primary Care to thrive</a:t>
            </a:r>
          </a:p>
          <a:p>
            <a:pPr marL="0" indent="0" algn="r">
              <a:buNone/>
            </a:pPr>
            <a:endParaRPr lang="en-US" sz="3600" b="1" dirty="0" smtClean="0"/>
          </a:p>
          <a:p>
            <a:pPr marL="0" indent="0" algn="r">
              <a:buNone/>
            </a:pPr>
            <a:r>
              <a:rPr lang="en-US" sz="3600" b="1" dirty="0"/>
              <a:t>t</a:t>
            </a:r>
            <a:r>
              <a:rPr lang="en-US" sz="3600" b="1" dirty="0" smtClean="0"/>
              <a:t>o consider options for meeting patients same day care needs - Primary Care Walk In Hubs and Home Visiting Service</a:t>
            </a:r>
          </a:p>
          <a:p>
            <a:pPr marL="0" indent="0" algn="r">
              <a:buNone/>
            </a:pPr>
            <a:endParaRPr lang="en-US" sz="3600" b="1" dirty="0" smtClean="0"/>
          </a:p>
          <a:p>
            <a:pPr marL="0" indent="0" algn="r">
              <a:buNone/>
            </a:pPr>
            <a:r>
              <a:rPr lang="en-US" sz="3600" b="1" dirty="0"/>
              <a:t>t</a:t>
            </a:r>
            <a:r>
              <a:rPr lang="en-US" sz="3600" b="1" dirty="0" smtClean="0"/>
              <a:t>o free up GP capacity to lead multidisciplinary care planning and offer longer appointments for patients with chronic disease</a:t>
            </a:r>
          </a:p>
          <a:p>
            <a:pPr marL="0" indent="0" algn="r">
              <a:buNone/>
            </a:pPr>
            <a:endParaRPr lang="en-US" sz="3600" b="1" dirty="0"/>
          </a:p>
          <a:p>
            <a:pPr marL="0" indent="0" algn="r">
              <a:buNone/>
            </a:pPr>
            <a:r>
              <a:rPr lang="en-GB" sz="3600" b="1" dirty="0"/>
              <a:t>to manage demand for health and care through self management and services that support independence and self management 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636" y="1198606"/>
            <a:ext cx="118995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Multidisciplinary care planning &amp; coordination</a:t>
            </a:r>
            <a:endParaRPr lang="en-US" sz="4800" dirty="0"/>
          </a:p>
          <a:p>
            <a:endParaRPr lang="en-US" dirty="0" smtClean="0"/>
          </a:p>
          <a:p>
            <a:pPr algn="r"/>
            <a:r>
              <a:rPr lang="en-US" sz="2400" b="1" dirty="0" smtClean="0"/>
              <a:t>to </a:t>
            </a:r>
            <a:r>
              <a:rPr lang="en-US" sz="2400" b="1" dirty="0" err="1" smtClean="0"/>
              <a:t>mobilise</a:t>
            </a:r>
            <a:r>
              <a:rPr lang="en-US" sz="2400" b="1" dirty="0" smtClean="0"/>
              <a:t> the right support, at the right time around the patient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t</a:t>
            </a:r>
            <a:r>
              <a:rPr lang="en-US" sz="2400" b="1" dirty="0" smtClean="0"/>
              <a:t>o prevent avoidable hospital admissions through multidisciplinary care planning</a:t>
            </a:r>
          </a:p>
          <a:p>
            <a:pPr algn="r"/>
            <a:endParaRPr lang="en-US" sz="2400" b="1" dirty="0" smtClean="0"/>
          </a:p>
          <a:p>
            <a:pPr algn="r"/>
            <a:r>
              <a:rPr lang="en-US" sz="2400" b="1" dirty="0"/>
              <a:t>f</a:t>
            </a:r>
            <a:r>
              <a:rPr lang="en-US" sz="2400" b="1" dirty="0" smtClean="0"/>
              <a:t>or all practices to offer and be supported by care planning system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t</a:t>
            </a:r>
            <a:r>
              <a:rPr lang="en-US" sz="2400" b="1" dirty="0" smtClean="0"/>
              <a:t>o provide enhanced care for vulnerable patients with complex needs on a virtual ward with support from specialists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9327" y="2311052"/>
            <a:ext cx="609024" cy="513459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5" name="AutoShape 10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6904" y="2311052"/>
            <a:ext cx="456546" cy="385094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6" name="AutoShape 10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34481" y="2311052"/>
            <a:ext cx="304958" cy="25548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" name="AutoShape 10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11167" y="2311052"/>
            <a:ext cx="152478" cy="128364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8" name="AutoShap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2359" y="1559180"/>
            <a:ext cx="1912918" cy="245570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9" name="Rectangle 19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89162" y="3701174"/>
            <a:ext cx="1137061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>
                <a:ea typeface="ＭＳ Ｐゴシック" charset="-128"/>
              </a:rPr>
              <a:t>P</a:t>
            </a:r>
            <a:r>
              <a:rPr lang="en-GB" altLang="en-US" sz="1020" smtClean="0">
                <a:ea typeface="ＭＳ Ｐゴシック" charset="-128"/>
              </a:rPr>
              <a:t>harmacist</a:t>
            </a:r>
            <a:endParaRPr lang="en-GB" altLang="en-US" sz="1020" dirty="0">
              <a:ea typeface="ＭＳ Ｐゴシック" charset="-128"/>
            </a:endParaRPr>
          </a:p>
        </p:txBody>
      </p:sp>
      <p:pic>
        <p:nvPicPr>
          <p:cNvPr id="20" name="Picture 199" descr="See Similar Images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00153" y="3245334"/>
            <a:ext cx="515079" cy="4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165019" y="2208697"/>
            <a:ext cx="1137061" cy="1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 smtClean="0">
                <a:ea typeface="ＭＳ Ｐゴシック" charset="-128"/>
              </a:rPr>
              <a:t>PC Nurse</a:t>
            </a:r>
            <a:endParaRPr lang="en-GB" altLang="en-US" sz="1020" dirty="0">
              <a:ea typeface="ＭＳ Ｐゴシック" charset="-128"/>
            </a:endParaRPr>
          </a:p>
        </p:txBody>
      </p:sp>
      <p:pic>
        <p:nvPicPr>
          <p:cNvPr id="22" name="Picture 205" descr="MC900433936[1]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97067" y="1745450"/>
            <a:ext cx="472966" cy="3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0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03719" y="4014881"/>
            <a:ext cx="113706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Social </a:t>
            </a:r>
            <a:r>
              <a:rPr lang="en-GB" altLang="en-US" sz="1020" dirty="0" smtClean="0">
                <a:ea typeface="ＭＳ Ｐゴシック" charset="-128"/>
              </a:rPr>
              <a:t>care</a:t>
            </a:r>
          </a:p>
          <a:p>
            <a:pPr algn="ctr" eaLnBrk="1" hangingPunct="1">
              <a:buClr>
                <a:schemeClr val="tx2"/>
              </a:buClr>
            </a:pPr>
            <a:r>
              <a:rPr lang="en-GB" altLang="en-US" sz="1020" dirty="0" smtClean="0">
                <a:ea typeface="ＭＳ Ｐゴシック" charset="-128"/>
              </a:rPr>
              <a:t>(see slide) </a:t>
            </a:r>
            <a:endParaRPr lang="en-GB" altLang="en-US" sz="1020" dirty="0">
              <a:ea typeface="ＭＳ Ｐゴシック" charset="-128"/>
            </a:endParaRPr>
          </a:p>
        </p:txBody>
      </p:sp>
      <p:pic>
        <p:nvPicPr>
          <p:cNvPr id="24" name="Picture 210" descr="See Similar Images"/>
          <p:cNvPicPr preferRelativeResize="0"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92719" y="3516257"/>
            <a:ext cx="570150" cy="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1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369725" y="2580750"/>
            <a:ext cx="1137061" cy="1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b="1" dirty="0" smtClean="0">
                <a:ea typeface="ＭＳ Ｐゴシック" charset="-128"/>
              </a:rPr>
              <a:t>Care </a:t>
            </a:r>
          </a:p>
          <a:p>
            <a:pPr algn="ctr" eaLnBrk="1" hangingPunct="1">
              <a:buClr>
                <a:schemeClr val="tx2"/>
              </a:buClr>
            </a:pPr>
            <a:r>
              <a:rPr lang="en-GB" altLang="en-US" sz="1020" b="1" dirty="0" smtClean="0">
                <a:ea typeface="ＭＳ Ｐゴシック" charset="-128"/>
              </a:rPr>
              <a:t>Navigator</a:t>
            </a:r>
            <a:endParaRPr lang="en-GB" altLang="en-US" sz="1020" b="1" dirty="0">
              <a:ea typeface="ＭＳ Ｐゴシック" charset="-128"/>
            </a:endParaRPr>
          </a:p>
        </p:txBody>
      </p:sp>
      <p:sp>
        <p:nvSpPr>
          <p:cNvPr id="27" name="Rectangle 20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769801" y="2208697"/>
            <a:ext cx="375781" cy="1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GP</a:t>
            </a:r>
          </a:p>
        </p:txBody>
      </p:sp>
      <p:pic>
        <p:nvPicPr>
          <p:cNvPr id="28" name="Picture 220" descr="MC900433937[1]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37406" y="1745450"/>
            <a:ext cx="442191" cy="4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8" descr="View Details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06786" y="2596495"/>
            <a:ext cx="456768" cy="3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1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270283" y="3106617"/>
            <a:ext cx="979945" cy="3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Community Mental Health</a:t>
            </a:r>
          </a:p>
        </p:txBody>
      </p:sp>
      <p:sp>
        <p:nvSpPr>
          <p:cNvPr id="31" name="AutoShape 6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60439" y="1800919"/>
            <a:ext cx="1344388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3" name="AutoShape 6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5485" y="1937932"/>
            <a:ext cx="1137061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4" name="AutoShape 6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28325" y="1608454"/>
            <a:ext cx="1137061" cy="23835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6" name="AutoShape 9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38390" y="2278185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7" name="AutoShape 9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70071" y="2239833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8" name="AutoShape 9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59810" y="2151559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40" name="AutoShape 10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8033" y="697287"/>
            <a:ext cx="1137061" cy="84756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Register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Risk </a:t>
            </a: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S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tratification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41" name="AutoShape 10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0993" y="734932"/>
            <a:ext cx="1822213" cy="75089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Care 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Delivery –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Primary Care Team</a:t>
            </a:r>
            <a:endParaRPr lang="en-GB" altLang="en-US" sz="1400" b="1" baseline="30000" dirty="0">
              <a:solidFill>
                <a:schemeClr val="bg2"/>
              </a:solidFill>
            </a:endParaRPr>
          </a:p>
        </p:txBody>
      </p:sp>
      <p:sp>
        <p:nvSpPr>
          <p:cNvPr id="42" name="AutoShap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46619" y="719637"/>
            <a:ext cx="1610359" cy="743434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Locality Case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Conference</a:t>
            </a: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(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Virtual Ward)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64" name="Oval 1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5793" y="924662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5" name="Oval 1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55893" y="697287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9" name="Rectangle 1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5485" y="4792561"/>
            <a:ext cx="1801448" cy="2004488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charset="2"/>
              <a:buNone/>
            </a:pPr>
            <a:endParaRPr lang="en-GB" altLang="en-US" sz="1400" dirty="0" smtClean="0"/>
          </a:p>
          <a:p>
            <a:pPr algn="just" eaLnBrk="1" hangingPunct="1">
              <a:buFont typeface="Wingdings" charset="2"/>
              <a:buNone/>
            </a:pPr>
            <a:r>
              <a:rPr lang="en-GB" altLang="en-US" sz="1400" dirty="0" smtClean="0"/>
              <a:t>Each Practice </a:t>
            </a:r>
            <a:r>
              <a:rPr lang="en-GB" altLang="en-US" sz="1400" dirty="0"/>
              <a:t>holds a register of all patients who are </a:t>
            </a:r>
            <a:r>
              <a:rPr lang="en-GB" altLang="en-US" sz="1400" dirty="0" smtClean="0"/>
              <a:t>in need of </a:t>
            </a:r>
            <a:r>
              <a:rPr lang="en-GB" altLang="en-US" sz="1400" b="1" dirty="0" smtClean="0"/>
              <a:t>enhanced care </a:t>
            </a:r>
            <a:r>
              <a:rPr lang="en-GB" altLang="en-US" sz="1400" dirty="0" smtClean="0"/>
              <a:t>(vulnerable, frail, elderly, LTCs </a:t>
            </a:r>
            <a:r>
              <a:rPr lang="en-GB" altLang="en-US" sz="1400" dirty="0" err="1" smtClean="0"/>
              <a:t>etc</a:t>
            </a:r>
            <a:r>
              <a:rPr lang="en-GB" altLang="en-US" sz="1400" dirty="0" smtClean="0"/>
              <a:t>). </a:t>
            </a:r>
            <a:endParaRPr lang="en-GB" altLang="en-US" sz="1400" dirty="0"/>
          </a:p>
        </p:txBody>
      </p:sp>
      <p:sp>
        <p:nvSpPr>
          <p:cNvPr id="103" name="Rectangle 13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38390" y="4792561"/>
            <a:ext cx="1763767" cy="2029359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GB" altLang="en-US" sz="1300" dirty="0" smtClean="0"/>
          </a:p>
          <a:p>
            <a:pPr algn="just" eaLnBrk="1" hangingPunct="1"/>
            <a:r>
              <a:rPr lang="en-GB" altLang="en-US" sz="1300" dirty="0" smtClean="0"/>
              <a:t>Each </a:t>
            </a:r>
            <a:r>
              <a:rPr lang="en-GB" altLang="en-US" sz="1300" dirty="0"/>
              <a:t>patient is then given </a:t>
            </a:r>
            <a:r>
              <a:rPr lang="en-GB" altLang="en-US" sz="1300" b="1" dirty="0" smtClean="0"/>
              <a:t>One Care </a:t>
            </a:r>
            <a:r>
              <a:rPr lang="en-GB" altLang="en-US" sz="1300" b="1" dirty="0"/>
              <a:t>P</a:t>
            </a:r>
            <a:r>
              <a:rPr lang="en-GB" altLang="en-US" sz="1300" b="1" dirty="0" smtClean="0"/>
              <a:t>lan </a:t>
            </a:r>
          </a:p>
          <a:p>
            <a:pPr algn="just" eaLnBrk="1" hangingPunct="1"/>
            <a:endParaRPr lang="en-GB" altLang="en-US" sz="1300" b="1" dirty="0"/>
          </a:p>
          <a:p>
            <a:pPr algn="just" eaLnBrk="1" hangingPunct="1"/>
            <a:r>
              <a:rPr lang="en-GB" altLang="en-US" sz="1300" b="1" dirty="0" smtClean="0"/>
              <a:t>All </a:t>
            </a:r>
            <a:r>
              <a:rPr lang="en-GB" altLang="en-US" sz="1300" dirty="0" smtClean="0"/>
              <a:t>professionals </a:t>
            </a:r>
            <a:r>
              <a:rPr lang="en-GB" altLang="en-US" sz="1300" dirty="0"/>
              <a:t>can </a:t>
            </a:r>
            <a:r>
              <a:rPr lang="en-GB" altLang="en-US" sz="1300" b="1" dirty="0"/>
              <a:t>read/write </a:t>
            </a:r>
            <a:r>
              <a:rPr lang="en-GB" altLang="en-US" sz="1300" dirty="0" smtClean="0"/>
              <a:t>onto CP</a:t>
            </a:r>
          </a:p>
          <a:p>
            <a:pPr algn="just" eaLnBrk="1" hangingPunct="1"/>
            <a:r>
              <a:rPr lang="en-GB" altLang="en-US" sz="1300" dirty="0" smtClean="0"/>
              <a:t>(using interoperable GP systems and MIG)</a:t>
            </a:r>
            <a:endParaRPr lang="en-GB" altLang="en-US" sz="1300" b="1" dirty="0"/>
          </a:p>
        </p:txBody>
      </p:sp>
      <p:sp>
        <p:nvSpPr>
          <p:cNvPr id="106" name="Rectangle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143614" y="4795124"/>
            <a:ext cx="2463259" cy="2028650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dirty="0"/>
              <a:t>Patients receive </a:t>
            </a:r>
            <a:r>
              <a:rPr lang="en-GB" altLang="en-US" sz="1300" dirty="0" smtClean="0"/>
              <a:t>a </a:t>
            </a:r>
            <a:r>
              <a:rPr lang="en-GB" altLang="en-US" sz="1300" b="1" dirty="0" smtClean="0"/>
              <a:t>coordinated package of care. </a:t>
            </a:r>
          </a:p>
          <a:p>
            <a:pPr eaLnBrk="1" hangingPunct="1">
              <a:buFont typeface="Wingdings" charset="2"/>
              <a:buNone/>
            </a:pPr>
            <a:endParaRPr lang="en-GB" altLang="en-US" sz="1300" b="1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Professionals decide most appropriate </a:t>
            </a:r>
            <a:r>
              <a:rPr lang="en-GB" altLang="en-US" sz="1300" b="1" dirty="0" smtClean="0"/>
              <a:t>care coordinator</a:t>
            </a:r>
          </a:p>
          <a:p>
            <a:pPr eaLnBrk="1" hangingPunct="1">
              <a:buFont typeface="Wingdings" charset="2"/>
              <a:buNone/>
            </a:pPr>
            <a:r>
              <a:rPr lang="en-GB" altLang="en-US" sz="1300" b="1" dirty="0" smtClean="0"/>
              <a:t>(only the GP if essential)</a:t>
            </a:r>
          </a:p>
          <a:p>
            <a:pPr eaLnBrk="1" hangingPunct="1">
              <a:buFont typeface="Wingdings" charset="2"/>
              <a:buNone/>
            </a:pPr>
            <a:endParaRPr lang="en-GB" altLang="en-US" sz="1300" b="1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Frees up GP time for longer </a:t>
            </a:r>
            <a:r>
              <a:rPr lang="en-GB" altLang="en-US" sz="1300" b="1" dirty="0" smtClean="0"/>
              <a:t>LTC appointments</a:t>
            </a:r>
            <a:endParaRPr lang="en-GB" altLang="en-US" sz="1300" b="1" dirty="0"/>
          </a:p>
        </p:txBody>
      </p:sp>
      <p:sp>
        <p:nvSpPr>
          <p:cNvPr id="108" name="Rectangle 14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85801" y="4797130"/>
            <a:ext cx="3378001" cy="2060870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For complex </a:t>
            </a:r>
            <a:r>
              <a:rPr lang="en-GB" altLang="en-US" sz="1300" dirty="0"/>
              <a:t>patients </a:t>
            </a:r>
            <a:r>
              <a:rPr lang="en-GB" altLang="en-US" sz="1300" dirty="0" smtClean="0"/>
              <a:t>requiring </a:t>
            </a:r>
            <a:r>
              <a:rPr lang="en-GB" altLang="en-US" sz="1300" b="1" dirty="0" smtClean="0"/>
              <a:t>dedicated case conferences,</a:t>
            </a:r>
            <a:r>
              <a:rPr lang="en-GB" altLang="en-US" sz="1300" dirty="0" smtClean="0"/>
              <a:t> who may otherwise default to hospital</a:t>
            </a:r>
            <a:r>
              <a:rPr lang="en-GB" altLang="en-US" sz="1300" b="1" dirty="0" smtClean="0"/>
              <a:t>. </a:t>
            </a:r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Localities agree the </a:t>
            </a:r>
            <a:r>
              <a:rPr lang="en-GB" altLang="en-US" sz="1300" b="1" dirty="0" smtClean="0"/>
              <a:t>trigger point for referral to case conference to enable fair share </a:t>
            </a:r>
            <a:r>
              <a:rPr lang="en-GB" altLang="en-US" sz="1300" dirty="0" smtClean="0"/>
              <a:t>of intensive resources.</a:t>
            </a:r>
          </a:p>
          <a:p>
            <a:pPr eaLnBrk="1" hangingPunct="1">
              <a:buFont typeface="Wingdings" charset="2"/>
              <a:buNone/>
            </a:pPr>
            <a:r>
              <a:rPr lang="en-GB" altLang="en-US" sz="1200" dirty="0"/>
              <a:t>L</a:t>
            </a:r>
            <a:r>
              <a:rPr lang="en-GB" altLang="en-US" sz="1200" dirty="0" smtClean="0"/>
              <a:t>ed by </a:t>
            </a:r>
            <a:r>
              <a:rPr lang="en-GB" altLang="en-US" sz="1200" b="1" dirty="0" smtClean="0"/>
              <a:t>Locality GP(s) </a:t>
            </a:r>
            <a:r>
              <a:rPr lang="en-GB" altLang="en-US" sz="1200" dirty="0" smtClean="0"/>
              <a:t>supported by </a:t>
            </a:r>
            <a:r>
              <a:rPr lang="en-GB" altLang="en-US" sz="1200" b="1" dirty="0" smtClean="0"/>
              <a:t>Consultant interface in liaison with Practice GP</a:t>
            </a:r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 smtClean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</p:txBody>
      </p:sp>
      <p:grpSp>
        <p:nvGrpSpPr>
          <p:cNvPr id="119" name="Group 1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491715" y="1914302"/>
            <a:ext cx="707829" cy="1143540"/>
            <a:chOff x="4647" y="2375"/>
            <a:chExt cx="437" cy="706"/>
          </a:xfrm>
        </p:grpSpPr>
        <p:pic>
          <p:nvPicPr>
            <p:cNvPr id="120" name="Picture 33" descr="gnurse"/>
            <p:cNvPicPr>
              <a:picLocks noChangeArrowheads="1"/>
            </p:cNvPicPr>
            <p:nvPr>
              <p:custDataLst>
                <p:tags r:id="rId52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9" y="2384"/>
              <a:ext cx="29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210" descr="See Similar Images"/>
            <p:cNvPicPr preferRelativeResize="0"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32" y="2794"/>
              <a:ext cx="3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AutoShape 156"/>
            <p:cNvSpPr>
              <a:spLocks noChangeArrowheads="1"/>
            </p:cNvSpPr>
            <p:nvPr/>
          </p:nvSpPr>
          <p:spPr bwMode="auto">
            <a:xfrm flipH="1">
              <a:off x="4647" y="2375"/>
              <a:ext cx="205" cy="128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1632" dirty="0"/>
            </a:p>
          </p:txBody>
        </p:sp>
      </p:grpSp>
      <p:grpSp>
        <p:nvGrpSpPr>
          <p:cNvPr id="123" name="Group 15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094877" y="1928879"/>
            <a:ext cx="714308" cy="1128963"/>
            <a:chOff x="4282" y="2384"/>
            <a:chExt cx="441" cy="697"/>
          </a:xfrm>
        </p:grpSpPr>
        <p:pic>
          <p:nvPicPr>
            <p:cNvPr id="124" name="Picture 29" descr="nurse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82" y="2782"/>
              <a:ext cx="29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36" descr="MC900433937[1]"/>
            <p:cNvPicPr>
              <a:picLocks noChangeArrowheads="1"/>
            </p:cNvPicPr>
            <p:nvPr>
              <p:custDataLst>
                <p:tags r:id="rId51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82" y="2384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AutoShape 160"/>
            <p:cNvSpPr>
              <a:spLocks noChangeArrowheads="1"/>
            </p:cNvSpPr>
            <p:nvPr/>
          </p:nvSpPr>
          <p:spPr bwMode="auto">
            <a:xfrm>
              <a:off x="4518" y="2712"/>
              <a:ext cx="205" cy="128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1632" dirty="0"/>
            </a:p>
          </p:txBody>
        </p:sp>
      </p:grpSp>
      <p:grpSp>
        <p:nvGrpSpPr>
          <p:cNvPr id="127" name="Group 36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836076" y="1864373"/>
            <a:ext cx="502121" cy="476205"/>
            <a:chOff x="2244" y="1303"/>
            <a:chExt cx="310" cy="342"/>
          </a:xfrm>
        </p:grpSpPr>
        <p:sp>
          <p:nvSpPr>
            <p:cNvPr id="12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2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3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3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3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3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3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36" name="AutoShape 104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2866852" y="2151069"/>
            <a:ext cx="152256" cy="12796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grpSp>
        <p:nvGrpSpPr>
          <p:cNvPr id="137" name="Group 36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2836076" y="2475018"/>
            <a:ext cx="502121" cy="476205"/>
            <a:chOff x="2244" y="1303"/>
            <a:chExt cx="310" cy="342"/>
          </a:xfrm>
        </p:grpSpPr>
        <p:sp>
          <p:nvSpPr>
            <p:cNvPr id="13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3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4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4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4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4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46" name="AutoShape 16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 rot="10800000">
            <a:off x="2865232" y="2794108"/>
            <a:ext cx="231624" cy="127960"/>
          </a:xfrm>
          <a:custGeom>
            <a:avLst/>
            <a:gdLst>
              <a:gd name="T0" fmla="*/ 125 w 21600"/>
              <a:gd name="T1" fmla="*/ 40 h 21600"/>
              <a:gd name="T2" fmla="*/ 72 w 21600"/>
              <a:gd name="T3" fmla="*/ 79 h 21600"/>
              <a:gd name="T4" fmla="*/ 18 w 21600"/>
              <a:gd name="T5" fmla="*/ 40 h 21600"/>
              <a:gd name="T6" fmla="*/ 7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31 w 21600"/>
              <a:gd name="T13" fmla="*/ 4375 h 21600"/>
              <a:gd name="T14" fmla="*/ 17069 w 21600"/>
              <a:gd name="T15" fmla="*/ 17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37" dirty="0"/>
          </a:p>
        </p:txBody>
      </p:sp>
      <p:grpSp>
        <p:nvGrpSpPr>
          <p:cNvPr id="147" name="Group 36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2836076" y="3085661"/>
            <a:ext cx="502121" cy="476205"/>
            <a:chOff x="2244" y="1303"/>
            <a:chExt cx="310" cy="342"/>
          </a:xfrm>
        </p:grpSpPr>
        <p:sp>
          <p:nvSpPr>
            <p:cNvPr id="14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4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5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5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5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5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5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5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56" name="AutoShape 16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 rot="10800000">
            <a:off x="2865232" y="3378836"/>
            <a:ext cx="335288" cy="127960"/>
          </a:xfrm>
          <a:custGeom>
            <a:avLst/>
            <a:gdLst>
              <a:gd name="T0" fmla="*/ 181 w 21600"/>
              <a:gd name="T1" fmla="*/ 40 h 21600"/>
              <a:gd name="T2" fmla="*/ 103 w 21600"/>
              <a:gd name="T3" fmla="*/ 79 h 21600"/>
              <a:gd name="T4" fmla="*/ 26 w 21600"/>
              <a:gd name="T5" fmla="*/ 40 h 21600"/>
              <a:gd name="T6" fmla="*/ 1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375 h 21600"/>
              <a:gd name="T14" fmla="*/ 17113 w 21600"/>
              <a:gd name="T15" fmla="*/ 17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37" dirty="0"/>
          </a:p>
        </p:txBody>
      </p:sp>
      <p:sp>
        <p:nvSpPr>
          <p:cNvPr id="168" name="AutoShape 1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8325" y="743783"/>
            <a:ext cx="1193747" cy="77678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Care </a:t>
            </a:r>
            <a:endParaRPr lang="en-GB" altLang="en-US" sz="1400" b="1" dirty="0" smtClean="0">
              <a:solidFill>
                <a:schemeClr val="bg2"/>
              </a:solidFill>
            </a:endParaRP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P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lanning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169" name="Oval 16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10867" y="707021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 smtClean="0">
                <a:solidFill>
                  <a:schemeClr val="bg2"/>
                </a:solidFill>
              </a:rPr>
              <a:t>2</a:t>
            </a:r>
            <a:endParaRPr lang="en-GB" altLang="en-US" sz="1020" b="1" dirty="0">
              <a:solidFill>
                <a:schemeClr val="bg2"/>
              </a:solidFill>
            </a:endParaRPr>
          </a:p>
        </p:txBody>
      </p:sp>
      <p:sp>
        <p:nvSpPr>
          <p:cNvPr id="176" name="AutoShape 9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456978" y="2207552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7" name="AutoShap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0360924" y="2827939"/>
            <a:ext cx="1344388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32" dirty="0"/>
          </a:p>
          <a:p>
            <a:pPr algn="ctr" eaLnBrk="1" hangingPunct="1"/>
            <a:endParaRPr lang="en-US" altLang="en-US" sz="1632" dirty="0" smtClean="0"/>
          </a:p>
          <a:p>
            <a:pPr algn="ctr" eaLnBrk="1" hangingPunct="1"/>
            <a:endParaRPr lang="en-US" altLang="en-US" sz="1632" dirty="0"/>
          </a:p>
        </p:txBody>
      </p:sp>
      <p:sp>
        <p:nvSpPr>
          <p:cNvPr id="178" name="AutoShape 9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10011503" y="2853952"/>
            <a:ext cx="204972" cy="624777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9" name="Rectangle 14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156566" y="4805768"/>
            <a:ext cx="1982426" cy="1991281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b="1" dirty="0" smtClean="0"/>
              <a:t>The system enables effective use of consultant input into case conferences:</a:t>
            </a:r>
          </a:p>
          <a:p>
            <a:pPr eaLnBrk="1" hangingPunct="1">
              <a:buFont typeface="Wingdings" charset="2"/>
              <a:buNone/>
            </a:pPr>
            <a:endParaRPr lang="en-GB" altLang="en-US" sz="1300" dirty="0" smtClean="0"/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Advice &amp; Guidance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Video conferences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Hot Clinics / diagnostics </a:t>
            </a:r>
          </a:p>
        </p:txBody>
      </p:sp>
      <p:grpSp>
        <p:nvGrpSpPr>
          <p:cNvPr id="181" name="Group 21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10527499" y="3021434"/>
            <a:ext cx="1011238" cy="692150"/>
            <a:chOff x="3191" y="1901"/>
            <a:chExt cx="800" cy="654"/>
          </a:xfrm>
        </p:grpSpPr>
        <p:sp>
          <p:nvSpPr>
            <p:cNvPr id="182" name="Rectangle 2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3191" y="2421"/>
              <a:ext cx="8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</a:pPr>
              <a:r>
                <a:rPr lang="en-GB" altLang="en-US" sz="1000" dirty="0" smtClean="0">
                  <a:ea typeface="ＭＳ Ｐゴシック" charset="-128"/>
                </a:rPr>
                <a:t>Acute/MH </a:t>
              </a:r>
              <a:r>
                <a:rPr lang="en-GB" altLang="en-US" sz="1000" dirty="0">
                  <a:ea typeface="ＭＳ Ｐゴシック" charset="-128"/>
                </a:rPr>
                <a:t>Specialist</a:t>
              </a:r>
            </a:p>
          </p:txBody>
        </p:sp>
        <p:pic>
          <p:nvPicPr>
            <p:cNvPr id="183" name="Picture 216" descr="pnurse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56" y="1901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" name="Oval 12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606873" y="705032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78566" y="4388894"/>
            <a:ext cx="32063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At </a:t>
            </a:r>
            <a:r>
              <a:rPr lang="en-GB" sz="1600" b="1" smtClean="0"/>
              <a:t>Locality Level </a:t>
            </a:r>
            <a:r>
              <a:rPr lang="en-GB" sz="1600" smtClean="0"/>
              <a:t>(Complex </a:t>
            </a:r>
            <a:r>
              <a:rPr lang="en-GB" sz="1600" dirty="0" smtClean="0"/>
              <a:t>patients)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957853" y="500064"/>
            <a:ext cx="308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References: Kings Fund (2010); NW London (2012); Nuffield Trust (2013). Developed via 4 Clinical Design Groups in SKC Localities (2016)</a:t>
            </a:r>
            <a:endParaRPr lang="en-GB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238390" y="4426109"/>
            <a:ext cx="4684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At practice level:</a:t>
            </a:r>
            <a:r>
              <a:rPr lang="en-GB" sz="1600" b="1" dirty="0"/>
              <a:t> </a:t>
            </a:r>
            <a:r>
              <a:rPr lang="en-US" sz="1600" dirty="0" smtClean="0"/>
              <a:t>(Chronic Disease Management)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156566" y="4388894"/>
            <a:ext cx="200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Consultant Interface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281833" y="1367253"/>
            <a:ext cx="1502569" cy="1148460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176" idx="3"/>
            <a:endCxn id="178" idx="3"/>
          </p:cNvCxnSpPr>
          <p:nvPr/>
        </p:nvCxnSpPr>
        <p:spPr>
          <a:xfrm>
            <a:off x="8675644" y="2548508"/>
            <a:ext cx="1335859" cy="617833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556187" y="1898789"/>
            <a:ext cx="681781" cy="51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6852" y="-6715"/>
            <a:ext cx="932514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Our approach to multidisciplinary </a:t>
            </a:r>
            <a:r>
              <a:rPr lang="en-US" sz="2000" dirty="0"/>
              <a:t>care </a:t>
            </a:r>
            <a:r>
              <a:rPr lang="en-US" sz="2000" dirty="0" smtClean="0"/>
              <a:t>planning – what will it </a:t>
            </a:r>
            <a:r>
              <a:rPr lang="en-US" sz="2000" dirty="0"/>
              <a:t>look like in the future?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" y="0"/>
            <a:ext cx="2790700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/>
                </a:solidFill>
              </a:rPr>
              <a:t>Locality Service </a:t>
            </a:r>
            <a:r>
              <a:rPr lang="en-US" sz="2000" dirty="0" smtClean="0">
                <a:solidFill>
                  <a:prstClr val="black"/>
                </a:solidFill>
              </a:rPr>
              <a:t>Model</a:t>
            </a:r>
            <a:endParaRPr lang="en-US" sz="2000" dirty="0">
              <a:latin typeface="+mn-lt"/>
            </a:endParaRPr>
          </a:p>
        </p:txBody>
      </p:sp>
      <p:cxnSp>
        <p:nvCxnSpPr>
          <p:cNvPr id="6" name="Straight Arrow Connector 5"/>
          <p:cNvCxnSpPr>
            <a:endCxn id="24" idx="1"/>
          </p:cNvCxnSpPr>
          <p:nvPr/>
        </p:nvCxnSpPr>
        <p:spPr>
          <a:xfrm>
            <a:off x="6403719" y="3571767"/>
            <a:ext cx="289000" cy="1769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1484416" y="3268093"/>
            <a:ext cx="9452758" cy="23173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u="none" kern="1200">
                <a:ln>
                  <a:noFill/>
                </a:ln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466" y="205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5391" y="1656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4066" y="3268093"/>
            <a:ext cx="527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Mental Health and Dementia Care in the IACO</a:t>
            </a:r>
          </a:p>
        </p:txBody>
      </p:sp>
    </p:spTree>
    <p:extLst>
      <p:ext uri="{BB962C8B-B14F-4D97-AF65-F5344CB8AC3E}">
        <p14:creationId xmlns:p14="http://schemas.microsoft.com/office/powerpoint/2010/main" val="9287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6" y="1196752"/>
            <a:ext cx="912101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69" y="2868091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There are an </a:t>
            </a:r>
            <a:r>
              <a:rPr lang="en-GB" sz="1200" dirty="0">
                <a:solidFill>
                  <a:srgbClr val="FF0000"/>
                </a:solidFill>
              </a:rPr>
              <a:t>estimated </a:t>
            </a:r>
            <a:r>
              <a:rPr lang="en-GB" sz="1200" b="1" dirty="0">
                <a:solidFill>
                  <a:srgbClr val="FF0000"/>
                </a:solidFill>
              </a:rPr>
              <a:t>3%</a:t>
            </a:r>
            <a:r>
              <a:rPr lang="en-GB" sz="1200" b="1" dirty="0"/>
              <a:t> </a:t>
            </a:r>
            <a:r>
              <a:rPr lang="en-GB" sz="1200" dirty="0"/>
              <a:t>of the South Kent Coast Population who are in touch with Mental Health Services.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8315" y="1556793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Adults with depression known to GPs: Patients with depression as % of all patients on the </a:t>
            </a:r>
            <a:r>
              <a:rPr lang="en-GB" sz="1200" dirty="0">
                <a:solidFill>
                  <a:srgbClr val="FF0000"/>
                </a:solidFill>
              </a:rPr>
              <a:t>GP register 11,952  people </a:t>
            </a:r>
            <a:r>
              <a:rPr lang="en-GB" sz="1200" b="1" dirty="0">
                <a:solidFill>
                  <a:srgbClr val="FF0000"/>
                </a:solidFill>
              </a:rPr>
              <a:t>7.5% (England 7%).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81" y="3849588"/>
            <a:ext cx="316835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There were </a:t>
            </a:r>
            <a:r>
              <a:rPr lang="en-GB" sz="1200" b="1" dirty="0">
                <a:solidFill>
                  <a:srgbClr val="FF0000"/>
                </a:solidFill>
              </a:rPr>
              <a:t>70</a:t>
            </a:r>
            <a:r>
              <a:rPr lang="en-GB" sz="1200" dirty="0"/>
              <a:t> deaths from Suicides from 2012-2014 in South Kent Coast. There are higher rates for men. </a:t>
            </a:r>
            <a:r>
              <a:rPr lang="en-GB" sz="1200" dirty="0">
                <a:solidFill>
                  <a:srgbClr val="FF0000"/>
                </a:solidFill>
              </a:rPr>
              <a:t>The rate is 22 per 100,000 deaths for men and 13 per 100,000 deaths for women</a:t>
            </a:r>
            <a:r>
              <a:rPr lang="en-GB" sz="1200" dirty="0"/>
              <a:t>. Trends in A&amp;E attendances for self harm continue to be the </a:t>
            </a:r>
            <a:r>
              <a:rPr lang="en-GB" sz="1200" dirty="0" smtClean="0"/>
              <a:t>highest </a:t>
            </a:r>
            <a:r>
              <a:rPr lang="en-GB" sz="1200" dirty="0"/>
              <a:t>in Kent and are also rising year on </a:t>
            </a:r>
            <a:r>
              <a:rPr lang="en-GB" sz="1200" dirty="0">
                <a:solidFill>
                  <a:schemeClr val="tx1"/>
                </a:solidFill>
              </a:rPr>
              <a:t>year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(</a:t>
            </a:r>
            <a:r>
              <a:rPr lang="en-GB" sz="1200" b="1" dirty="0" smtClean="0">
                <a:solidFill>
                  <a:srgbClr val="FF0000"/>
                </a:solidFill>
              </a:rPr>
              <a:t>0.28</a:t>
            </a:r>
            <a:r>
              <a:rPr lang="en-GB" sz="1200" b="1" dirty="0">
                <a:solidFill>
                  <a:srgbClr val="FF0000"/>
                </a:solidFill>
              </a:rPr>
              <a:t>% = 458 </a:t>
            </a:r>
            <a:r>
              <a:rPr lang="en-GB" sz="1200" dirty="0">
                <a:solidFill>
                  <a:srgbClr val="FF0000"/>
                </a:solidFill>
              </a:rPr>
              <a:t>people, compared to </a:t>
            </a:r>
            <a:r>
              <a:rPr lang="en-GB" sz="1200" b="1" dirty="0">
                <a:solidFill>
                  <a:srgbClr val="FF0000"/>
                </a:solidFill>
              </a:rPr>
              <a:t>0.12%</a:t>
            </a:r>
            <a:r>
              <a:rPr lang="en-GB" sz="1200" dirty="0">
                <a:solidFill>
                  <a:srgbClr val="FF0000"/>
                </a:solidFill>
              </a:rPr>
              <a:t> Kent average).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2559" y="3697252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Number of people with SMI known to GPs: % on register (2015) </a:t>
            </a:r>
            <a:r>
              <a:rPr lang="en-GB" sz="1200" dirty="0" smtClean="0">
                <a:solidFill>
                  <a:srgbClr val="FF0000"/>
                </a:solidFill>
              </a:rPr>
              <a:t>- </a:t>
            </a:r>
            <a:r>
              <a:rPr lang="en-GB" sz="1200" b="1" dirty="0" smtClean="0">
                <a:solidFill>
                  <a:srgbClr val="FF0000"/>
                </a:solidFill>
              </a:rPr>
              <a:t>83</a:t>
            </a:r>
            <a:r>
              <a:rPr lang="en-GB" sz="1200" b="1" dirty="0">
                <a:solidFill>
                  <a:srgbClr val="FF0000"/>
                </a:solidFill>
              </a:rPr>
              <a:t>%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/>
              <a:t>This is somewhat lower then expected. </a:t>
            </a:r>
            <a:r>
              <a:rPr lang="en-GB" sz="1200" dirty="0">
                <a:solidFill>
                  <a:srgbClr val="FF0000"/>
                </a:solidFill>
              </a:rPr>
              <a:t>(</a:t>
            </a:r>
            <a:r>
              <a:rPr lang="en-GB" sz="1200" b="1" dirty="0">
                <a:solidFill>
                  <a:srgbClr val="FF0000"/>
                </a:solidFill>
              </a:rPr>
              <a:t>England Average 0.88%</a:t>
            </a:r>
            <a:r>
              <a:rPr lang="en-GB" sz="12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589" y="1481735"/>
            <a:ext cx="298165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There are </a:t>
            </a:r>
            <a:r>
              <a:rPr lang="en-GB" sz="1200" dirty="0">
                <a:solidFill>
                  <a:srgbClr val="FF0000"/>
                </a:solidFill>
              </a:rPr>
              <a:t>16,658</a:t>
            </a:r>
            <a:r>
              <a:rPr lang="en-GB" sz="1200" dirty="0"/>
              <a:t> people estimated to be on a GP register for CHD and/or Diabetes and these people are likely to be significant risk and co-morbidity with mental health problems.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5359" y="2682064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Psychotic disorder: Estimated % of people aged 16+ (2012) Number = </a:t>
            </a:r>
            <a:r>
              <a:rPr lang="en-GB" sz="1200" b="1" dirty="0"/>
              <a:t>645</a:t>
            </a:r>
            <a:r>
              <a:rPr lang="en-GB" sz="1200" dirty="0"/>
              <a:t>. </a:t>
            </a:r>
            <a:r>
              <a:rPr lang="en-GB" sz="1200" b="1" dirty="0"/>
              <a:t>Rate = 0.38%. </a:t>
            </a:r>
            <a:r>
              <a:rPr lang="en-GB" sz="1200" dirty="0"/>
              <a:t>(England Average = </a:t>
            </a:r>
            <a:r>
              <a:rPr lang="en-GB" sz="1200" b="1" dirty="0"/>
              <a:t>0.40%</a:t>
            </a:r>
            <a:r>
              <a:rPr lang="en-GB" sz="1200" dirty="0"/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16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sz="1400" b="1" dirty="0"/>
              <a:t>Sources ONS, HSCIC, PHE, Kent PHO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069" y="365125"/>
            <a:ext cx="11565709" cy="83162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C00FF"/>
                </a:solidFill>
              </a:rPr>
              <a:t>Mental Health need in SKC</a:t>
            </a:r>
            <a:endParaRPr lang="en-GB" sz="40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66" y="162838"/>
            <a:ext cx="11043834" cy="103828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7030A0"/>
                </a:solidFill>
              </a:rPr>
              <a:t>What’s the big </a:t>
            </a:r>
            <a:r>
              <a:rPr lang="en-US" b="1" dirty="0" smtClean="0">
                <a:solidFill>
                  <a:srgbClr val="7030A0"/>
                </a:solidFill>
              </a:rPr>
              <a:t>idea for mental health and dementia?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452" y="1073003"/>
            <a:ext cx="11127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/>
              <a:t>to refocus resources on </a:t>
            </a:r>
            <a:r>
              <a:rPr lang="en-US" sz="2800" b="1" dirty="0" smtClean="0"/>
              <a:t>prevention, early intervention and proactive</a:t>
            </a:r>
          </a:p>
          <a:p>
            <a:pPr algn="r"/>
            <a:r>
              <a:rPr lang="en-US" sz="2800" b="1" dirty="0" smtClean="0"/>
              <a:t> </a:t>
            </a:r>
            <a:r>
              <a:rPr lang="en-US" sz="2800" b="1" dirty="0"/>
              <a:t>care by </a:t>
            </a:r>
            <a:r>
              <a:rPr lang="en-US" sz="2800" b="1" dirty="0" smtClean="0"/>
              <a:t>organising </a:t>
            </a:r>
            <a:r>
              <a:rPr lang="en-US" sz="2800" b="1" dirty="0"/>
              <a:t>care more </a:t>
            </a:r>
            <a:r>
              <a:rPr lang="en-US" sz="2800" b="1" dirty="0" smtClean="0"/>
              <a:t>effectively</a:t>
            </a:r>
          </a:p>
          <a:p>
            <a:pPr algn="r"/>
            <a:endParaRPr lang="en-US" sz="2800" b="1" u="sng" dirty="0"/>
          </a:p>
          <a:p>
            <a:pPr algn="r"/>
            <a:endParaRPr lang="en-US" sz="2800" b="1" u="sng" dirty="0"/>
          </a:p>
          <a:p>
            <a:pPr algn="r"/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8451" y="2196390"/>
            <a:ext cx="10011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o provide access to mental health and dementia expertise in the practice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8452" y="4034640"/>
            <a:ext cx="11613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to ‘connect’ all community resources (</a:t>
            </a:r>
            <a:r>
              <a:rPr lang="en-GB" sz="2800" b="1" dirty="0"/>
              <a:t>housing, </a:t>
            </a:r>
            <a:r>
              <a:rPr lang="en-GB" sz="2800" b="1" dirty="0" smtClean="0"/>
              <a:t>employment, carer </a:t>
            </a:r>
            <a:r>
              <a:rPr lang="en-GB" sz="2800" b="1" dirty="0"/>
              <a:t>and peer </a:t>
            </a:r>
            <a:r>
              <a:rPr lang="en-GB" sz="2800" b="1" dirty="0" smtClean="0"/>
              <a:t>support) together in a locality to facilitate recovery and living well with dementia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2601" y="5249997"/>
            <a:ext cx="11498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to provide a ‘whole person' approach to physical, mental health and dementia care 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2601" y="3217537"/>
            <a:ext cx="1062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o support people in mental health crisis within their communities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56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03674" y="821409"/>
            <a:ext cx="4166150" cy="41767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015879" y="1487838"/>
            <a:ext cx="2725523" cy="2820692"/>
          </a:xfrm>
          <a:prstGeom prst="ellipse">
            <a:avLst/>
          </a:prstGeom>
          <a:solidFill>
            <a:srgbClr val="D35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749871" y="2216259"/>
            <a:ext cx="1232115" cy="1363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Patient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61183" y="-1"/>
            <a:ext cx="8230817" cy="64572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2000" b="1" dirty="0"/>
              <a:t>Mental Health and Dementia Care in the </a:t>
            </a:r>
            <a:r>
              <a:rPr lang="en-GB" sz="2000" b="1" dirty="0" smtClean="0"/>
              <a:t>Locality</a:t>
            </a:r>
            <a:br>
              <a:rPr lang="en-GB" sz="2000" b="1" dirty="0" smtClean="0"/>
            </a:br>
            <a:r>
              <a:rPr lang="en-GB" sz="2000" b="1" smtClean="0"/>
              <a:t>Under development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9859" y="393619"/>
            <a:ext cx="3113286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The </a:t>
            </a:r>
            <a:r>
              <a:rPr lang="en-GB" sz="1200" b="1" dirty="0">
                <a:solidFill>
                  <a:srgbClr val="00B0F0"/>
                </a:solidFill>
              </a:rPr>
              <a:t>Primary Care Team</a:t>
            </a:r>
            <a:r>
              <a:rPr lang="en-GB" sz="1200" dirty="0"/>
              <a:t> will have </a:t>
            </a:r>
            <a:r>
              <a:rPr lang="en-GB" sz="1200" dirty="0" smtClean="0"/>
              <a:t> Mental </a:t>
            </a:r>
            <a:r>
              <a:rPr lang="en-GB" sz="1200" dirty="0"/>
              <a:t>Health and Dementia </a:t>
            </a:r>
            <a:r>
              <a:rPr lang="en-GB" sz="1200" dirty="0" smtClean="0"/>
              <a:t>Practitioners. </a:t>
            </a:r>
          </a:p>
          <a:p>
            <a:endParaRPr lang="en-GB" sz="1200" dirty="0"/>
          </a:p>
          <a:p>
            <a:r>
              <a:rPr lang="en-GB" sz="1200" dirty="0"/>
              <a:t>These professionals will support the GP offering advice, </a:t>
            </a:r>
            <a:r>
              <a:rPr lang="en-GB" sz="1200" dirty="0" smtClean="0"/>
              <a:t>consultation, short term interventions </a:t>
            </a:r>
            <a:r>
              <a:rPr lang="en-GB" sz="1200" dirty="0"/>
              <a:t>and treatment guidance.</a:t>
            </a:r>
          </a:p>
          <a:p>
            <a:endParaRPr lang="en-GB" sz="1200" b="1" dirty="0">
              <a:solidFill>
                <a:srgbClr val="00B0F0"/>
              </a:solidFill>
            </a:endParaRPr>
          </a:p>
          <a:p>
            <a:r>
              <a:rPr lang="en-GB" sz="1200" dirty="0"/>
              <a:t>Practitioners will be the named care coordinator for patients with mental health issues, as appropriate. 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More clinical triage will be undertaken in the Primary Care Team to avoid unnecessary referrals to secondary care.</a:t>
            </a:r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There will  be an aligned Consultant Psychiatrist and Older </a:t>
            </a:r>
            <a:r>
              <a:rPr lang="en-GB" sz="1200" dirty="0"/>
              <a:t>Adult Consultant </a:t>
            </a:r>
            <a:r>
              <a:rPr lang="en-GB" sz="1200" dirty="0" smtClean="0"/>
              <a:t>Psychiatrist to each locality to support multidisciplinary care planning and to provide specialist advice and consultation to support management of mental health and dementia in primary care.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5728" y="883542"/>
            <a:ext cx="3054458" cy="52629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</a:t>
            </a:r>
            <a:r>
              <a:rPr lang="en-GB" sz="1200" dirty="0"/>
              <a:t>gateway for community mental health services is via the MH Practitioner in the </a:t>
            </a:r>
            <a:r>
              <a:rPr lang="en-GB" sz="1200" b="1" dirty="0" smtClean="0">
                <a:solidFill>
                  <a:srgbClr val="00B0F0"/>
                </a:solidFill>
              </a:rPr>
              <a:t>Primary  Care </a:t>
            </a:r>
            <a:r>
              <a:rPr lang="en-GB" sz="1200" b="1" dirty="0">
                <a:solidFill>
                  <a:srgbClr val="00B0F0"/>
                </a:solidFill>
              </a:rPr>
              <a:t>Team </a:t>
            </a:r>
            <a:r>
              <a:rPr lang="en-GB" sz="1200" dirty="0" smtClean="0"/>
              <a:t>and/or directly to Single </a:t>
            </a:r>
            <a:r>
              <a:rPr lang="en-GB" sz="1200" dirty="0"/>
              <a:t>P</a:t>
            </a:r>
            <a:r>
              <a:rPr lang="en-GB" sz="1200" dirty="0" smtClean="0"/>
              <a:t>oint of Access.</a:t>
            </a:r>
          </a:p>
          <a:p>
            <a:endParaRPr lang="en-GB" sz="1200" dirty="0"/>
          </a:p>
          <a:p>
            <a:r>
              <a:rPr lang="en-GB" sz="1200" dirty="0" smtClean="0"/>
              <a:t>Community mental health  is provided by  a virtual  integrated </a:t>
            </a:r>
            <a:r>
              <a:rPr lang="en-GB" sz="1200" b="1" dirty="0" smtClean="0">
                <a:solidFill>
                  <a:srgbClr val="CC00FF"/>
                </a:solidFill>
              </a:rPr>
              <a:t>multi- </a:t>
            </a:r>
            <a:r>
              <a:rPr lang="en-GB" sz="1200" b="1" dirty="0">
                <a:solidFill>
                  <a:srgbClr val="CC00FF"/>
                </a:solidFill>
              </a:rPr>
              <a:t>disciplinary/multi-agency </a:t>
            </a:r>
            <a:r>
              <a:rPr lang="en-GB" sz="1200" b="1" dirty="0" smtClean="0">
                <a:solidFill>
                  <a:srgbClr val="CC00FF"/>
                </a:solidFill>
              </a:rPr>
              <a:t>team </a:t>
            </a:r>
            <a:r>
              <a:rPr lang="en-GB" sz="1200" dirty="0" smtClean="0"/>
              <a:t>including  </a:t>
            </a:r>
            <a:r>
              <a:rPr lang="en-GB" sz="1200" dirty="0"/>
              <a:t>- IAPT, Live Well, Primary Care Social Workers, DWP Link </a:t>
            </a:r>
            <a:r>
              <a:rPr lang="en-GB" sz="1200" dirty="0" smtClean="0"/>
              <a:t>Workers and Drug and Alcohol  services (Dual Diagnosis).</a:t>
            </a:r>
          </a:p>
          <a:p>
            <a:endParaRPr lang="en-GB" sz="1200" b="1" dirty="0">
              <a:solidFill>
                <a:srgbClr val="00B0F0"/>
              </a:solidFill>
            </a:endParaRPr>
          </a:p>
          <a:p>
            <a:r>
              <a:rPr lang="en-GB" sz="1200" dirty="0"/>
              <a:t>For patients with dementia the Older Adult Secondary Mental Health team will work together with the </a:t>
            </a:r>
            <a:r>
              <a:rPr lang="en-GB" sz="1200" dirty="0" smtClean="0"/>
              <a:t> Intermediate </a:t>
            </a:r>
            <a:r>
              <a:rPr lang="en-GB" sz="1200" dirty="0"/>
              <a:t>Care </a:t>
            </a:r>
            <a:r>
              <a:rPr lang="en-GB" sz="1200" dirty="0" smtClean="0"/>
              <a:t> and Enablement teams </a:t>
            </a:r>
            <a:r>
              <a:rPr lang="en-GB" sz="1200" dirty="0"/>
              <a:t>to provide joint assessment and treatment. These teams will work closely with </a:t>
            </a:r>
            <a:r>
              <a:rPr lang="en-GB" sz="1200" dirty="0" smtClean="0"/>
              <a:t>third </a:t>
            </a:r>
            <a:r>
              <a:rPr lang="en-GB" sz="1200" dirty="0"/>
              <a:t>sector </a:t>
            </a:r>
            <a:r>
              <a:rPr lang="en-GB" sz="1200" dirty="0" smtClean="0"/>
              <a:t>partners to </a:t>
            </a:r>
            <a:r>
              <a:rPr lang="en-GB" sz="1200" dirty="0"/>
              <a:t>optimise community resources for the person with dementia and their carer.</a:t>
            </a:r>
          </a:p>
          <a:p>
            <a:endParaRPr lang="en-GB" sz="1200" dirty="0"/>
          </a:p>
          <a:p>
            <a:r>
              <a:rPr lang="en-GB" sz="1200" dirty="0" smtClean="0"/>
              <a:t>Same </a:t>
            </a:r>
            <a:r>
              <a:rPr lang="en-GB" sz="1200" dirty="0"/>
              <a:t>Day Access for unscheduled mental health care is via the Primary Care Walk In Hub, which interfaces with </a:t>
            </a:r>
            <a:r>
              <a:rPr lang="en-GB" sz="1200" dirty="0" smtClean="0"/>
              <a:t> the  Primary Care team, A&amp;E </a:t>
            </a:r>
            <a:r>
              <a:rPr lang="en-GB" sz="1200" dirty="0"/>
              <a:t>liaison </a:t>
            </a:r>
            <a:r>
              <a:rPr lang="en-GB" sz="1200" dirty="0" smtClean="0"/>
              <a:t>service and the Mental Health Single Point of Access.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859" y="4813925"/>
            <a:ext cx="4648272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Secondary Mental Health Care Services</a:t>
            </a:r>
            <a:r>
              <a:rPr lang="en-GB" sz="1200" dirty="0"/>
              <a:t>, for younger and older adults, </a:t>
            </a:r>
            <a:r>
              <a:rPr lang="en-GB" sz="1200" dirty="0" smtClean="0"/>
              <a:t>these </a:t>
            </a:r>
            <a:r>
              <a:rPr lang="en-GB" sz="1200" dirty="0"/>
              <a:t>teams will </a:t>
            </a:r>
            <a:r>
              <a:rPr lang="en-GB" sz="1200" dirty="0" smtClean="0"/>
              <a:t> </a:t>
            </a:r>
            <a:r>
              <a:rPr lang="en-GB" sz="1200" dirty="0"/>
              <a:t>provide CPA based </a:t>
            </a:r>
            <a:r>
              <a:rPr lang="en-GB" sz="1200" dirty="0" smtClean="0"/>
              <a:t>interventions </a:t>
            </a:r>
            <a:r>
              <a:rPr lang="en-GB" sz="1200" dirty="0"/>
              <a:t>and case management (including medicines management) for secondary complex and high risk need</a:t>
            </a:r>
            <a:r>
              <a:rPr lang="en-GB" sz="1200" dirty="0" smtClean="0"/>
              <a:t>.</a:t>
            </a:r>
            <a:endParaRPr lang="en-GB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C</a:t>
            </a:r>
            <a:r>
              <a:rPr lang="en-GB" sz="1200" dirty="0" smtClean="0"/>
              <a:t>ommunity Mental Health </a:t>
            </a:r>
            <a:r>
              <a:rPr lang="en-GB" sz="1200" dirty="0"/>
              <a:t>T</a:t>
            </a:r>
            <a:r>
              <a:rPr lang="en-GB" sz="1200" dirty="0" smtClean="0"/>
              <a:t>eam will </a:t>
            </a:r>
            <a:r>
              <a:rPr lang="en-GB" sz="1200" dirty="0"/>
              <a:t> </a:t>
            </a:r>
            <a:r>
              <a:rPr lang="en-GB" sz="1200" dirty="0" smtClean="0"/>
              <a:t>provide ‘stepped up’  and crisis support for people who are in crisis through an integration of CRHT and CMHT capacity. This includes access to inpatient services.</a:t>
            </a:r>
          </a:p>
          <a:p>
            <a:r>
              <a:rPr lang="en-GB" sz="1200" dirty="0" smtClean="0"/>
              <a:t>Access to specialist services such as Forensic, Learning Disability and Eating Disorder services are provided pan county  with locality aligned clinical staff.</a:t>
            </a:r>
          </a:p>
        </p:txBody>
      </p:sp>
      <p:cxnSp>
        <p:nvCxnSpPr>
          <p:cNvPr id="21" name="Straight Arrow Connector 20"/>
          <p:cNvCxnSpPr>
            <a:stCxn id="10" idx="3"/>
          </p:cNvCxnSpPr>
          <p:nvPr/>
        </p:nvCxnSpPr>
        <p:spPr>
          <a:xfrm>
            <a:off x="3473145" y="2471111"/>
            <a:ext cx="2679682" cy="4514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15880" y="4701163"/>
            <a:ext cx="1136947" cy="9899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28704" y="2371241"/>
            <a:ext cx="1527024" cy="7038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" y="0"/>
            <a:ext cx="2790700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/>
                </a:solidFill>
              </a:rPr>
              <a:t>Locality Service </a:t>
            </a:r>
            <a:r>
              <a:rPr lang="en-US" sz="2000" dirty="0" smtClean="0">
                <a:solidFill>
                  <a:prstClr val="black"/>
                </a:solidFill>
              </a:rPr>
              <a:t>Model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6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717" y="-11874"/>
            <a:ext cx="8831282" cy="4512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dirty="0" smtClean="0"/>
              <a:t>Options for meeting the needs of patients with mental health concerns in different settings of care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4166" y="912095"/>
          <a:ext cx="116232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042"/>
                <a:gridCol w="2439940"/>
                <a:gridCol w="4850295"/>
              </a:tblGrid>
              <a:tr h="3897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7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Practice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Locality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Locality/Hub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603103" y="2038866"/>
            <a:ext cx="1997559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59704" y="2038867"/>
            <a:ext cx="2138201" cy="4819133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Complex &amp; Vulnerable   (Emotional Disorders and Psychosis)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200" dirty="0" smtClean="0">
                <a:solidFill>
                  <a:schemeClr val="tx1"/>
                </a:solidFill>
              </a:rPr>
              <a:t>Patients </a:t>
            </a:r>
            <a:r>
              <a:rPr lang="en-GB" altLang="en-US" sz="1200" dirty="0">
                <a:solidFill>
                  <a:schemeClr val="tx1"/>
                </a:solidFill>
              </a:rPr>
              <a:t>requiring </a:t>
            </a:r>
            <a:r>
              <a:rPr lang="en-GB" altLang="en-US" sz="1200" b="1" dirty="0">
                <a:solidFill>
                  <a:schemeClr val="tx1"/>
                </a:solidFill>
              </a:rPr>
              <a:t>dedicated case conferences,</a:t>
            </a:r>
            <a:r>
              <a:rPr lang="en-GB" altLang="en-US" sz="1200" dirty="0">
                <a:solidFill>
                  <a:schemeClr val="tx1"/>
                </a:solidFill>
              </a:rPr>
              <a:t> who </a:t>
            </a:r>
            <a:r>
              <a:rPr lang="en-GB" altLang="en-US" sz="1200" dirty="0" smtClean="0">
                <a:solidFill>
                  <a:schemeClr val="tx1"/>
                </a:solidFill>
              </a:rPr>
              <a:t>are complex but stable where risk management is critical and who may </a:t>
            </a:r>
            <a:r>
              <a:rPr lang="en-GB" altLang="en-US" sz="1200" dirty="0">
                <a:solidFill>
                  <a:schemeClr val="tx1"/>
                </a:solidFill>
              </a:rPr>
              <a:t>otherwise default to </a:t>
            </a:r>
            <a:r>
              <a:rPr lang="en-GB" altLang="en-US" sz="1200" dirty="0" smtClean="0">
                <a:solidFill>
                  <a:schemeClr val="tx1"/>
                </a:solidFill>
              </a:rPr>
              <a:t>hospital</a:t>
            </a:r>
            <a:r>
              <a:rPr lang="en-GB" altLang="en-US" sz="1200" b="1" dirty="0">
                <a:solidFill>
                  <a:schemeClr val="tx1"/>
                </a:solidFill>
              </a:rPr>
              <a:t> 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Led by Locality GP and  including the wider multidisciplinary team</a:t>
            </a:r>
            <a:endParaRPr lang="en-US" sz="12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Supported by Consultant Psychiatrist</a:t>
            </a:r>
            <a:endParaRPr lang="en-US" sz="12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66035" y="2038866"/>
            <a:ext cx="2217833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Crisis Referrals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Patients presenting in crisis which may require a same day response are triaged by the Mental </a:t>
            </a:r>
            <a:r>
              <a:rPr lang="en-US" sz="1400" dirty="0">
                <a:solidFill>
                  <a:schemeClr val="tx1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ealth Workers.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Response times 2-4 hours.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R</a:t>
            </a:r>
            <a:r>
              <a:rPr lang="en-US" sz="1400" dirty="0" smtClean="0">
                <a:solidFill>
                  <a:schemeClr val="tx1"/>
                </a:solidFill>
              </a:rPr>
              <a:t>eferral to the  CMHT or Single Point of Access for access to Crisis Resolution </a:t>
            </a:r>
            <a:r>
              <a:rPr lang="en-US" sz="1400" dirty="0">
                <a:solidFill>
                  <a:schemeClr val="tx1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ome </a:t>
            </a: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reatment or ‘stepped up’ care.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85321" y="2038866"/>
            <a:ext cx="1997559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Mental Health Escalation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All access in one hub, co-located with </a:t>
            </a:r>
            <a:r>
              <a:rPr lang="en-US" sz="1400" dirty="0">
                <a:solidFill>
                  <a:schemeClr val="tx1"/>
                </a:solidFill>
              </a:rPr>
              <a:t>Minor Injury Units?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Minor </a:t>
            </a:r>
            <a:r>
              <a:rPr lang="en-US" sz="1400" dirty="0">
                <a:solidFill>
                  <a:schemeClr val="tx1"/>
                </a:solidFill>
              </a:rPr>
              <a:t>Illness,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8-8</a:t>
            </a:r>
            <a:r>
              <a:rPr lang="en-US" sz="1400" dirty="0">
                <a:solidFill>
                  <a:schemeClr val="tx1"/>
                </a:solidFill>
              </a:rPr>
              <a:t>?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Nurse and GP </a:t>
            </a:r>
            <a:r>
              <a:rPr lang="en-US" sz="1400" dirty="0" smtClean="0">
                <a:solidFill>
                  <a:schemeClr val="tx1"/>
                </a:solidFill>
              </a:rPr>
              <a:t>led including mental health screening.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1839" y="2038867"/>
            <a:ext cx="2145469" cy="4682608"/>
          </a:xfrm>
          <a:prstGeom prst="roundRect">
            <a:avLst>
              <a:gd name="adj" fmla="val 19918"/>
            </a:avLst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Emotional Difficulties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Access to IAPT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Navigator Connecting people to: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Public </a:t>
            </a:r>
            <a:r>
              <a:rPr lang="en-US" sz="1200" dirty="0">
                <a:solidFill>
                  <a:schemeClr val="tx1"/>
                </a:solidFill>
              </a:rPr>
              <a:t>H</a:t>
            </a:r>
            <a:r>
              <a:rPr lang="en-US" sz="1200" dirty="0" smtClean="0">
                <a:solidFill>
                  <a:schemeClr val="tx1"/>
                </a:solidFill>
              </a:rPr>
              <a:t>ealth initiatives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Local council resources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Citizens Advice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Job </a:t>
            </a:r>
            <a:r>
              <a:rPr lang="en-US" sz="1200" dirty="0" err="1" smtClean="0">
                <a:solidFill>
                  <a:schemeClr val="tx1"/>
                </a:solidFill>
              </a:rPr>
              <a:t>Centres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Peer Support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Self Help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Drug and Alcohol services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Live Well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fontAlgn="t"/>
            <a:endParaRPr lang="en-US" sz="1400" dirty="0" smtClean="0">
              <a:solidFill>
                <a:schemeClr val="tx1"/>
              </a:solidFill>
            </a:endParaRPr>
          </a:p>
          <a:p>
            <a:pPr fontAlgn="t"/>
            <a:endParaRPr lang="en-US" sz="1400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lvl="0" indent="-342900" algn="ctr"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886" y="1"/>
            <a:ext cx="3146960" cy="439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Service Specification</a:t>
            </a: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z="1400" smtClean="0"/>
              <a:t>29</a:t>
            </a:fld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9912948" y="5613896"/>
            <a:ext cx="1742303" cy="978022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Primary </a:t>
            </a:r>
            <a:r>
              <a:rPr lang="en-US" sz="1400" b="1" dirty="0">
                <a:solidFill>
                  <a:schemeClr val="tx1"/>
                </a:solidFill>
              </a:rPr>
              <a:t>Care </a:t>
            </a:r>
            <a:r>
              <a:rPr lang="en-US" sz="1400" b="1" dirty="0" smtClean="0">
                <a:solidFill>
                  <a:schemeClr val="tx1"/>
                </a:solidFill>
              </a:rPr>
              <a:t>Walk-In Hub including mental health screening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79907" y="5603155"/>
            <a:ext cx="1790088" cy="988763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Crisis and Home </a:t>
            </a:r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reatment Response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AutoShape 1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0775" y="5658677"/>
            <a:ext cx="1822213" cy="966333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C111FF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+mn-lt"/>
              </a:rPr>
              <a:t>Care </a:t>
            </a:r>
            <a:r>
              <a:rPr lang="en-GB" altLang="en-US" sz="1400" b="1" dirty="0" smtClean="0">
                <a:latin typeface="+mn-lt"/>
              </a:rPr>
              <a:t>Delivery – </a:t>
            </a:r>
          </a:p>
          <a:p>
            <a:pPr algn="ctr" eaLnBrk="1" hangingPunct="1"/>
            <a:r>
              <a:rPr lang="en-GB" altLang="en-US" sz="1400" b="1" dirty="0" smtClean="0">
                <a:latin typeface="+mn-lt"/>
              </a:rPr>
              <a:t>Practice &amp;</a:t>
            </a:r>
          </a:p>
          <a:p>
            <a:pPr algn="ctr" eaLnBrk="1" hangingPunct="1"/>
            <a:r>
              <a:rPr lang="en-GB" altLang="en-US" sz="1400" b="1" dirty="0" smtClean="0">
                <a:latin typeface="+mn-lt"/>
              </a:rPr>
              <a:t> Primary Care Team</a:t>
            </a:r>
          </a:p>
          <a:p>
            <a:pPr algn="ctr" eaLnBrk="1" hangingPunct="1"/>
            <a:endParaRPr lang="en-GB" altLang="en-US" sz="1400" b="1" baseline="30000" dirty="0">
              <a:latin typeface="+mn-lt"/>
            </a:endParaRPr>
          </a:p>
        </p:txBody>
      </p:sp>
      <p:sp>
        <p:nvSpPr>
          <p:cNvPr id="31" name="AutoShape 10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7323" y="5645424"/>
            <a:ext cx="1890442" cy="98187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000" b="1" baseline="30000" dirty="0" smtClean="0">
                <a:latin typeface="+mn-lt"/>
              </a:rPr>
              <a:t>Self Care and Prevention</a:t>
            </a:r>
          </a:p>
          <a:p>
            <a:pPr algn="ctr" eaLnBrk="1" hangingPunct="1"/>
            <a:r>
              <a:rPr lang="en-GB" altLang="en-US" sz="2000" b="1" baseline="30000" dirty="0" smtClean="0">
                <a:latin typeface="+mn-lt"/>
              </a:rPr>
              <a:t>In the community </a:t>
            </a:r>
            <a:endParaRPr lang="en-GB" altLang="en-US" sz="2000" b="1" baseline="300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02115" y="5658678"/>
            <a:ext cx="1853380" cy="981878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b="1" dirty="0" smtClean="0">
                <a:solidFill>
                  <a:schemeClr val="tx1"/>
                </a:solidFill>
              </a:rPr>
              <a:t>Locality Case </a:t>
            </a:r>
            <a:endParaRPr lang="en-GB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400" b="1" dirty="0" smtClean="0">
                <a:solidFill>
                  <a:schemeClr val="tx1"/>
                </a:solidFill>
              </a:rPr>
              <a:t>Conference</a:t>
            </a:r>
          </a:p>
          <a:p>
            <a:pPr algn="ctr"/>
            <a:endParaRPr lang="en-GB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400" b="1" i="1" dirty="0" smtClean="0">
                <a:solidFill>
                  <a:schemeClr val="tx1"/>
                </a:solidFill>
              </a:rPr>
              <a:t>Virtual Ward</a:t>
            </a:r>
            <a:endParaRPr lang="en-GB" altLang="en-US" sz="1400" b="1" i="1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509318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Locality Service </a:t>
            </a:r>
            <a:r>
              <a:rPr lang="en-US" sz="2400" dirty="0" smtClean="0">
                <a:solidFill>
                  <a:prstClr val="black"/>
                </a:solidFill>
              </a:rPr>
              <a:t>Model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74" y="2185262"/>
            <a:ext cx="18222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Moderate Emotional Difficulties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Access to IAPT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200" dirty="0" smtClean="0"/>
              <a:t>Access to the Primary Care Team Mental </a:t>
            </a:r>
            <a:r>
              <a:rPr lang="en-GB" sz="1200" dirty="0"/>
              <a:t>H</a:t>
            </a:r>
            <a:r>
              <a:rPr lang="en-GB" sz="1200" dirty="0" smtClean="0"/>
              <a:t>ealth Workers and Practice level Depot and </a:t>
            </a:r>
            <a:r>
              <a:rPr lang="en-GB" sz="1200" dirty="0" err="1" smtClean="0"/>
              <a:t>Clozaril</a:t>
            </a:r>
            <a:r>
              <a:rPr lang="en-GB" sz="1200" dirty="0" smtClean="0"/>
              <a:t> Clinics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smtClean="0"/>
              <a:t>Coordinated support  to social care, 'Live Well 'and other voluntary sector services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smtClean="0"/>
              <a:t>Access to CBT and group work interventions and</a:t>
            </a:r>
          </a:p>
          <a:p>
            <a:pPr algn="ctr"/>
            <a:r>
              <a:rPr lang="en-GB" sz="1200" dirty="0"/>
              <a:t>s</a:t>
            </a:r>
            <a:r>
              <a:rPr lang="en-GB" sz="1200" dirty="0" smtClean="0"/>
              <a:t>upport for LTC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6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648" y="-1"/>
            <a:ext cx="7805351" cy="5369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Vision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Introduction</a:t>
            </a:r>
            <a:endParaRPr lang="en-US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296" y="890270"/>
            <a:ext cx="10962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To </a:t>
            </a:r>
            <a:r>
              <a:rPr lang="en-US" sz="4800" b="1" dirty="0">
                <a:solidFill>
                  <a:srgbClr val="7030A0"/>
                </a:solidFill>
              </a:rPr>
              <a:t>support people to be well and healthy in their own </a:t>
            </a:r>
            <a:r>
              <a:rPr lang="en-US" sz="4800" b="1" dirty="0" smtClean="0">
                <a:solidFill>
                  <a:srgbClr val="7030A0"/>
                </a:solidFill>
              </a:rPr>
              <a:t>homes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550337" y="3279177"/>
            <a:ext cx="8247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Deliver a model for health and care service out of the acute hospital, wrapped around the patient and co-ordinated by their GP; designed and delivered around local patients in </a:t>
            </a:r>
            <a:r>
              <a:rPr lang="en-GB" sz="2400" b="1" i="1" dirty="0" smtClean="0"/>
              <a:t>4 neighbourhoods</a:t>
            </a:r>
            <a:r>
              <a:rPr lang="en-GB" sz="2400" i="1" dirty="0" smtClean="0"/>
              <a:t>, supporting </a:t>
            </a:r>
            <a:r>
              <a:rPr lang="en-GB" sz="2400" i="1" dirty="0"/>
              <a:t>people to be as</a:t>
            </a:r>
            <a:r>
              <a:rPr lang="en-GB" sz="2400" b="1" i="1" dirty="0"/>
              <a:t> independent </a:t>
            </a:r>
            <a:r>
              <a:rPr lang="en-GB" sz="2400" i="1" dirty="0"/>
              <a:t>as </a:t>
            </a:r>
            <a:r>
              <a:rPr lang="en-GB" sz="2400" i="1" dirty="0" smtClean="0"/>
              <a:t>possible. Ultimately delivering </a:t>
            </a:r>
            <a:r>
              <a:rPr lang="en-GB" sz="2400" b="1" i="1" dirty="0" smtClean="0"/>
              <a:t>one service </a:t>
            </a:r>
            <a:r>
              <a:rPr lang="en-GB" sz="2400" i="1" dirty="0" smtClean="0"/>
              <a:t>which is provided by </a:t>
            </a:r>
            <a:r>
              <a:rPr lang="en-GB" sz="2400" b="1" i="1" dirty="0" smtClean="0"/>
              <a:t>one team</a:t>
            </a:r>
            <a:r>
              <a:rPr lang="en-GB" sz="2400" i="1" dirty="0" smtClean="0"/>
              <a:t>, with </a:t>
            </a:r>
            <a:r>
              <a:rPr lang="en-GB" sz="2400" b="1" i="1" dirty="0" smtClean="0"/>
              <a:t>one budget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487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717" y="-11874"/>
            <a:ext cx="8831282" cy="4512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dirty="0" smtClean="0"/>
              <a:t>Options for meeting the needs of patients with dementia in different settings of care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4166" y="912095"/>
          <a:ext cx="116232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042"/>
                <a:gridCol w="2439940"/>
                <a:gridCol w="4850295"/>
              </a:tblGrid>
              <a:tr h="3897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Unscheduled Care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7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Practice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Locality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Locality/Hub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603103" y="2038866"/>
            <a:ext cx="1997559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59704" y="2038867"/>
            <a:ext cx="2138201" cy="4819133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Complex &amp; Vulnerable   (Emotional Disorders and Psychosis)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200" dirty="0" smtClean="0">
                <a:solidFill>
                  <a:schemeClr val="tx1"/>
                </a:solidFill>
              </a:rPr>
              <a:t>Patients </a:t>
            </a:r>
            <a:r>
              <a:rPr lang="en-GB" altLang="en-US" sz="1200" dirty="0">
                <a:solidFill>
                  <a:schemeClr val="tx1"/>
                </a:solidFill>
              </a:rPr>
              <a:t>requiring </a:t>
            </a:r>
            <a:r>
              <a:rPr lang="en-GB" altLang="en-US" sz="1200" b="1" dirty="0">
                <a:solidFill>
                  <a:schemeClr val="tx1"/>
                </a:solidFill>
              </a:rPr>
              <a:t>dedicated case conferences,</a:t>
            </a:r>
            <a:r>
              <a:rPr lang="en-GB" altLang="en-US" sz="1200" dirty="0">
                <a:solidFill>
                  <a:schemeClr val="tx1"/>
                </a:solidFill>
              </a:rPr>
              <a:t> who </a:t>
            </a:r>
            <a:r>
              <a:rPr lang="en-GB" altLang="en-US" sz="1200" dirty="0" smtClean="0">
                <a:solidFill>
                  <a:schemeClr val="tx1"/>
                </a:solidFill>
              </a:rPr>
              <a:t>are complex but stable where risk management is critical and who may </a:t>
            </a:r>
            <a:r>
              <a:rPr lang="en-GB" altLang="en-US" sz="1200" dirty="0">
                <a:solidFill>
                  <a:schemeClr val="tx1"/>
                </a:solidFill>
              </a:rPr>
              <a:t>otherwise default to </a:t>
            </a:r>
            <a:r>
              <a:rPr lang="en-GB" altLang="en-US" sz="1200" dirty="0" smtClean="0">
                <a:solidFill>
                  <a:schemeClr val="tx1"/>
                </a:solidFill>
              </a:rPr>
              <a:t>hospital</a:t>
            </a:r>
            <a:r>
              <a:rPr lang="en-GB" altLang="en-US" sz="1200" b="1" dirty="0">
                <a:solidFill>
                  <a:schemeClr val="tx1"/>
                </a:solidFill>
              </a:rPr>
              <a:t>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.</a:t>
            </a:r>
            <a:endParaRPr lang="en-GB" altLang="en-US" sz="12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Led by Locality GP and  including the wider multidisciplinary team.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Supported by Consultant Psychiatrist and Geriatrician.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200" dirty="0">
                <a:solidFill>
                  <a:schemeClr val="tx1"/>
                </a:solidFill>
              </a:rPr>
              <a:t>Coordinated ‘End of Life’ </a:t>
            </a:r>
            <a:r>
              <a:rPr lang="en-GB" altLang="en-US" sz="1200" dirty="0" smtClean="0">
                <a:solidFill>
                  <a:schemeClr val="tx1"/>
                </a:solidFill>
              </a:rPr>
              <a:t>care.</a:t>
            </a:r>
            <a:endParaRPr lang="en-US" sz="12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04041" y="2038866"/>
            <a:ext cx="2217833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Crisis Referrals</a:t>
            </a: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Patients presenting in crisis who may require a same day response are triaged by the Mental </a:t>
            </a:r>
            <a:r>
              <a:rPr lang="en-US" sz="1200" dirty="0">
                <a:solidFill>
                  <a:schemeClr val="tx1"/>
                </a:solidFill>
              </a:rPr>
              <a:t>H</a:t>
            </a:r>
            <a:r>
              <a:rPr lang="en-US" sz="1200" dirty="0" smtClean="0">
                <a:solidFill>
                  <a:schemeClr val="tx1"/>
                </a:solidFill>
              </a:rPr>
              <a:t>ealth Workers.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Joint Intermediate Care/Enablement Service assessment.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Response times 2-4 hours.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R</a:t>
            </a:r>
            <a:r>
              <a:rPr lang="en-US" sz="1200" dirty="0" smtClean="0">
                <a:solidFill>
                  <a:schemeClr val="tx1"/>
                </a:solidFill>
              </a:rPr>
              <a:t>eferral to the CMHSOP or Single Point of Access for access to ‘stepped up’ and crisis support and inpatient services.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85319" y="2058089"/>
            <a:ext cx="1997559" cy="4582588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Intermediate Care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Access to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Intermediate care and Respite Care beds.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1400" dirty="0">
                <a:solidFill>
                  <a:schemeClr val="tx1"/>
                </a:solidFill>
              </a:rPr>
              <a:t>Coordinated ‘End of Life’ care.</a:t>
            </a: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886" y="1"/>
            <a:ext cx="3146960" cy="439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Service Specification</a:t>
            </a:r>
            <a:endParaRPr 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z="1400" smtClean="0"/>
              <a:t>30</a:t>
            </a:fld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9912948" y="5613896"/>
            <a:ext cx="1742303" cy="978022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Intermediate Care/Step up/Step Down beds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79907" y="5603155"/>
            <a:ext cx="1790088" cy="988763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Crisis and Acute Care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AutoShape 1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0775" y="5658677"/>
            <a:ext cx="1822213" cy="966333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C111FF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+mn-lt"/>
              </a:rPr>
              <a:t>Care </a:t>
            </a:r>
            <a:r>
              <a:rPr lang="en-GB" altLang="en-US" sz="1400" b="1" dirty="0" smtClean="0">
                <a:latin typeface="+mn-lt"/>
              </a:rPr>
              <a:t>Delivery – </a:t>
            </a:r>
          </a:p>
          <a:p>
            <a:pPr algn="ctr" eaLnBrk="1" hangingPunct="1"/>
            <a:r>
              <a:rPr lang="en-GB" altLang="en-US" sz="1400" b="1" dirty="0" smtClean="0">
                <a:latin typeface="+mn-lt"/>
              </a:rPr>
              <a:t>Practice &amp;</a:t>
            </a:r>
          </a:p>
          <a:p>
            <a:pPr algn="ctr" eaLnBrk="1" hangingPunct="1"/>
            <a:r>
              <a:rPr lang="en-GB" altLang="en-US" sz="1400" b="1" dirty="0" smtClean="0">
                <a:latin typeface="+mn-lt"/>
              </a:rPr>
              <a:t> Primary Care Team</a:t>
            </a:r>
          </a:p>
          <a:p>
            <a:pPr algn="ctr" eaLnBrk="1" hangingPunct="1"/>
            <a:endParaRPr lang="en-GB" altLang="en-US" sz="1400" b="1" baseline="30000" dirty="0">
              <a:latin typeface="+mn-lt"/>
            </a:endParaRPr>
          </a:p>
        </p:txBody>
      </p:sp>
      <p:sp>
        <p:nvSpPr>
          <p:cNvPr id="31" name="AutoShape 10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7323" y="5645424"/>
            <a:ext cx="1890442" cy="98187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000" b="1" baseline="30000" dirty="0" smtClean="0">
                <a:latin typeface="+mn-lt"/>
              </a:rPr>
              <a:t>Self Care and Support</a:t>
            </a:r>
          </a:p>
          <a:p>
            <a:pPr algn="ctr" eaLnBrk="1" hangingPunct="1"/>
            <a:r>
              <a:rPr lang="en-GB" altLang="en-US" sz="2000" b="1" baseline="30000" dirty="0" smtClean="0">
                <a:latin typeface="+mn-lt"/>
              </a:rPr>
              <a:t>in the community </a:t>
            </a:r>
            <a:endParaRPr lang="en-GB" altLang="en-US" sz="2000" b="1" baseline="300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02115" y="5658678"/>
            <a:ext cx="1853380" cy="981878"/>
          </a:xfrm>
          <a:prstGeom prst="roundRect">
            <a:avLst/>
          </a:prstGeom>
          <a:noFill/>
          <a:ln>
            <a:solidFill>
              <a:srgbClr val="C11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b="1" dirty="0" smtClean="0">
                <a:solidFill>
                  <a:schemeClr val="tx1"/>
                </a:solidFill>
              </a:rPr>
              <a:t>Locality Case </a:t>
            </a:r>
            <a:endParaRPr lang="en-GB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400" b="1" dirty="0" smtClean="0">
                <a:solidFill>
                  <a:schemeClr val="tx1"/>
                </a:solidFill>
              </a:rPr>
              <a:t>Conference</a:t>
            </a:r>
          </a:p>
          <a:p>
            <a:pPr algn="ctr"/>
            <a:endParaRPr lang="en-GB" altLang="en-US" sz="1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1400" b="1" i="1" dirty="0" smtClean="0">
                <a:solidFill>
                  <a:schemeClr val="tx1"/>
                </a:solidFill>
              </a:rPr>
              <a:t>Virtual Ward</a:t>
            </a:r>
            <a:endParaRPr lang="en-GB" altLang="en-US" sz="1400" b="1" i="1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509318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Locality Service </a:t>
            </a:r>
            <a:r>
              <a:rPr lang="en-US" sz="2400" dirty="0" smtClean="0">
                <a:solidFill>
                  <a:prstClr val="black"/>
                </a:solidFill>
              </a:rPr>
              <a:t>Model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75" y="2138887"/>
            <a:ext cx="182221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Dementia Diagnosis and Support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200" dirty="0" smtClean="0"/>
              <a:t>Pre and post diagnostic support.</a:t>
            </a:r>
            <a:endParaRPr lang="en-GB" sz="1200" dirty="0"/>
          </a:p>
          <a:p>
            <a:pPr algn="ctr"/>
            <a:r>
              <a:rPr lang="en-GB" sz="1200" dirty="0" smtClean="0"/>
              <a:t>Access to the Primary Care Team Dementia/Mental </a:t>
            </a:r>
            <a:r>
              <a:rPr lang="en-GB" sz="1200" dirty="0"/>
              <a:t>H</a:t>
            </a:r>
            <a:r>
              <a:rPr lang="en-GB" sz="1200" dirty="0" smtClean="0"/>
              <a:t>ealth Workers </a:t>
            </a:r>
            <a:endParaRPr lang="en-GB" sz="1200" dirty="0"/>
          </a:p>
          <a:p>
            <a:pPr algn="ctr"/>
            <a:r>
              <a:rPr lang="en-GB" sz="1200" dirty="0" smtClean="0"/>
              <a:t>Coordinated support  to social care services. </a:t>
            </a:r>
          </a:p>
          <a:p>
            <a:pPr algn="ctr"/>
            <a:r>
              <a:rPr lang="en-GB" sz="1200" b="1" dirty="0" smtClean="0"/>
              <a:t>‘Dementia Drop-In’ </a:t>
            </a:r>
            <a:r>
              <a:rPr lang="en-GB" sz="1200" dirty="0" smtClean="0"/>
              <a:t>providing</a:t>
            </a:r>
            <a:r>
              <a:rPr lang="en-GB" sz="1200" dirty="0"/>
              <a:t> c</a:t>
            </a:r>
            <a:r>
              <a:rPr lang="en-GB" sz="1200" dirty="0" smtClean="0"/>
              <a:t>oordinated support to voluntary sector services</a:t>
            </a:r>
            <a:endParaRPr lang="en-GB" sz="1200" dirty="0"/>
          </a:p>
          <a:p>
            <a:pPr algn="ctr"/>
            <a:r>
              <a:rPr lang="en-GB" sz="1200" dirty="0" smtClean="0"/>
              <a:t>Access to Cognitive Stimulation Therapy and group work interventions.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314546" y="1992491"/>
            <a:ext cx="1997559" cy="4682609"/>
          </a:xfrm>
          <a:prstGeom prst="roundRect">
            <a:avLst/>
          </a:prstGeom>
          <a:noFill/>
          <a:ln>
            <a:solidFill>
              <a:srgbClr val="D3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217" y="2138887"/>
            <a:ext cx="18222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Dementia and Carer Support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dirty="0" smtClean="0"/>
              <a:t>Access to IAPT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200" dirty="0" smtClean="0"/>
              <a:t>Navigator Connecting people and their carers to:</a:t>
            </a:r>
            <a:endParaRPr lang="en-GB" sz="1200" dirty="0"/>
          </a:p>
          <a:p>
            <a:pPr algn="ctr"/>
            <a:r>
              <a:rPr lang="en-GB" sz="1200" dirty="0" smtClean="0"/>
              <a:t>Dementia community resources</a:t>
            </a:r>
          </a:p>
          <a:p>
            <a:pPr algn="ctr"/>
            <a:r>
              <a:rPr lang="en-GB" sz="1200" dirty="0" smtClean="0"/>
              <a:t>Admiral Nurse Support</a:t>
            </a:r>
          </a:p>
          <a:p>
            <a:pPr algn="ctr"/>
            <a:r>
              <a:rPr lang="en-GB" sz="1200" dirty="0" smtClean="0"/>
              <a:t>Voluntary </a:t>
            </a:r>
            <a:r>
              <a:rPr lang="en-GB" sz="1200" dirty="0"/>
              <a:t>S</a:t>
            </a:r>
            <a:r>
              <a:rPr lang="en-GB" sz="1200" dirty="0" smtClean="0"/>
              <a:t>ector services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862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9327" y="2311052"/>
            <a:ext cx="609024" cy="513459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5" name="AutoShape 10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6904" y="2311052"/>
            <a:ext cx="456546" cy="385094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6" name="AutoShape 10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34481" y="2311052"/>
            <a:ext cx="304958" cy="25548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" name="AutoShape 10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11167" y="2311052"/>
            <a:ext cx="152478" cy="128364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8" name="AutoShap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2359" y="1559179"/>
            <a:ext cx="1912918" cy="26855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9" name="Rectangle 19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89162" y="3701174"/>
            <a:ext cx="1137061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>
                <a:ea typeface="ＭＳ Ｐゴシック" charset="-128"/>
              </a:rPr>
              <a:t>P</a:t>
            </a:r>
            <a:r>
              <a:rPr lang="en-GB" altLang="en-US" sz="1020" smtClean="0">
                <a:ea typeface="ＭＳ Ｐゴシック" charset="-128"/>
              </a:rPr>
              <a:t>harmacist</a:t>
            </a:r>
            <a:endParaRPr lang="en-GB" altLang="en-US" sz="1020" dirty="0">
              <a:ea typeface="ＭＳ Ｐゴシック" charset="-128"/>
            </a:endParaRPr>
          </a:p>
        </p:txBody>
      </p:sp>
      <p:pic>
        <p:nvPicPr>
          <p:cNvPr id="20" name="Picture 199" descr="See Similar Images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00153" y="3245334"/>
            <a:ext cx="515079" cy="4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165019" y="2208697"/>
            <a:ext cx="1137061" cy="1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 smtClean="0">
                <a:ea typeface="ＭＳ Ｐゴシック" charset="-128"/>
              </a:rPr>
              <a:t>PC Nurse</a:t>
            </a:r>
            <a:endParaRPr lang="en-GB" altLang="en-US" sz="1020" dirty="0">
              <a:ea typeface="ＭＳ Ｐゴシック" charset="-128"/>
            </a:endParaRPr>
          </a:p>
        </p:txBody>
      </p:sp>
      <p:pic>
        <p:nvPicPr>
          <p:cNvPr id="22" name="Picture 205" descr="MC900433936[1]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97067" y="1745450"/>
            <a:ext cx="472966" cy="3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0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165019" y="2940821"/>
            <a:ext cx="1137061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Social care </a:t>
            </a:r>
          </a:p>
        </p:txBody>
      </p:sp>
      <p:pic>
        <p:nvPicPr>
          <p:cNvPr id="24" name="Picture 210" descr="See Similar Images"/>
          <p:cNvPicPr preferRelativeResize="0"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48475" y="2490532"/>
            <a:ext cx="570150" cy="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1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369725" y="2580750"/>
            <a:ext cx="1137061" cy="1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b="1" dirty="0" smtClean="0">
                <a:ea typeface="ＭＳ Ｐゴシック" charset="-128"/>
              </a:rPr>
              <a:t>Care </a:t>
            </a:r>
          </a:p>
          <a:p>
            <a:pPr algn="ctr" eaLnBrk="1" hangingPunct="1">
              <a:buClr>
                <a:schemeClr val="tx2"/>
              </a:buClr>
            </a:pPr>
            <a:r>
              <a:rPr lang="en-GB" altLang="en-US" sz="1020" b="1" dirty="0" smtClean="0">
                <a:ea typeface="ＭＳ Ｐゴシック" charset="-128"/>
              </a:rPr>
              <a:t>Navigator</a:t>
            </a:r>
            <a:endParaRPr lang="en-GB" altLang="en-US" sz="1020" b="1" dirty="0">
              <a:ea typeface="ＭＳ Ｐゴシック" charset="-128"/>
            </a:endParaRPr>
          </a:p>
        </p:txBody>
      </p:sp>
      <p:sp>
        <p:nvSpPr>
          <p:cNvPr id="27" name="Rectangle 20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769801" y="2208697"/>
            <a:ext cx="375781" cy="1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GP</a:t>
            </a:r>
          </a:p>
        </p:txBody>
      </p:sp>
      <p:pic>
        <p:nvPicPr>
          <p:cNvPr id="28" name="Picture 220" descr="MC900433937[1]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37406" y="1745450"/>
            <a:ext cx="442191" cy="4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8" descr="View Details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06786" y="3276109"/>
            <a:ext cx="456768" cy="3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1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244388" y="3663227"/>
            <a:ext cx="979945" cy="3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731" tIns="0" rIns="36731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n-GB" altLang="en-US" sz="1020" dirty="0">
                <a:ea typeface="ＭＳ Ｐゴシック" charset="-128"/>
              </a:rPr>
              <a:t>Community Mental Health</a:t>
            </a:r>
          </a:p>
        </p:txBody>
      </p:sp>
      <p:sp>
        <p:nvSpPr>
          <p:cNvPr id="31" name="AutoShape 6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60439" y="1800919"/>
            <a:ext cx="1344388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3" name="AutoShape 6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5485" y="1937932"/>
            <a:ext cx="1137061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4" name="AutoShape 6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28325" y="1608454"/>
            <a:ext cx="1137061" cy="23835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6" name="AutoShape 9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38390" y="2278185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7" name="AutoShape 9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70071" y="2239833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38" name="AutoShape 9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59810" y="2151559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40" name="AutoShape 10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8033" y="697287"/>
            <a:ext cx="1137061" cy="84756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Register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Risk </a:t>
            </a: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S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tratification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41" name="AutoShape 10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0993" y="734932"/>
            <a:ext cx="1822213" cy="75089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Care 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Delivery –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Primary Care Team</a:t>
            </a:r>
            <a:endParaRPr lang="en-GB" altLang="en-US" sz="1400" b="1" baseline="30000" dirty="0">
              <a:solidFill>
                <a:schemeClr val="bg2"/>
              </a:solidFill>
            </a:endParaRPr>
          </a:p>
        </p:txBody>
      </p:sp>
      <p:sp>
        <p:nvSpPr>
          <p:cNvPr id="42" name="AutoShap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46619" y="719637"/>
            <a:ext cx="1610359" cy="743434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Locality Case </a:t>
            </a:r>
          </a:p>
          <a:p>
            <a:pPr algn="ctr" eaLnBrk="1" hangingPunct="1"/>
            <a:r>
              <a:rPr lang="en-GB" altLang="en-US" sz="1400" b="1" dirty="0" smtClean="0">
                <a:solidFill>
                  <a:schemeClr val="bg2"/>
                </a:solidFill>
              </a:rPr>
              <a:t>Conference</a:t>
            </a: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(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Virtual Ward)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64" name="Oval 1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5793" y="924662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5" name="Oval 1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55893" y="697287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9" name="Rectangle 1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5485" y="4792561"/>
            <a:ext cx="1801448" cy="2004488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charset="2"/>
              <a:buNone/>
            </a:pPr>
            <a:r>
              <a:rPr lang="en-GB" altLang="en-US" sz="1400" dirty="0" smtClean="0"/>
              <a:t>Each Practice </a:t>
            </a:r>
            <a:r>
              <a:rPr lang="en-GB" altLang="en-US" sz="1400" dirty="0"/>
              <a:t>holds a register of all patients who are </a:t>
            </a:r>
            <a:r>
              <a:rPr lang="en-GB" altLang="en-US" sz="1400" dirty="0" smtClean="0"/>
              <a:t>in receipt of care from multiple agencies and who’s needs are complex and where there may be associated risk.</a:t>
            </a:r>
            <a:endParaRPr lang="en-GB" altLang="en-US" sz="1400" dirty="0"/>
          </a:p>
        </p:txBody>
      </p:sp>
      <p:sp>
        <p:nvSpPr>
          <p:cNvPr id="103" name="Rectangle 13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38390" y="4792561"/>
            <a:ext cx="1763767" cy="2029359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GB" altLang="en-US" sz="1300" dirty="0" smtClean="0"/>
          </a:p>
          <a:p>
            <a:pPr algn="just" eaLnBrk="1" hangingPunct="1"/>
            <a:r>
              <a:rPr lang="en-GB" altLang="en-US" sz="1200" dirty="0" smtClean="0"/>
              <a:t>Each </a:t>
            </a:r>
            <a:r>
              <a:rPr lang="en-GB" altLang="en-US" sz="1200" dirty="0"/>
              <a:t>patient is then given </a:t>
            </a:r>
            <a:r>
              <a:rPr lang="en-GB" altLang="en-US" sz="1200" b="1" dirty="0" smtClean="0"/>
              <a:t>One Care </a:t>
            </a:r>
            <a:r>
              <a:rPr lang="en-GB" altLang="en-US" sz="1200" b="1" dirty="0"/>
              <a:t>P</a:t>
            </a:r>
            <a:r>
              <a:rPr lang="en-GB" altLang="en-US" sz="1200" b="1" dirty="0" smtClean="0"/>
              <a:t>lan </a:t>
            </a:r>
          </a:p>
          <a:p>
            <a:pPr algn="just" eaLnBrk="1" hangingPunct="1"/>
            <a:endParaRPr lang="en-GB" altLang="en-US" sz="1200" b="1" dirty="0"/>
          </a:p>
          <a:p>
            <a:pPr algn="just" eaLnBrk="1" hangingPunct="1"/>
            <a:r>
              <a:rPr lang="en-GB" altLang="en-US" sz="1200" b="1" dirty="0" smtClean="0"/>
              <a:t>All </a:t>
            </a:r>
            <a:r>
              <a:rPr lang="en-GB" altLang="en-US" sz="1200" dirty="0" smtClean="0"/>
              <a:t>professionals </a:t>
            </a:r>
            <a:r>
              <a:rPr lang="en-GB" altLang="en-US" sz="1200" dirty="0"/>
              <a:t>can </a:t>
            </a:r>
            <a:r>
              <a:rPr lang="en-GB" altLang="en-US" sz="1200" b="1" dirty="0"/>
              <a:t>read/write </a:t>
            </a:r>
            <a:r>
              <a:rPr lang="en-GB" altLang="en-US" sz="1200" dirty="0" smtClean="0"/>
              <a:t>onto CP</a:t>
            </a:r>
          </a:p>
          <a:p>
            <a:pPr algn="just" eaLnBrk="1" hangingPunct="1"/>
            <a:r>
              <a:rPr lang="en-GB" altLang="en-US" sz="1200" dirty="0" smtClean="0"/>
              <a:t>(using interoperable GP systems and MIG)</a:t>
            </a:r>
            <a:endParaRPr lang="en-GB" altLang="en-US" sz="1200" b="1" dirty="0"/>
          </a:p>
        </p:txBody>
      </p:sp>
      <p:sp>
        <p:nvSpPr>
          <p:cNvPr id="106" name="Rectangle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143614" y="4795124"/>
            <a:ext cx="2463259" cy="2028650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dirty="0"/>
              <a:t>Patients receive </a:t>
            </a:r>
            <a:r>
              <a:rPr lang="en-GB" altLang="en-US" sz="1300" dirty="0" smtClean="0"/>
              <a:t>a </a:t>
            </a:r>
            <a:r>
              <a:rPr lang="en-GB" altLang="en-US" sz="1300" b="1" dirty="0" smtClean="0"/>
              <a:t>coordinated package of care. </a:t>
            </a:r>
          </a:p>
          <a:p>
            <a:pPr eaLnBrk="1" hangingPunct="1">
              <a:buFont typeface="Wingdings" charset="2"/>
              <a:buNone/>
            </a:pPr>
            <a:endParaRPr lang="en-GB" altLang="en-US" sz="1300" b="1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Professionals decide most appropriate </a:t>
            </a:r>
            <a:r>
              <a:rPr lang="en-GB" altLang="en-US" sz="1300" b="1" dirty="0" smtClean="0"/>
              <a:t>care coordinator</a:t>
            </a:r>
          </a:p>
          <a:p>
            <a:pPr eaLnBrk="1" hangingPunct="1">
              <a:buFont typeface="Wingdings" charset="2"/>
              <a:buNone/>
            </a:pPr>
            <a:r>
              <a:rPr lang="en-GB" altLang="en-US" sz="1300" b="1" dirty="0" smtClean="0"/>
              <a:t>(only the GP if essential)</a:t>
            </a:r>
          </a:p>
          <a:p>
            <a:pPr eaLnBrk="1" hangingPunct="1">
              <a:buFont typeface="Wingdings" charset="2"/>
              <a:buNone/>
            </a:pPr>
            <a:endParaRPr lang="en-GB" altLang="en-US" sz="1300" b="1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Frees up GP time for longer </a:t>
            </a:r>
            <a:r>
              <a:rPr lang="en-GB" altLang="en-US" sz="1300" b="1" dirty="0" smtClean="0"/>
              <a:t>LTC appointments</a:t>
            </a:r>
            <a:endParaRPr lang="en-GB" altLang="en-US" sz="1300" b="1" dirty="0"/>
          </a:p>
        </p:txBody>
      </p:sp>
      <p:sp>
        <p:nvSpPr>
          <p:cNvPr id="108" name="Rectangle 14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85801" y="4797130"/>
            <a:ext cx="3378001" cy="2026644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For complex </a:t>
            </a:r>
            <a:r>
              <a:rPr lang="en-GB" altLang="en-US" sz="1300" dirty="0"/>
              <a:t>patients </a:t>
            </a:r>
            <a:r>
              <a:rPr lang="en-GB" altLang="en-US" sz="1300" dirty="0" smtClean="0"/>
              <a:t>requiring </a:t>
            </a:r>
            <a:r>
              <a:rPr lang="en-GB" altLang="en-US" sz="1300" b="1" dirty="0" smtClean="0"/>
              <a:t>dedicated case conferences,</a:t>
            </a:r>
            <a:r>
              <a:rPr lang="en-GB" altLang="en-US" sz="1300" dirty="0" smtClean="0"/>
              <a:t> who may otherwise default to hospital</a:t>
            </a:r>
            <a:r>
              <a:rPr lang="en-GB" altLang="en-US" sz="1300" b="1" dirty="0" smtClean="0"/>
              <a:t>. </a:t>
            </a:r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r>
              <a:rPr lang="en-GB" altLang="en-US" sz="1300" dirty="0" smtClean="0"/>
              <a:t>Localities agree the </a:t>
            </a:r>
            <a:r>
              <a:rPr lang="en-GB" altLang="en-US" sz="1300" b="1" dirty="0" smtClean="0"/>
              <a:t>trigger point for referral to case conference to enable fair share </a:t>
            </a:r>
            <a:r>
              <a:rPr lang="en-GB" altLang="en-US" sz="1300" dirty="0" smtClean="0"/>
              <a:t>of intensive resources.</a:t>
            </a:r>
          </a:p>
          <a:p>
            <a:pPr eaLnBrk="1" hangingPunct="1">
              <a:buFont typeface="Wingdings" charset="2"/>
              <a:buNone/>
            </a:pPr>
            <a:r>
              <a:rPr lang="en-GB" altLang="en-US" sz="1200" dirty="0"/>
              <a:t>L</a:t>
            </a:r>
            <a:r>
              <a:rPr lang="en-GB" altLang="en-US" sz="1200" dirty="0" smtClean="0"/>
              <a:t>ed by </a:t>
            </a:r>
            <a:r>
              <a:rPr lang="en-GB" altLang="en-US" sz="1200" b="1" dirty="0" smtClean="0"/>
              <a:t>Locality GP(s) </a:t>
            </a:r>
            <a:r>
              <a:rPr lang="en-GB" altLang="en-US" sz="1200" dirty="0" smtClean="0"/>
              <a:t>supported by </a:t>
            </a:r>
            <a:r>
              <a:rPr lang="en-GB" altLang="en-US" sz="1200" b="1" dirty="0" smtClean="0"/>
              <a:t>Consultant Psychiatry interface in liaison with Practice GP</a:t>
            </a:r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 smtClean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  <a:p>
            <a:pPr eaLnBrk="1" hangingPunct="1">
              <a:buFont typeface="Wingdings" charset="2"/>
              <a:buNone/>
            </a:pPr>
            <a:endParaRPr lang="en-GB" altLang="en-US" sz="1300" dirty="0"/>
          </a:p>
        </p:txBody>
      </p:sp>
      <p:grpSp>
        <p:nvGrpSpPr>
          <p:cNvPr id="119" name="Group 1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491715" y="1914302"/>
            <a:ext cx="707829" cy="1143540"/>
            <a:chOff x="4647" y="2375"/>
            <a:chExt cx="437" cy="706"/>
          </a:xfrm>
        </p:grpSpPr>
        <p:pic>
          <p:nvPicPr>
            <p:cNvPr id="120" name="Picture 33" descr="gnurse"/>
            <p:cNvPicPr>
              <a:picLocks noChangeArrowheads="1"/>
            </p:cNvPicPr>
            <p:nvPr>
              <p:custDataLst>
                <p:tags r:id="rId52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89" y="2384"/>
              <a:ext cx="29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210" descr="See Similar Images"/>
            <p:cNvPicPr preferRelativeResize="0"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32" y="2794"/>
              <a:ext cx="3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AutoShape 156"/>
            <p:cNvSpPr>
              <a:spLocks noChangeArrowheads="1"/>
            </p:cNvSpPr>
            <p:nvPr/>
          </p:nvSpPr>
          <p:spPr bwMode="auto">
            <a:xfrm flipH="1">
              <a:off x="4647" y="2375"/>
              <a:ext cx="205" cy="128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1632" dirty="0"/>
            </a:p>
          </p:txBody>
        </p:sp>
      </p:grpSp>
      <p:grpSp>
        <p:nvGrpSpPr>
          <p:cNvPr id="123" name="Group 15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094877" y="1928879"/>
            <a:ext cx="714308" cy="1128963"/>
            <a:chOff x="4282" y="2384"/>
            <a:chExt cx="441" cy="697"/>
          </a:xfrm>
        </p:grpSpPr>
        <p:pic>
          <p:nvPicPr>
            <p:cNvPr id="124" name="Picture 29" descr="nurse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82" y="2782"/>
              <a:ext cx="29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36" descr="MC900433937[1]"/>
            <p:cNvPicPr>
              <a:picLocks noChangeArrowheads="1"/>
            </p:cNvPicPr>
            <p:nvPr>
              <p:custDataLst>
                <p:tags r:id="rId51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82" y="2384"/>
              <a:ext cx="29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AutoShape 160"/>
            <p:cNvSpPr>
              <a:spLocks noChangeArrowheads="1"/>
            </p:cNvSpPr>
            <p:nvPr/>
          </p:nvSpPr>
          <p:spPr bwMode="auto">
            <a:xfrm>
              <a:off x="4518" y="2712"/>
              <a:ext cx="205" cy="128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1632" dirty="0"/>
            </a:p>
          </p:txBody>
        </p:sp>
      </p:grpSp>
      <p:grpSp>
        <p:nvGrpSpPr>
          <p:cNvPr id="127" name="Group 36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836076" y="1864373"/>
            <a:ext cx="502121" cy="476205"/>
            <a:chOff x="2244" y="1303"/>
            <a:chExt cx="310" cy="342"/>
          </a:xfrm>
        </p:grpSpPr>
        <p:sp>
          <p:nvSpPr>
            <p:cNvPr id="12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2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3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3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3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3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3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36" name="AutoShape 104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2866852" y="2151069"/>
            <a:ext cx="152256" cy="12796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grpSp>
        <p:nvGrpSpPr>
          <p:cNvPr id="137" name="Group 36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2836076" y="2475018"/>
            <a:ext cx="502121" cy="476205"/>
            <a:chOff x="2244" y="1303"/>
            <a:chExt cx="310" cy="342"/>
          </a:xfrm>
        </p:grpSpPr>
        <p:sp>
          <p:nvSpPr>
            <p:cNvPr id="13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3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4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4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4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4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46" name="AutoShape 16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 rot="10800000">
            <a:off x="2865232" y="2794108"/>
            <a:ext cx="231624" cy="127960"/>
          </a:xfrm>
          <a:custGeom>
            <a:avLst/>
            <a:gdLst>
              <a:gd name="T0" fmla="*/ 125 w 21600"/>
              <a:gd name="T1" fmla="*/ 40 h 21600"/>
              <a:gd name="T2" fmla="*/ 72 w 21600"/>
              <a:gd name="T3" fmla="*/ 79 h 21600"/>
              <a:gd name="T4" fmla="*/ 18 w 21600"/>
              <a:gd name="T5" fmla="*/ 40 h 21600"/>
              <a:gd name="T6" fmla="*/ 7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31 w 21600"/>
              <a:gd name="T13" fmla="*/ 4375 h 21600"/>
              <a:gd name="T14" fmla="*/ 17069 w 21600"/>
              <a:gd name="T15" fmla="*/ 17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37" dirty="0"/>
          </a:p>
        </p:txBody>
      </p:sp>
      <p:grpSp>
        <p:nvGrpSpPr>
          <p:cNvPr id="147" name="Group 36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2836076" y="3085661"/>
            <a:ext cx="502121" cy="476205"/>
            <a:chOff x="2244" y="1303"/>
            <a:chExt cx="310" cy="342"/>
          </a:xfrm>
        </p:grpSpPr>
        <p:sp>
          <p:nvSpPr>
            <p:cNvPr id="148" name="AutoShape 37"/>
            <p:cNvSpPr>
              <a:spLocks noChangeArrowheads="1"/>
            </p:cNvSpPr>
            <p:nvPr/>
          </p:nvSpPr>
          <p:spPr bwMode="auto">
            <a:xfrm>
              <a:off x="2244" y="1303"/>
              <a:ext cx="310" cy="342"/>
            </a:xfrm>
            <a:prstGeom prst="foldedCorner">
              <a:avLst>
                <a:gd name="adj" fmla="val 248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632" dirty="0"/>
            </a:p>
          </p:txBody>
        </p:sp>
        <p:grpSp>
          <p:nvGrpSpPr>
            <p:cNvPr id="149" name="Group 38"/>
            <p:cNvGrpSpPr>
              <a:grpSpLocks/>
            </p:cNvGrpSpPr>
            <p:nvPr/>
          </p:nvGrpSpPr>
          <p:grpSpPr bwMode="auto">
            <a:xfrm>
              <a:off x="2341" y="1365"/>
              <a:ext cx="195" cy="111"/>
              <a:chOff x="2341" y="1274"/>
              <a:chExt cx="195" cy="111"/>
            </a:xfrm>
          </p:grpSpPr>
          <p:sp>
            <p:nvSpPr>
              <p:cNvPr id="153" name="Line 39"/>
              <p:cNvSpPr>
                <a:spLocks noChangeShapeType="1"/>
              </p:cNvSpPr>
              <p:nvPr/>
            </p:nvSpPr>
            <p:spPr bwMode="auto">
              <a:xfrm>
                <a:off x="2341" y="127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54" name="Line 40"/>
              <p:cNvSpPr>
                <a:spLocks noChangeShapeType="1"/>
              </p:cNvSpPr>
              <p:nvPr/>
            </p:nvSpPr>
            <p:spPr bwMode="auto">
              <a:xfrm>
                <a:off x="2341" y="1334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  <p:sp>
            <p:nvSpPr>
              <p:cNvPr id="155" name="Line 41"/>
              <p:cNvSpPr>
                <a:spLocks noChangeShapeType="1"/>
              </p:cNvSpPr>
              <p:nvPr/>
            </p:nvSpPr>
            <p:spPr bwMode="auto">
              <a:xfrm>
                <a:off x="2341" y="138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37" dirty="0"/>
              </a:p>
            </p:txBody>
          </p:sp>
        </p:grpSp>
        <p:sp>
          <p:nvSpPr>
            <p:cNvPr id="150" name="Line 42"/>
            <p:cNvSpPr>
              <a:spLocks noChangeShapeType="1"/>
            </p:cNvSpPr>
            <p:nvPr/>
          </p:nvSpPr>
          <p:spPr bwMode="auto">
            <a:xfrm flipH="1">
              <a:off x="2287" y="136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51" name="Line 43"/>
            <p:cNvSpPr>
              <a:spLocks noChangeShapeType="1"/>
            </p:cNvSpPr>
            <p:nvPr/>
          </p:nvSpPr>
          <p:spPr bwMode="auto">
            <a:xfrm flipH="1">
              <a:off x="2287" y="1425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  <p:sp>
          <p:nvSpPr>
            <p:cNvPr id="152" name="Line 44"/>
            <p:cNvSpPr>
              <a:spLocks noChangeShapeType="1"/>
            </p:cNvSpPr>
            <p:nvPr/>
          </p:nvSpPr>
          <p:spPr bwMode="auto">
            <a:xfrm flipH="1">
              <a:off x="2287" y="147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37" dirty="0"/>
            </a:p>
          </p:txBody>
        </p:sp>
      </p:grpSp>
      <p:sp>
        <p:nvSpPr>
          <p:cNvPr id="156" name="AutoShape 16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 rot="10800000">
            <a:off x="2865232" y="3378836"/>
            <a:ext cx="335288" cy="127960"/>
          </a:xfrm>
          <a:custGeom>
            <a:avLst/>
            <a:gdLst>
              <a:gd name="T0" fmla="*/ 181 w 21600"/>
              <a:gd name="T1" fmla="*/ 40 h 21600"/>
              <a:gd name="T2" fmla="*/ 103 w 21600"/>
              <a:gd name="T3" fmla="*/ 79 h 21600"/>
              <a:gd name="T4" fmla="*/ 26 w 21600"/>
              <a:gd name="T5" fmla="*/ 40 h 21600"/>
              <a:gd name="T6" fmla="*/ 1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375 h 21600"/>
              <a:gd name="T14" fmla="*/ 17113 w 21600"/>
              <a:gd name="T15" fmla="*/ 17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37" dirty="0"/>
          </a:p>
        </p:txBody>
      </p:sp>
      <p:sp>
        <p:nvSpPr>
          <p:cNvPr id="168" name="AutoShape 1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8325" y="743783"/>
            <a:ext cx="1193747" cy="77678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Care </a:t>
            </a:r>
            <a:endParaRPr lang="en-GB" altLang="en-US" sz="1400" b="1" dirty="0" smtClean="0">
              <a:solidFill>
                <a:schemeClr val="bg2"/>
              </a:solidFill>
            </a:endParaRPr>
          </a:p>
          <a:p>
            <a:pPr algn="ctr" eaLnBrk="1" hangingPunct="1"/>
            <a:r>
              <a:rPr lang="en-GB" altLang="en-US" sz="1400" b="1" dirty="0">
                <a:solidFill>
                  <a:schemeClr val="bg2"/>
                </a:solidFill>
              </a:rPr>
              <a:t>P</a:t>
            </a:r>
            <a:r>
              <a:rPr lang="en-GB" altLang="en-US" sz="1400" b="1" dirty="0" smtClean="0">
                <a:solidFill>
                  <a:schemeClr val="bg2"/>
                </a:solidFill>
              </a:rPr>
              <a:t>lanning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  <p:sp>
        <p:nvSpPr>
          <p:cNvPr id="169" name="Oval 16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10867" y="707021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 smtClean="0">
                <a:solidFill>
                  <a:schemeClr val="bg2"/>
                </a:solidFill>
              </a:rPr>
              <a:t>2</a:t>
            </a:r>
            <a:endParaRPr lang="en-GB" altLang="en-US" sz="1020" b="1" dirty="0">
              <a:solidFill>
                <a:schemeClr val="bg2"/>
              </a:solidFill>
            </a:endParaRPr>
          </a:p>
        </p:txBody>
      </p:sp>
      <p:sp>
        <p:nvSpPr>
          <p:cNvPr id="176" name="AutoShape 9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456978" y="2207552"/>
            <a:ext cx="218666" cy="681912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7" name="AutoShap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0360924" y="2827939"/>
            <a:ext cx="1344388" cy="135248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32" dirty="0"/>
          </a:p>
          <a:p>
            <a:pPr algn="ctr" eaLnBrk="1" hangingPunct="1"/>
            <a:endParaRPr lang="en-US" altLang="en-US" sz="1632" dirty="0" smtClean="0"/>
          </a:p>
          <a:p>
            <a:pPr algn="ctr" eaLnBrk="1" hangingPunct="1"/>
            <a:endParaRPr lang="en-US" altLang="en-US" sz="1632" dirty="0"/>
          </a:p>
        </p:txBody>
      </p:sp>
      <p:sp>
        <p:nvSpPr>
          <p:cNvPr id="178" name="AutoShape 9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10011503" y="2853952"/>
            <a:ext cx="204972" cy="624777"/>
          </a:xfrm>
          <a:prstGeom prst="rightArrow">
            <a:avLst>
              <a:gd name="adj1" fmla="val 100000"/>
              <a:gd name="adj2" fmla="val 74815"/>
            </a:avLst>
          </a:prstGeom>
          <a:solidFill>
            <a:srgbClr val="A95FF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32" dirty="0"/>
          </a:p>
        </p:txBody>
      </p:sp>
      <p:sp>
        <p:nvSpPr>
          <p:cNvPr id="179" name="Rectangle 14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156566" y="4805768"/>
            <a:ext cx="1982426" cy="1991281"/>
          </a:xfrm>
          <a:prstGeom prst="rect">
            <a:avLst/>
          </a:prstGeom>
          <a:noFill/>
          <a:ln>
            <a:solidFill>
              <a:srgbClr val="D35EFF"/>
            </a:solidFill>
          </a:ln>
          <a:extLst/>
        </p:spPr>
        <p:txBody>
          <a:bodyPr lIns="47751" tIns="91828" rIns="47751" bIns="91828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GB" altLang="en-US" sz="1300" b="1" dirty="0" smtClean="0"/>
              <a:t>The system enables effective use of Consultant Psychiatry input into case conferences:</a:t>
            </a:r>
            <a:endParaRPr lang="en-GB" altLang="en-US" sz="1300" dirty="0" smtClean="0"/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Advice &amp; Guidance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Video conferences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GB" altLang="en-US" sz="1300" dirty="0" smtClean="0"/>
              <a:t>Hot Clinics / diagnostics </a:t>
            </a:r>
          </a:p>
        </p:txBody>
      </p:sp>
      <p:grpSp>
        <p:nvGrpSpPr>
          <p:cNvPr id="181" name="Group 21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10527499" y="3021434"/>
            <a:ext cx="1011238" cy="692150"/>
            <a:chOff x="3191" y="1901"/>
            <a:chExt cx="800" cy="654"/>
          </a:xfrm>
        </p:grpSpPr>
        <p:sp>
          <p:nvSpPr>
            <p:cNvPr id="182" name="Rectangle 2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3191" y="2421"/>
              <a:ext cx="8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</a:pPr>
              <a:r>
                <a:rPr lang="en-GB" altLang="en-US" sz="1000" dirty="0" smtClean="0">
                  <a:ea typeface="ＭＳ Ｐゴシック" charset="-128"/>
                </a:rPr>
                <a:t>Acute/MH </a:t>
              </a:r>
              <a:r>
                <a:rPr lang="en-GB" altLang="en-US" sz="1000" dirty="0">
                  <a:ea typeface="ＭＳ Ｐゴシック" charset="-128"/>
                </a:rPr>
                <a:t>Specialist</a:t>
              </a:r>
            </a:p>
          </p:txBody>
        </p:sp>
        <p:pic>
          <p:nvPicPr>
            <p:cNvPr id="183" name="Picture 216" descr="pnurse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56" y="1901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" name="Oval 12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606873" y="705032"/>
            <a:ext cx="171693" cy="18383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2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2177" y="4426108"/>
            <a:ext cx="3609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At Locality Level </a:t>
            </a:r>
            <a:r>
              <a:rPr lang="en-GB" sz="1400" dirty="0" smtClean="0"/>
              <a:t>(Complex/high Risk </a:t>
            </a:r>
            <a:r>
              <a:rPr lang="en-GB" sz="1400" dirty="0"/>
              <a:t>P</a:t>
            </a:r>
            <a:r>
              <a:rPr lang="en-GB" sz="1400" dirty="0" smtClean="0"/>
              <a:t>atients)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57853" y="500064"/>
            <a:ext cx="308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References: Kings Fund (2010); NW London (2012); Nuffield Trust (2013). Developed via 4 Clinical Design Groups in SKC Localities (2016)</a:t>
            </a:r>
            <a:endParaRPr lang="en-GB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238390" y="4426109"/>
            <a:ext cx="44543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At practice level:</a:t>
            </a:r>
            <a:r>
              <a:rPr lang="en-GB" sz="1400" b="1" dirty="0"/>
              <a:t> </a:t>
            </a:r>
            <a:r>
              <a:rPr lang="en-US" sz="1400" dirty="0" smtClean="0"/>
              <a:t>(Chronic/Complex Disease Management)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156566" y="4388894"/>
            <a:ext cx="200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Consultant Interface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281833" y="1367253"/>
            <a:ext cx="1502569" cy="1148460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176" idx="3"/>
            <a:endCxn id="178" idx="3"/>
          </p:cNvCxnSpPr>
          <p:nvPr/>
        </p:nvCxnSpPr>
        <p:spPr>
          <a:xfrm>
            <a:off x="8675644" y="2548508"/>
            <a:ext cx="1335859" cy="617833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556187" y="1898789"/>
            <a:ext cx="681781" cy="51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6852" y="-6715"/>
            <a:ext cx="932514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Our approach to multidisciplinary </a:t>
            </a:r>
            <a:r>
              <a:rPr lang="en-US" sz="2000" dirty="0"/>
              <a:t>care </a:t>
            </a:r>
            <a:r>
              <a:rPr lang="en-US" sz="2000" dirty="0" smtClean="0"/>
              <a:t> in mental health and dementia planning – what will it </a:t>
            </a:r>
            <a:r>
              <a:rPr lang="en-US" sz="2000" dirty="0"/>
              <a:t>look like in the future?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" y="0"/>
            <a:ext cx="2790700" cy="386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/>
                </a:solidFill>
              </a:rPr>
              <a:t>Locality Service </a:t>
            </a:r>
            <a:r>
              <a:rPr lang="en-US" sz="2000" dirty="0" smtClean="0">
                <a:solidFill>
                  <a:prstClr val="black"/>
                </a:solidFill>
              </a:rPr>
              <a:t>Model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2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stine.leonard\AppData\Local\Microsoft\Windows\Temporary Internet Files\Content.Outlook\54BHGX1Y\Locality ic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77" y="951978"/>
            <a:ext cx="8455068" cy="53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1770" y="1"/>
            <a:ext cx="13853786" cy="6858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 and Discussion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2389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/>
          <p:cNvSpPr/>
          <p:nvPr/>
        </p:nvSpPr>
        <p:spPr>
          <a:xfrm>
            <a:off x="214313" y="130260"/>
            <a:ext cx="11630025" cy="850106"/>
          </a:xfrm>
          <a:prstGeom prst="triangle">
            <a:avLst/>
          </a:prstGeom>
          <a:solidFill>
            <a:srgbClr val="BFB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South Kent Coast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Integrated </a:t>
            </a:r>
            <a:r>
              <a:rPr lang="en-US" sz="2400" b="1" dirty="0">
                <a:solidFill>
                  <a:schemeClr val="tx1"/>
                </a:solidFill>
              </a:rPr>
              <a:t>Accountable </a:t>
            </a:r>
            <a:r>
              <a:rPr lang="en-US" sz="2400" b="1" dirty="0" smtClean="0">
                <a:solidFill>
                  <a:schemeClr val="tx1"/>
                </a:solidFill>
              </a:rPr>
              <a:t>Care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" y="1099751"/>
            <a:ext cx="12191998" cy="6220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 </a:t>
            </a:r>
            <a:r>
              <a:rPr lang="en-US" sz="1600" b="1" dirty="0" smtClean="0">
                <a:solidFill>
                  <a:schemeClr val="tx1"/>
                </a:solidFill>
              </a:rPr>
              <a:t>partnership of health and care providers </a:t>
            </a:r>
            <a:r>
              <a:rPr lang="en-US" sz="1600" b="1" dirty="0">
                <a:solidFill>
                  <a:schemeClr val="tx1"/>
                </a:solidFill>
              </a:rPr>
              <a:t>with a shared </a:t>
            </a:r>
            <a:r>
              <a:rPr lang="en-US" sz="1600" b="1" dirty="0" smtClean="0">
                <a:solidFill>
                  <a:schemeClr val="tx1"/>
                </a:solidFill>
              </a:rPr>
              <a:t>purpose – </a:t>
            </a:r>
            <a:r>
              <a:rPr lang="en-US" sz="1600" b="1" dirty="0" smtClean="0">
                <a:solidFill>
                  <a:srgbClr val="7030A0"/>
                </a:solidFill>
              </a:rPr>
              <a:t>to support people to be well and healthy in their own homes in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Deal</a:t>
            </a:r>
            <a:r>
              <a:rPr lang="en-US" sz="1600" b="1" dirty="0">
                <a:solidFill>
                  <a:schemeClr val="tx1"/>
                </a:solidFill>
              </a:rPr>
              <a:t>, Dover, </a:t>
            </a:r>
            <a:r>
              <a:rPr lang="en-US" sz="1600" b="1" dirty="0" err="1">
                <a:solidFill>
                  <a:schemeClr val="tx1"/>
                </a:solidFill>
              </a:rPr>
              <a:t>Folkestone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chemeClr val="tx1"/>
                </a:solidFill>
              </a:rPr>
              <a:t>Hythe</a:t>
            </a:r>
            <a:r>
              <a:rPr lang="en-US" sz="1600" b="1" dirty="0">
                <a:solidFill>
                  <a:schemeClr val="tx1"/>
                </a:solidFill>
              </a:rPr>
              <a:t> &amp; </a:t>
            </a:r>
            <a:r>
              <a:rPr lang="en-US" sz="1600" b="1" dirty="0" smtClean="0">
                <a:solidFill>
                  <a:schemeClr val="tx1"/>
                </a:solidFill>
              </a:rPr>
              <a:t>Rural Localities.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17" y="2223420"/>
            <a:ext cx="2555136" cy="4634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00" b="1" u="sng" dirty="0" smtClean="0">
                <a:solidFill>
                  <a:schemeClr val="tx1"/>
                </a:solidFill>
              </a:rPr>
              <a:t>How will care be </a:t>
            </a:r>
            <a:r>
              <a:rPr lang="en-US" sz="1300" b="1" u="sng" dirty="0" err="1" smtClean="0">
                <a:solidFill>
                  <a:schemeClr val="tx1"/>
                </a:solidFill>
              </a:rPr>
              <a:t>reorganised</a:t>
            </a:r>
            <a:r>
              <a:rPr lang="en-US" sz="1300" b="1" u="sng" dirty="0" smtClean="0">
                <a:solidFill>
                  <a:schemeClr val="tx1"/>
                </a:solidFill>
              </a:rPr>
              <a:t>?</a:t>
            </a:r>
          </a:p>
          <a:p>
            <a:endParaRPr lang="en-US" sz="1300" b="1" dirty="0">
              <a:solidFill>
                <a:schemeClr val="tx1"/>
              </a:solidFill>
            </a:endParaRPr>
          </a:p>
          <a:p>
            <a:r>
              <a:rPr lang="en-US" sz="1300" b="1" dirty="0" smtClean="0">
                <a:solidFill>
                  <a:schemeClr val="tx1"/>
                </a:solidFill>
              </a:rPr>
              <a:t>To ensure high quality out of hospital care is available to all by </a:t>
            </a:r>
            <a:r>
              <a:rPr lang="en-US" sz="1300" b="1" dirty="0" err="1" smtClean="0">
                <a:solidFill>
                  <a:schemeClr val="tx1"/>
                </a:solidFill>
              </a:rPr>
              <a:t>mobilising</a:t>
            </a:r>
            <a:r>
              <a:rPr lang="en-US" sz="1300" b="1" dirty="0" smtClean="0">
                <a:solidFill>
                  <a:schemeClr val="tx1"/>
                </a:solidFill>
              </a:rPr>
              <a:t> support around practices: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b="1" dirty="0" smtClean="0">
                <a:solidFill>
                  <a:schemeClr val="tx1"/>
                </a:solidFill>
              </a:rPr>
              <a:t>1. Practice </a:t>
            </a:r>
            <a:r>
              <a:rPr lang="en-US" sz="1300" b="1" dirty="0">
                <a:solidFill>
                  <a:schemeClr val="tx1"/>
                </a:solidFill>
              </a:rPr>
              <a:t>Partnerships </a:t>
            </a:r>
            <a:r>
              <a:rPr lang="en-US" sz="1300" dirty="0">
                <a:solidFill>
                  <a:schemeClr val="tx1"/>
                </a:solidFill>
              </a:rPr>
              <a:t>supported by </a:t>
            </a:r>
            <a:r>
              <a:rPr lang="en-US" sz="1300" b="1" dirty="0" smtClean="0">
                <a:solidFill>
                  <a:schemeClr val="tx1"/>
                </a:solidFill>
              </a:rPr>
              <a:t>Primary </a:t>
            </a:r>
            <a:r>
              <a:rPr lang="en-US" sz="1300" b="1" dirty="0">
                <a:solidFill>
                  <a:schemeClr val="tx1"/>
                </a:solidFill>
              </a:rPr>
              <a:t>Care </a:t>
            </a:r>
            <a:r>
              <a:rPr lang="en-US" sz="1300" b="1" dirty="0" smtClean="0">
                <a:solidFill>
                  <a:schemeClr val="tx1"/>
                </a:solidFill>
              </a:rPr>
              <a:t>Teams</a:t>
            </a:r>
            <a:endParaRPr lang="en-US" sz="1300" b="1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dirty="0">
                <a:solidFill>
                  <a:schemeClr val="tx1"/>
                </a:solidFill>
              </a:rPr>
              <a:t>2. D</a:t>
            </a:r>
            <a:r>
              <a:rPr lang="en-US" sz="1300" dirty="0" smtClean="0">
                <a:solidFill>
                  <a:schemeClr val="tx1"/>
                </a:solidFill>
              </a:rPr>
              <a:t>edicated </a:t>
            </a:r>
            <a:r>
              <a:rPr lang="en-US" sz="1300" b="1" dirty="0">
                <a:solidFill>
                  <a:schemeClr val="tx1"/>
                </a:solidFill>
              </a:rPr>
              <a:t>Multidisciplinary Locality </a:t>
            </a:r>
            <a:r>
              <a:rPr lang="en-US" sz="1300" b="1" dirty="0" smtClean="0">
                <a:solidFill>
                  <a:schemeClr val="tx1"/>
                </a:solidFill>
              </a:rPr>
              <a:t>Teams </a:t>
            </a:r>
            <a:r>
              <a:rPr lang="en-US" sz="1300" dirty="0">
                <a:solidFill>
                  <a:schemeClr val="tx1"/>
                </a:solidFill>
              </a:rPr>
              <a:t>(without </a:t>
            </a:r>
            <a:r>
              <a:rPr lang="en-US" sz="1300" dirty="0" err="1">
                <a:solidFill>
                  <a:schemeClr val="tx1"/>
                </a:solidFill>
              </a:rPr>
              <a:t>organisational</a:t>
            </a:r>
            <a:r>
              <a:rPr lang="en-US" sz="1300" dirty="0">
                <a:solidFill>
                  <a:schemeClr val="tx1"/>
                </a:solidFill>
              </a:rPr>
              <a:t> boundaries</a:t>
            </a:r>
            <a:r>
              <a:rPr lang="en-US" sz="1300" dirty="0" smtClean="0">
                <a:solidFill>
                  <a:schemeClr val="tx1"/>
                </a:solidFill>
              </a:rPr>
              <a:t>)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3. Supra </a:t>
            </a:r>
            <a:r>
              <a:rPr lang="en-US" sz="1300" b="1" dirty="0" smtClean="0">
                <a:solidFill>
                  <a:schemeClr val="tx1"/>
                </a:solidFill>
              </a:rPr>
              <a:t>Locality Services </a:t>
            </a:r>
            <a:r>
              <a:rPr lang="en-US" sz="1300" dirty="0" smtClean="0">
                <a:solidFill>
                  <a:schemeClr val="tx1"/>
                </a:solidFill>
              </a:rPr>
              <a:t>offering </a:t>
            </a:r>
            <a:r>
              <a:rPr lang="en-US" sz="1300" dirty="0">
                <a:solidFill>
                  <a:schemeClr val="tx1"/>
                </a:solidFill>
              </a:rPr>
              <a:t>more specialist </a:t>
            </a:r>
            <a:r>
              <a:rPr lang="en-US" sz="1300" dirty="0" smtClean="0">
                <a:solidFill>
                  <a:schemeClr val="tx1"/>
                </a:solidFill>
              </a:rPr>
              <a:t>provision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313" y="1779973"/>
            <a:ext cx="11772900" cy="3995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Integrated commissioning to improve health and care outcomes - SKC Health &amp; Wellbeing Board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28913" y="2237708"/>
            <a:ext cx="6355710" cy="4620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00" b="1" dirty="0" smtClean="0">
              <a:solidFill>
                <a:schemeClr val="tx1"/>
              </a:solidFill>
            </a:endParaRPr>
          </a:p>
          <a:p>
            <a:endParaRPr lang="en-US" sz="1300" b="1" dirty="0">
              <a:solidFill>
                <a:schemeClr val="tx1"/>
              </a:solidFill>
            </a:endParaRPr>
          </a:p>
          <a:p>
            <a:endParaRPr lang="en-US" sz="1300" b="1" dirty="0" smtClean="0">
              <a:solidFill>
                <a:schemeClr val="tx1"/>
              </a:solidFill>
            </a:endParaRPr>
          </a:p>
          <a:p>
            <a:r>
              <a:rPr lang="en-GB" sz="1300" b="1" u="sng" dirty="0" smtClean="0">
                <a:solidFill>
                  <a:schemeClr val="tx1"/>
                </a:solidFill>
              </a:rPr>
              <a:t>What will care look like in the new system?</a:t>
            </a:r>
          </a:p>
          <a:p>
            <a:endParaRPr lang="en-GB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>
                <a:solidFill>
                  <a:schemeClr val="tx1"/>
                </a:solidFill>
              </a:rPr>
              <a:t>One service, one team, one budget</a:t>
            </a:r>
          </a:p>
          <a:p>
            <a:pPr marL="285750" indent="-285750">
              <a:buFont typeface="Arial" charset="0"/>
              <a:buChar char="•"/>
            </a:pPr>
            <a:endParaRPr lang="en-GB" sz="13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 smtClean="0">
                <a:solidFill>
                  <a:schemeClr val="tx1"/>
                </a:solidFill>
              </a:rPr>
              <a:t>Organise </a:t>
            </a:r>
            <a:r>
              <a:rPr lang="en-GB" sz="1300" dirty="0" smtClean="0">
                <a:solidFill>
                  <a:schemeClr val="tx1"/>
                </a:solidFill>
              </a:rPr>
              <a:t>services more effectively in relation to settings of care</a:t>
            </a:r>
          </a:p>
          <a:p>
            <a:r>
              <a:rPr lang="en-GB" sz="1300" dirty="0">
                <a:solidFill>
                  <a:schemeClr val="tx1"/>
                </a:solidFill>
              </a:rPr>
              <a:t> </a:t>
            </a:r>
            <a:r>
              <a:rPr lang="en-GB" sz="1300" dirty="0" smtClean="0">
                <a:solidFill>
                  <a:schemeClr val="tx1"/>
                </a:solidFill>
              </a:rPr>
              <a:t>        – scheduled / unscheduled care</a:t>
            </a:r>
          </a:p>
          <a:p>
            <a:endParaRPr lang="en-GB" sz="1300" dirty="0">
              <a:solidFill>
                <a:schemeClr val="tx1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   </a:t>
            </a:r>
            <a:r>
              <a:rPr lang="en-GB" sz="1300" b="1" dirty="0" smtClean="0">
                <a:solidFill>
                  <a:schemeClr val="tx1"/>
                </a:solidFill>
              </a:rPr>
              <a:t>Virtual </a:t>
            </a:r>
            <a:r>
              <a:rPr lang="en-GB" sz="1300" b="1" dirty="0">
                <a:solidFill>
                  <a:schemeClr val="tx1"/>
                </a:solidFill>
              </a:rPr>
              <a:t>teams </a:t>
            </a:r>
            <a:r>
              <a:rPr lang="en-GB" sz="1300" dirty="0" smtClean="0">
                <a:solidFill>
                  <a:schemeClr val="tx1"/>
                </a:solidFill>
              </a:rPr>
              <a:t>– </a:t>
            </a:r>
            <a:r>
              <a:rPr lang="en-US" sz="1300" dirty="0" smtClean="0">
                <a:solidFill>
                  <a:schemeClr val="tx1"/>
                </a:solidFill>
              </a:rPr>
              <a:t>Health and care professionals </a:t>
            </a:r>
            <a:r>
              <a:rPr lang="en-US" sz="1300" dirty="0">
                <a:solidFill>
                  <a:schemeClr val="tx1"/>
                </a:solidFill>
              </a:rPr>
              <a:t>work in flexible networks </a:t>
            </a:r>
            <a:r>
              <a:rPr lang="en-US" sz="13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       across </a:t>
            </a:r>
            <a:r>
              <a:rPr lang="en-US" sz="1300" dirty="0" err="1" smtClean="0">
                <a:solidFill>
                  <a:schemeClr val="tx1"/>
                </a:solidFill>
              </a:rPr>
              <a:t>organisational</a:t>
            </a:r>
            <a:r>
              <a:rPr lang="en-US" sz="1300" dirty="0" smtClean="0">
                <a:solidFill>
                  <a:schemeClr val="tx1"/>
                </a:solidFill>
              </a:rPr>
              <a:t> boundaries</a:t>
            </a:r>
            <a:endParaRPr lang="en-US" sz="1300" dirty="0">
              <a:solidFill>
                <a:schemeClr val="tx1"/>
              </a:solidFill>
            </a:endParaRPr>
          </a:p>
          <a:p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 smtClean="0">
                <a:solidFill>
                  <a:schemeClr val="tx1"/>
                </a:solidFill>
              </a:rPr>
              <a:t>Enablement, Preventative </a:t>
            </a:r>
            <a:r>
              <a:rPr lang="en-GB" sz="1300" b="1" dirty="0">
                <a:solidFill>
                  <a:schemeClr val="tx1"/>
                </a:solidFill>
              </a:rPr>
              <a:t>and proactive care - </a:t>
            </a:r>
            <a:r>
              <a:rPr lang="en-GB" sz="1300" dirty="0">
                <a:solidFill>
                  <a:schemeClr val="tx1"/>
                </a:solidFill>
              </a:rPr>
              <a:t>promote multidisciplinary care planning </a:t>
            </a:r>
            <a:r>
              <a:rPr lang="en-GB" sz="1300" dirty="0" smtClean="0">
                <a:solidFill>
                  <a:schemeClr val="tx1"/>
                </a:solidFill>
              </a:rPr>
              <a:t>for vulnerable, frail and elderly patients as an alternative to hospital</a:t>
            </a: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 smtClean="0">
                <a:solidFill>
                  <a:schemeClr val="tx1"/>
                </a:solidFill>
              </a:rPr>
              <a:t>Freed up GP time – </a:t>
            </a:r>
            <a:r>
              <a:rPr lang="en-GB" sz="1300" dirty="0" smtClean="0">
                <a:solidFill>
                  <a:schemeClr val="tx1"/>
                </a:solidFill>
              </a:rPr>
              <a:t>to offer longer appointments for Long Term Conditions</a:t>
            </a:r>
          </a:p>
          <a:p>
            <a:pPr marL="285750" indent="-285750">
              <a:buFont typeface="Arial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 smtClean="0">
                <a:solidFill>
                  <a:schemeClr val="tx1"/>
                </a:solidFill>
              </a:rPr>
              <a:t>Specialist interfaces – </a:t>
            </a:r>
            <a:r>
              <a:rPr lang="en-GB" sz="1300" dirty="0" smtClean="0">
                <a:solidFill>
                  <a:schemeClr val="tx1"/>
                </a:solidFill>
              </a:rPr>
              <a:t>Consultants input into case conferences as an alternative to Out-Patient clinics and provide ‘hot clinics’ for rapid assessments</a:t>
            </a: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>
                <a:solidFill>
                  <a:schemeClr val="tx1"/>
                </a:solidFill>
              </a:rPr>
              <a:t>Self-care - </a:t>
            </a:r>
            <a:r>
              <a:rPr lang="en-GB" sz="1300" dirty="0">
                <a:solidFill>
                  <a:schemeClr val="tx1"/>
                </a:solidFill>
              </a:rPr>
              <a:t>proactively involve patients in their own care planning</a:t>
            </a: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>
                <a:solidFill>
                  <a:schemeClr val="tx1"/>
                </a:solidFill>
              </a:rPr>
              <a:t>Coordinate access to voluntary sector </a:t>
            </a:r>
            <a:r>
              <a:rPr lang="en-GB" sz="1300" dirty="0" smtClean="0">
                <a:solidFill>
                  <a:schemeClr val="tx1"/>
                </a:solidFill>
              </a:rPr>
              <a:t>– provide more practical and social support - </a:t>
            </a:r>
            <a:r>
              <a:rPr lang="en-GB" sz="1300" dirty="0">
                <a:solidFill>
                  <a:schemeClr val="tx1"/>
                </a:solidFill>
              </a:rPr>
              <a:t>via Care </a:t>
            </a:r>
            <a:r>
              <a:rPr lang="en-GB" sz="1300" dirty="0" smtClean="0">
                <a:solidFill>
                  <a:schemeClr val="tx1"/>
                </a:solidFill>
              </a:rPr>
              <a:t>Navigators</a:t>
            </a: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33694" y="2785972"/>
            <a:ext cx="2745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sz="1200" dirty="0"/>
          </a:p>
          <a:p>
            <a:pPr marL="285750" indent="-285750">
              <a:buFont typeface="Arial" charset="0"/>
              <a:buChar char="•"/>
            </a:pPr>
            <a:endParaRPr lang="en-GB" sz="1200" dirty="0" smtClean="0"/>
          </a:p>
          <a:p>
            <a:pPr marL="285750" indent="-285750">
              <a:buFont typeface="Arial" charset="0"/>
              <a:buChar char="•"/>
            </a:pPr>
            <a:endParaRPr lang="en-GB" sz="1200" dirty="0"/>
          </a:p>
          <a:p>
            <a:pPr marL="285750" indent="-285750">
              <a:buFont typeface="Arial" charset="0"/>
              <a:buChar char="•"/>
            </a:pPr>
            <a:endParaRPr lang="en-GB" sz="1200" dirty="0" smtClean="0"/>
          </a:p>
          <a:p>
            <a:pPr marL="285750" indent="-285750">
              <a:buFont typeface="Arial" charset="0"/>
              <a:buChar char="•"/>
            </a:pPr>
            <a:endParaRPr lang="en-GB" sz="1200" dirty="0"/>
          </a:p>
          <a:p>
            <a:pPr marL="285750" indent="-285750">
              <a:buFont typeface="Arial" charset="0"/>
              <a:buChar char="•"/>
            </a:pPr>
            <a:endParaRPr lang="en-GB" sz="1200" dirty="0" smtClean="0"/>
          </a:p>
          <a:p>
            <a:pPr marL="285750" indent="-285750">
              <a:buFont typeface="Arial" charset="0"/>
              <a:buChar char="•"/>
            </a:pPr>
            <a:endParaRPr lang="en-GB" sz="1200" dirty="0"/>
          </a:p>
          <a:p>
            <a:pPr marL="285750" indent="-285750">
              <a:buFont typeface="Arial" charset="0"/>
              <a:buChar char="•"/>
            </a:pPr>
            <a:endParaRPr lang="en-GB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9239003" y="2100813"/>
            <a:ext cx="2748209" cy="47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00" b="1" dirty="0" smtClean="0">
              <a:solidFill>
                <a:schemeClr val="tx1"/>
              </a:solidFill>
            </a:endParaRPr>
          </a:p>
          <a:p>
            <a:endParaRPr lang="en-GB" sz="1300" b="1" dirty="0">
              <a:solidFill>
                <a:schemeClr val="tx1"/>
              </a:solidFill>
            </a:endParaRPr>
          </a:p>
          <a:p>
            <a:r>
              <a:rPr lang="en-GB" sz="1300" b="1" u="sng" dirty="0" smtClean="0">
                <a:solidFill>
                  <a:schemeClr val="tx1"/>
                </a:solidFill>
              </a:rPr>
              <a:t>Enablers</a:t>
            </a:r>
          </a:p>
          <a:p>
            <a:endParaRPr lang="en-GB" sz="13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>
                <a:solidFill>
                  <a:schemeClr val="tx1"/>
                </a:solidFill>
              </a:rPr>
              <a:t>Integrated IT systems </a:t>
            </a:r>
            <a:r>
              <a:rPr lang="en-GB" sz="1300" dirty="0">
                <a:solidFill>
                  <a:schemeClr val="tx1"/>
                </a:solidFill>
              </a:rPr>
              <a:t>– all professionals </a:t>
            </a:r>
            <a:r>
              <a:rPr lang="en-GB" sz="1300" dirty="0" smtClean="0">
                <a:solidFill>
                  <a:schemeClr val="tx1"/>
                </a:solidFill>
              </a:rPr>
              <a:t>can read/write </a:t>
            </a:r>
            <a:r>
              <a:rPr lang="en-GB" sz="1300" dirty="0">
                <a:solidFill>
                  <a:schemeClr val="tx1"/>
                </a:solidFill>
              </a:rPr>
              <a:t>onto One Care Plan to reduce </a:t>
            </a:r>
            <a:r>
              <a:rPr lang="en-GB" sz="1300" dirty="0" smtClean="0">
                <a:solidFill>
                  <a:schemeClr val="tx1"/>
                </a:solidFill>
              </a:rPr>
              <a:t>multiple assessments</a:t>
            </a: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>
                <a:solidFill>
                  <a:schemeClr val="tx1"/>
                </a:solidFill>
              </a:rPr>
              <a:t>Adopt digital innovation </a:t>
            </a:r>
            <a:r>
              <a:rPr lang="en-GB" sz="1300" dirty="0">
                <a:solidFill>
                  <a:schemeClr val="tx1"/>
                </a:solidFill>
              </a:rPr>
              <a:t>– </a:t>
            </a:r>
            <a:r>
              <a:rPr lang="en-GB" sz="1300" dirty="0" smtClean="0">
                <a:solidFill>
                  <a:schemeClr val="tx1"/>
                </a:solidFill>
              </a:rPr>
              <a:t>promote virtual consultations </a:t>
            </a:r>
            <a:r>
              <a:rPr lang="en-GB" sz="1300" dirty="0">
                <a:solidFill>
                  <a:schemeClr val="tx1"/>
                </a:solidFill>
              </a:rPr>
              <a:t>/ </a:t>
            </a:r>
            <a:r>
              <a:rPr lang="en-GB" sz="1300" dirty="0" smtClean="0">
                <a:solidFill>
                  <a:schemeClr val="tx1"/>
                </a:solidFill>
              </a:rPr>
              <a:t>interoperable systems</a:t>
            </a: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300" b="1" dirty="0" smtClean="0">
                <a:solidFill>
                  <a:schemeClr val="tx1"/>
                </a:solidFill>
              </a:rPr>
              <a:t>Federated care </a:t>
            </a:r>
            <a:r>
              <a:rPr lang="en-GB" sz="1300" dirty="0">
                <a:solidFill>
                  <a:schemeClr val="tx1"/>
                </a:solidFill>
              </a:rPr>
              <a:t>- share </a:t>
            </a:r>
            <a:r>
              <a:rPr lang="en-GB" sz="1300" dirty="0" smtClean="0">
                <a:solidFill>
                  <a:schemeClr val="tx1"/>
                </a:solidFill>
              </a:rPr>
              <a:t>resources / partnerships </a:t>
            </a:r>
            <a:r>
              <a:rPr lang="en-GB" sz="1300" dirty="0">
                <a:solidFill>
                  <a:schemeClr val="tx1"/>
                </a:solidFill>
              </a:rPr>
              <a:t>between </a:t>
            </a:r>
            <a:r>
              <a:rPr lang="en-GB" sz="1300" dirty="0" smtClean="0">
                <a:solidFill>
                  <a:schemeClr val="tx1"/>
                </a:solidFill>
              </a:rPr>
              <a:t>practices</a:t>
            </a:r>
          </a:p>
          <a:p>
            <a:pPr marL="285750" indent="-285750">
              <a:buFont typeface="Arial" charset="0"/>
              <a:buChar char="•"/>
            </a:pPr>
            <a:endParaRPr lang="en-GB" sz="1300" dirty="0" smtClean="0">
              <a:solidFill>
                <a:schemeClr val="tx1"/>
              </a:solidFill>
            </a:endParaRPr>
          </a:p>
          <a:p>
            <a:r>
              <a:rPr lang="en-GB" sz="1300" b="1" u="sng" dirty="0" smtClean="0">
                <a:solidFill>
                  <a:schemeClr val="tx1"/>
                </a:solidFill>
              </a:rPr>
              <a:t>New approaches to accountability</a:t>
            </a:r>
          </a:p>
          <a:p>
            <a:r>
              <a:rPr lang="en-GB" sz="1300" b="1" u="sng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Commission </a:t>
            </a:r>
            <a:r>
              <a:rPr lang="en-GB" sz="1300" dirty="0">
                <a:solidFill>
                  <a:schemeClr val="tx1"/>
                </a:solidFill>
              </a:rPr>
              <a:t>for </a:t>
            </a:r>
            <a:r>
              <a:rPr lang="en-GB" sz="1300" dirty="0" smtClean="0">
                <a:solidFill>
                  <a:schemeClr val="tx1"/>
                </a:solidFill>
              </a:rPr>
              <a:t>outcomes </a:t>
            </a:r>
            <a:r>
              <a:rPr lang="en-GB" sz="1300" dirty="0">
                <a:solidFill>
                  <a:schemeClr val="tx1"/>
                </a:solidFill>
              </a:rPr>
              <a:t>and </a:t>
            </a:r>
            <a:r>
              <a:rPr lang="en-GB" sz="1300" dirty="0" smtClean="0">
                <a:solidFill>
                  <a:schemeClr val="tx1"/>
                </a:solidFill>
              </a:rPr>
              <a:t>quality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Integrate Executive governance and planning systems</a:t>
            </a: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Introduction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Reasons to transform local care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/>
              <a:t>the </a:t>
            </a:r>
            <a:r>
              <a:rPr lang="en-US" b="1" dirty="0"/>
              <a:t>aging population and burden of </a:t>
            </a:r>
            <a:r>
              <a:rPr lang="en-US" b="1" dirty="0" smtClean="0"/>
              <a:t>long term conditions </a:t>
            </a:r>
            <a:r>
              <a:rPr lang="en-US" b="1" dirty="0"/>
              <a:t>has led to rising demand for care, which coupled with workforce pressures, can result in </a:t>
            </a:r>
            <a:r>
              <a:rPr lang="en-US" b="1" dirty="0" smtClean="0"/>
              <a:t>hospital or long term care </a:t>
            </a:r>
            <a:r>
              <a:rPr lang="en-US" b="1" dirty="0"/>
              <a:t>being the default setting of </a:t>
            </a:r>
            <a:r>
              <a:rPr lang="en-US" b="1" dirty="0" smtClean="0"/>
              <a:t>care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Introduction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939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Redesigning out of </a:t>
            </a:r>
            <a:r>
              <a:rPr lang="en-GB" sz="4000" b="1" dirty="0">
                <a:solidFill>
                  <a:srgbClr val="7030A0"/>
                </a:solidFill>
              </a:rPr>
              <a:t>h</a:t>
            </a:r>
            <a:r>
              <a:rPr lang="en-GB" sz="4000" b="1" dirty="0" smtClean="0">
                <a:solidFill>
                  <a:srgbClr val="7030A0"/>
                </a:solidFill>
              </a:rPr>
              <a:t>ospital care for 200,000 patients in 4 Localities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21903" y="2335427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Folkestone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29860" y="2162432"/>
            <a:ext cx="74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89409" y="196609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2627" y="2741144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Hythe</a:t>
            </a:r>
            <a:r>
              <a:rPr lang="en-US" dirty="0" smtClean="0"/>
              <a:t> &amp; Rural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537" y="724889"/>
            <a:ext cx="7245177" cy="5837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Main Issues</a:t>
            </a:r>
          </a:p>
          <a:p>
            <a:pPr marL="0" indent="0">
              <a:buNone/>
            </a:pPr>
            <a:r>
              <a:rPr lang="en-US" sz="1600" dirty="0" smtClean="0"/>
              <a:t>Young adults in private rented accommodation</a:t>
            </a:r>
          </a:p>
          <a:p>
            <a:pPr marL="0" indent="0">
              <a:buNone/>
            </a:pPr>
            <a:r>
              <a:rPr lang="en-US" sz="1600" dirty="0" smtClean="0"/>
              <a:t>Particularly high levels of shared dwellings and overcrowding</a:t>
            </a:r>
          </a:p>
          <a:p>
            <a:pPr marL="0" indent="0">
              <a:buNone/>
            </a:pPr>
            <a:r>
              <a:rPr lang="en-US" sz="1600" dirty="0" smtClean="0"/>
              <a:t>Particularly pool living environment with high crime rates</a:t>
            </a:r>
          </a:p>
          <a:p>
            <a:pPr marL="0" indent="0">
              <a:buNone/>
            </a:pPr>
            <a:r>
              <a:rPr lang="en-US" sz="1600" dirty="0" smtClean="0"/>
              <a:t>Low incomes</a:t>
            </a:r>
          </a:p>
          <a:p>
            <a:pPr marL="0" indent="0">
              <a:buNone/>
            </a:pPr>
            <a:r>
              <a:rPr lang="en-US" sz="1600" dirty="0" smtClean="0"/>
              <a:t>High levels of out-of-work benefit claimants</a:t>
            </a:r>
          </a:p>
          <a:p>
            <a:pPr marL="0" indent="0">
              <a:buNone/>
            </a:pPr>
            <a:r>
              <a:rPr lang="en-US" sz="1600" dirty="0" smtClean="0"/>
              <a:t>Poor scores for education</a:t>
            </a:r>
          </a:p>
          <a:p>
            <a:pPr marL="0" indent="0">
              <a:buNone/>
            </a:pPr>
            <a:r>
              <a:rPr lang="en-US" sz="1600" dirty="0" smtClean="0"/>
              <a:t>Particularly high levels of movement / transiency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Health Risks / Behaviors</a:t>
            </a:r>
          </a:p>
          <a:p>
            <a:pPr marL="0" indent="0">
              <a:buNone/>
            </a:pPr>
            <a:r>
              <a:rPr lang="en-US" sz="1600" dirty="0" smtClean="0"/>
              <a:t>High smoking prevalence</a:t>
            </a:r>
          </a:p>
          <a:p>
            <a:pPr marL="0" indent="0">
              <a:buNone/>
            </a:pPr>
            <a:r>
              <a:rPr lang="en-US" sz="1600" dirty="0" smtClean="0"/>
              <a:t>Low levels of wellbeing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Health Outcomes</a:t>
            </a:r>
          </a:p>
          <a:p>
            <a:pPr marL="0" indent="0">
              <a:buNone/>
            </a:pPr>
            <a:r>
              <a:rPr lang="en-US" sz="1600" dirty="0" smtClean="0"/>
              <a:t>High premature mortality rates</a:t>
            </a:r>
          </a:p>
          <a:p>
            <a:pPr marL="0" indent="0">
              <a:buNone/>
            </a:pPr>
            <a:r>
              <a:rPr lang="en-US" sz="1600" dirty="0" smtClean="0"/>
              <a:t>Alcohol-related premature mortality and from ‘external causes’ particularly high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914" y="-1372"/>
            <a:ext cx="713808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Deprivation and health inequalities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1232" y="886307"/>
            <a:ext cx="4514335" cy="5355312"/>
          </a:xfrm>
          <a:prstGeom prst="rect">
            <a:avLst/>
          </a:prstGeom>
          <a:ln>
            <a:solidFill>
              <a:srgbClr val="C111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South Kent Coast CCG covers the areas of Shepway and Dover, which include the </a:t>
            </a:r>
            <a:r>
              <a:rPr lang="en-US" dirty="0" smtClean="0">
                <a:solidFill>
                  <a:srgbClr val="404040"/>
                </a:solidFill>
              </a:rPr>
              <a:t>main towns </a:t>
            </a:r>
            <a:r>
              <a:rPr lang="en-US" dirty="0">
                <a:solidFill>
                  <a:srgbClr val="404040"/>
                </a:solidFill>
              </a:rPr>
              <a:t>of </a:t>
            </a:r>
            <a:r>
              <a:rPr lang="en-US" dirty="0" err="1">
                <a:solidFill>
                  <a:srgbClr val="404040"/>
                </a:solidFill>
              </a:rPr>
              <a:t>Folkestone</a:t>
            </a:r>
            <a:r>
              <a:rPr lang="en-US" dirty="0">
                <a:solidFill>
                  <a:srgbClr val="404040"/>
                </a:solidFill>
              </a:rPr>
              <a:t> and Dover respectively. </a:t>
            </a:r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Deprivation </a:t>
            </a:r>
            <a:r>
              <a:rPr lang="en-US" dirty="0">
                <a:solidFill>
                  <a:srgbClr val="404040"/>
                </a:solidFill>
              </a:rPr>
              <a:t>statistics are higher than the</a:t>
            </a:r>
          </a:p>
          <a:p>
            <a:r>
              <a:rPr lang="en-US" dirty="0">
                <a:solidFill>
                  <a:srgbClr val="404040"/>
                </a:solidFill>
              </a:rPr>
              <a:t>Kent average and the England average, with generally worse health outcomes. </a:t>
            </a:r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The towns </a:t>
            </a:r>
            <a:r>
              <a:rPr lang="en-US" dirty="0">
                <a:solidFill>
                  <a:srgbClr val="404040"/>
                </a:solidFill>
              </a:rPr>
              <a:t>have an important location on the South Coast of England, with major </a:t>
            </a:r>
            <a:r>
              <a:rPr lang="en-US" dirty="0" smtClean="0">
                <a:solidFill>
                  <a:srgbClr val="404040"/>
                </a:solidFill>
              </a:rPr>
              <a:t>transport routes </a:t>
            </a:r>
            <a:r>
              <a:rPr lang="en-US" dirty="0">
                <a:solidFill>
                  <a:srgbClr val="404040"/>
                </a:solidFill>
              </a:rPr>
              <a:t>between mainland Europe and London. </a:t>
            </a:r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19 </a:t>
            </a:r>
            <a:r>
              <a:rPr lang="en-US" dirty="0">
                <a:solidFill>
                  <a:srgbClr val="404040"/>
                </a:solidFill>
              </a:rPr>
              <a:t>LSOAs feature in the most deprived</a:t>
            </a:r>
          </a:p>
          <a:p>
            <a:r>
              <a:rPr lang="en-US" dirty="0">
                <a:solidFill>
                  <a:srgbClr val="404040"/>
                </a:solidFill>
              </a:rPr>
              <a:t>decile for deprivation in Kent, 8 </a:t>
            </a:r>
            <a:r>
              <a:rPr lang="en-US" dirty="0" smtClean="0">
                <a:solidFill>
                  <a:srgbClr val="404040"/>
                </a:solidFill>
              </a:rPr>
              <a:t>in Shepway </a:t>
            </a:r>
            <a:r>
              <a:rPr lang="en-US" dirty="0">
                <a:solidFill>
                  <a:srgbClr val="404040"/>
                </a:solidFill>
              </a:rPr>
              <a:t>(around </a:t>
            </a:r>
            <a:r>
              <a:rPr lang="en-US" dirty="0" err="1">
                <a:solidFill>
                  <a:srgbClr val="404040"/>
                </a:solidFill>
              </a:rPr>
              <a:t>Folkestone</a:t>
            </a:r>
            <a:r>
              <a:rPr lang="en-US" dirty="0">
                <a:solidFill>
                  <a:srgbClr val="404040"/>
                </a:solidFill>
              </a:rPr>
              <a:t>) and 11 in </a:t>
            </a:r>
            <a:r>
              <a:rPr lang="en-US" dirty="0" smtClean="0">
                <a:solidFill>
                  <a:srgbClr val="404040"/>
                </a:solidFill>
              </a:rPr>
              <a:t>Dover (around </a:t>
            </a:r>
            <a:r>
              <a:rPr lang="en-US" dirty="0">
                <a:solidFill>
                  <a:srgbClr val="404040"/>
                </a:solidFill>
              </a:rPr>
              <a:t>Dover town). </a:t>
            </a:r>
            <a:endParaRPr lang="en-US" dirty="0" smtClean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There </a:t>
            </a:r>
            <a:r>
              <a:rPr lang="en-US" dirty="0">
                <a:solidFill>
                  <a:srgbClr val="404040"/>
                </a:solidFill>
              </a:rPr>
              <a:t>is another pocket of deprivation in the village </a:t>
            </a:r>
            <a:r>
              <a:rPr lang="en-US" dirty="0" smtClean="0">
                <a:solidFill>
                  <a:srgbClr val="404040"/>
                </a:solidFill>
              </a:rPr>
              <a:t>of </a:t>
            </a:r>
            <a:r>
              <a:rPr lang="en-US" dirty="0" err="1" smtClean="0">
                <a:solidFill>
                  <a:srgbClr val="404040"/>
                </a:solidFill>
              </a:rPr>
              <a:t>Aylesham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Introduction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058930" y="624161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2D7C83"/>
                </a:solidFill>
                <a:latin typeface=""/>
              </a:rPr>
              <a:t>SOUTH KENT COAST </a:t>
            </a:r>
            <a:r>
              <a:rPr lang="en-US" dirty="0" smtClean="0">
                <a:solidFill>
                  <a:srgbClr val="2D7C83"/>
                </a:solidFill>
                <a:latin typeface=""/>
              </a:rPr>
              <a:t>CCG - Analysis </a:t>
            </a:r>
            <a:r>
              <a:rPr lang="en-US" dirty="0">
                <a:solidFill>
                  <a:srgbClr val="2D7C83"/>
                </a:solidFill>
                <a:latin typeface=""/>
              </a:rPr>
              <a:t>of Deprived Areas</a:t>
            </a:r>
          </a:p>
          <a:p>
            <a:pPr algn="r"/>
            <a:r>
              <a:rPr lang="en-US" sz="1200" dirty="0">
                <a:solidFill>
                  <a:srgbClr val="2D7C83"/>
                </a:solidFill>
                <a:latin typeface=""/>
              </a:rPr>
              <a:t>In the most deprived decile for </a:t>
            </a:r>
            <a:r>
              <a:rPr lang="en-US" sz="1200" dirty="0" smtClean="0">
                <a:solidFill>
                  <a:srgbClr val="2D7C83"/>
                </a:solidFill>
                <a:latin typeface=""/>
              </a:rPr>
              <a:t>Kent (Kent Public Health Observatory,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46D2-32DC-C84F-A959-FD45ADFAB87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9" y="0"/>
            <a:ext cx="332967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68" y="0"/>
            <a:ext cx="34698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185" y="0"/>
            <a:ext cx="3290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38" y="1444168"/>
            <a:ext cx="2470066" cy="4581951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smtClean="0"/>
              <a:t>SKC </a:t>
            </a:r>
            <a:r>
              <a:rPr lang="en-GB" sz="1800" dirty="0" smtClean="0"/>
              <a:t>approach: Our Out </a:t>
            </a:r>
            <a:r>
              <a:rPr lang="en-GB" sz="1800" dirty="0"/>
              <a:t>of </a:t>
            </a:r>
            <a:r>
              <a:rPr lang="en-GB" sz="1800" dirty="0" smtClean="0"/>
              <a:t>Hospital service model is </a:t>
            </a:r>
            <a:r>
              <a:rPr lang="en-GB" sz="1800" dirty="0"/>
              <a:t>being developed ‘bottom up’ and aligned with the </a:t>
            </a:r>
            <a:r>
              <a:rPr lang="en-GB" sz="1800" dirty="0" smtClean="0"/>
              <a:t>East Kent Strategy and the Kent and Medway Transformation Plan </a:t>
            </a:r>
            <a:r>
              <a:rPr lang="en-GB" sz="1800" dirty="0"/>
              <a:t>to ensure we have robust care systems to provide more care in the community at pace. </a:t>
            </a:r>
          </a:p>
          <a:p>
            <a:pPr marL="0" indent="0">
              <a:buNone/>
            </a:pPr>
            <a:r>
              <a:rPr lang="en-GB" sz="1800" dirty="0" smtClean="0"/>
              <a:t>This </a:t>
            </a:r>
            <a:r>
              <a:rPr lang="en-GB" sz="1800" dirty="0"/>
              <a:t>includes alignment with the </a:t>
            </a:r>
            <a:r>
              <a:rPr lang="en-GB" sz="1800" dirty="0" smtClean="0"/>
              <a:t>Kent County Council </a:t>
            </a:r>
            <a:r>
              <a:rPr lang="en-GB" sz="1800" dirty="0"/>
              <a:t>transformation programme around social </a:t>
            </a:r>
            <a:r>
              <a:rPr lang="en-GB" sz="1800" dirty="0" smtClean="0"/>
              <a:t>care</a:t>
            </a:r>
            <a:r>
              <a:rPr lang="en-GB" sz="18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2088292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Introduction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6214" y="9896"/>
            <a:ext cx="9735786" cy="536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+mn-lt"/>
              </a:rPr>
              <a:t>Our approach to delivery of East Kent Strategy and STP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09975" y="6356350"/>
            <a:ext cx="2743200" cy="365125"/>
          </a:xfrm>
        </p:spPr>
        <p:txBody>
          <a:bodyPr/>
          <a:lstStyle/>
          <a:p>
            <a:fld id="{0B7246D2-32DC-C84F-A959-FD45ADFAB874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92466" y="977297"/>
            <a:ext cx="9143345" cy="5515692"/>
            <a:chOff x="-77227" y="845276"/>
            <a:chExt cx="10320000" cy="5690932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1859622" y="1220362"/>
              <a:ext cx="5633366" cy="1333346"/>
            </a:xfrm>
            <a:custGeom>
              <a:avLst/>
              <a:gdLst>
                <a:gd name="T0" fmla="*/ 2743200 w 5486400"/>
                <a:gd name="T1" fmla="*/ 0 h 662516"/>
                <a:gd name="T2" fmla="*/ 5486400 w 5486400"/>
                <a:gd name="T3" fmla="*/ 331260 h 662516"/>
                <a:gd name="T4" fmla="*/ 2743200 w 5486400"/>
                <a:gd name="T5" fmla="*/ 662519 h 662516"/>
                <a:gd name="T6" fmla="*/ 0 w 5486400"/>
                <a:gd name="T7" fmla="*/ 331260 h 662516"/>
                <a:gd name="T8" fmla="*/ 0 w 5486400"/>
                <a:gd name="T9" fmla="*/ 662519 h 662516"/>
                <a:gd name="T10" fmla="*/ 685797 w 5486400"/>
                <a:gd name="T11" fmla="*/ 0 h 662516"/>
                <a:gd name="T12" fmla="*/ 4800603 w 5486400"/>
                <a:gd name="T13" fmla="*/ 0 h 662516"/>
                <a:gd name="T14" fmla="*/ 5486400 w 5486400"/>
                <a:gd name="T15" fmla="*/ 662519 h 662516"/>
                <a:gd name="T16" fmla="*/ 0 w 5486400"/>
                <a:gd name="T17" fmla="*/ 662519 h 66251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86400"/>
                <a:gd name="T28" fmla="*/ 0 h 662516"/>
                <a:gd name="T29" fmla="*/ 5486400 w 5486400"/>
                <a:gd name="T30" fmla="*/ 662516 h 6625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86400" h="662516">
                  <a:moveTo>
                    <a:pt x="5486400" y="1"/>
                  </a:moveTo>
                  <a:lnTo>
                    <a:pt x="4800603" y="662515"/>
                  </a:lnTo>
                  <a:lnTo>
                    <a:pt x="685797" y="662515"/>
                  </a:lnTo>
                  <a:lnTo>
                    <a:pt x="0" y="1"/>
                  </a:lnTo>
                  <a:lnTo>
                    <a:pt x="5486400" y="1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77895" tIns="17785" rIns="977905" bIns="17785" numCol="1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Self-care and prevention - all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2577763" y="2535389"/>
              <a:ext cx="4225026" cy="1333346"/>
            </a:xfrm>
            <a:custGeom>
              <a:avLst/>
              <a:gdLst>
                <a:gd name="T0" fmla="*/ 2057400 w 4114800"/>
                <a:gd name="T1" fmla="*/ 0 h 662516"/>
                <a:gd name="T2" fmla="*/ 4114800 w 4114800"/>
                <a:gd name="T3" fmla="*/ 331260 h 662516"/>
                <a:gd name="T4" fmla="*/ 2057400 w 4114800"/>
                <a:gd name="T5" fmla="*/ 662519 h 662516"/>
                <a:gd name="T6" fmla="*/ 0 w 4114800"/>
                <a:gd name="T7" fmla="*/ 331260 h 662516"/>
                <a:gd name="T8" fmla="*/ 0 w 4114800"/>
                <a:gd name="T9" fmla="*/ 662519 h 662516"/>
                <a:gd name="T10" fmla="*/ 685797 w 4114800"/>
                <a:gd name="T11" fmla="*/ 0 h 662516"/>
                <a:gd name="T12" fmla="*/ 3429003 w 4114800"/>
                <a:gd name="T13" fmla="*/ 0 h 662516"/>
                <a:gd name="T14" fmla="*/ 4114800 w 4114800"/>
                <a:gd name="T15" fmla="*/ 662519 h 662516"/>
                <a:gd name="T16" fmla="*/ 0 w 4114800"/>
                <a:gd name="T17" fmla="*/ 662519 h 66251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14800"/>
                <a:gd name="T28" fmla="*/ 0 h 662516"/>
                <a:gd name="T29" fmla="*/ 4114800 w 4114800"/>
                <a:gd name="T30" fmla="*/ 662516 h 6625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14800" h="662516">
                  <a:moveTo>
                    <a:pt x="4114800" y="1"/>
                  </a:moveTo>
                  <a:lnTo>
                    <a:pt x="3429003" y="662515"/>
                  </a:lnTo>
                  <a:lnTo>
                    <a:pt x="685797" y="662515"/>
                  </a:lnTo>
                  <a:lnTo>
                    <a:pt x="0" y="1"/>
                  </a:lnTo>
                  <a:lnTo>
                    <a:pt x="4114800" y="1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737865" tIns="17785" rIns="737875" bIns="17775" numCol="1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?16 x locality ‘hubs’  serving 30,000 to 60,000 population</a:t>
              </a:r>
              <a:endParaRPr lang="en-US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295906" y="3860574"/>
              <a:ext cx="2816683" cy="1333346"/>
            </a:xfrm>
            <a:custGeom>
              <a:avLst/>
              <a:gdLst>
                <a:gd name="T0" fmla="*/ 1371600 w 2743200"/>
                <a:gd name="T1" fmla="*/ 0 h 662516"/>
                <a:gd name="T2" fmla="*/ 2743200 w 2743200"/>
                <a:gd name="T3" fmla="*/ 331260 h 662516"/>
                <a:gd name="T4" fmla="*/ 1371600 w 2743200"/>
                <a:gd name="T5" fmla="*/ 662519 h 662516"/>
                <a:gd name="T6" fmla="*/ 0 w 2743200"/>
                <a:gd name="T7" fmla="*/ 331260 h 662516"/>
                <a:gd name="T8" fmla="*/ 0 w 2743200"/>
                <a:gd name="T9" fmla="*/ 662519 h 662516"/>
                <a:gd name="T10" fmla="*/ 685797 w 2743200"/>
                <a:gd name="T11" fmla="*/ 0 h 662516"/>
                <a:gd name="T12" fmla="*/ 2057403 w 2743200"/>
                <a:gd name="T13" fmla="*/ 0 h 662516"/>
                <a:gd name="T14" fmla="*/ 2743200 w 2743200"/>
                <a:gd name="T15" fmla="*/ 662519 h 662516"/>
                <a:gd name="T16" fmla="*/ 0 w 2743200"/>
                <a:gd name="T17" fmla="*/ 662519 h 66251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3200"/>
                <a:gd name="T28" fmla="*/ 0 h 662516"/>
                <a:gd name="T29" fmla="*/ 2743200 w 2743200"/>
                <a:gd name="T30" fmla="*/ 662516 h 6625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3200" h="662516">
                  <a:moveTo>
                    <a:pt x="2743200" y="1"/>
                  </a:moveTo>
                  <a:lnTo>
                    <a:pt x="2057403" y="662515"/>
                  </a:lnTo>
                  <a:lnTo>
                    <a:pt x="685797" y="662515"/>
                  </a:lnTo>
                  <a:lnTo>
                    <a:pt x="0" y="1"/>
                  </a:lnTo>
                  <a:lnTo>
                    <a:pt x="2743200" y="1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497844" tIns="17775" rIns="497835" bIns="17785" numCol="1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?4 x ‘super-hubs’ serving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&gt; 120,000 population</a:t>
              </a:r>
              <a:endParaRPr lang="en-US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014048" y="5202862"/>
              <a:ext cx="1408342" cy="1333346"/>
            </a:xfrm>
            <a:custGeom>
              <a:avLst/>
              <a:gdLst>
                <a:gd name="T0" fmla="*/ 685800 w 1371600"/>
                <a:gd name="T1" fmla="*/ 0 h 662516"/>
                <a:gd name="T2" fmla="*/ 1371600 w 1371600"/>
                <a:gd name="T3" fmla="*/ 331260 h 662516"/>
                <a:gd name="T4" fmla="*/ 685800 w 1371600"/>
                <a:gd name="T5" fmla="*/ 662519 h 662516"/>
                <a:gd name="T6" fmla="*/ 0 w 1371600"/>
                <a:gd name="T7" fmla="*/ 331260 h 662516"/>
                <a:gd name="T8" fmla="*/ 0 w 1371600"/>
                <a:gd name="T9" fmla="*/ 662519 h 662516"/>
                <a:gd name="T10" fmla="*/ 685797 w 1371600"/>
                <a:gd name="T11" fmla="*/ 0 h 662516"/>
                <a:gd name="T12" fmla="*/ 685803 w 1371600"/>
                <a:gd name="T13" fmla="*/ 0 h 662516"/>
                <a:gd name="T14" fmla="*/ 1371600 w 1371600"/>
                <a:gd name="T15" fmla="*/ 662519 h 662516"/>
                <a:gd name="T16" fmla="*/ 0 w 1371600"/>
                <a:gd name="T17" fmla="*/ 662519 h 66251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1600"/>
                <a:gd name="T28" fmla="*/ 0 h 662516"/>
                <a:gd name="T29" fmla="*/ 1371600 w 1371600"/>
                <a:gd name="T30" fmla="*/ 662516 h 6625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1600" h="662516">
                  <a:moveTo>
                    <a:pt x="1371600" y="0"/>
                  </a:moveTo>
                  <a:lnTo>
                    <a:pt x="685803" y="662516"/>
                  </a:lnTo>
                  <a:lnTo>
                    <a:pt x="685797" y="662516"/>
                  </a:lnTo>
                  <a:lnTo>
                    <a:pt x="0" y="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7785" tIns="17775" rIns="17775" bIns="17785" numCol="1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4048" y="5202862"/>
              <a:ext cx="1408342" cy="666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Acute hospitals serving 700,000 population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1379" y="845276"/>
              <a:ext cx="2531394" cy="1143198"/>
            </a:xfrm>
            <a:prstGeom prst="rect">
              <a:avLst/>
            </a:prstGeom>
            <a:noFill/>
            <a:ln>
              <a:solidFill>
                <a:srgbClr val="0072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Greater focus on helping people to lead healthier lifestyles, stay well, and self-care where possible.  Support to prevent ill-health and the worsening of existing conditions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77227" y="2666472"/>
              <a:ext cx="2714872" cy="3869736"/>
            </a:xfrm>
            <a:prstGeom prst="rect">
              <a:avLst/>
            </a:prstGeom>
            <a:noFill/>
            <a:ln>
              <a:solidFill>
                <a:srgbClr val="0072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Delivering enhanced primary and social care services, possibly 8am - 8pm, 7 days per week.  </a:t>
              </a:r>
              <a:endParaRPr lang="en-US" sz="1100" dirty="0"/>
            </a:p>
            <a:p>
              <a:r>
                <a:rPr lang="en-US" sz="1100" dirty="0"/>
                <a:t>Services could include: community nursing, GPs, counselling and psychological therapies; social /domiciliary care; occupational therapy, physio, speech and language therapy; voluntary sector support; intermediate care including rapid response; urgent/same day care; community paramedics; longer appointments for </a:t>
              </a:r>
              <a:r>
                <a:rPr lang="en-US" sz="1100" dirty="0" smtClean="0"/>
                <a:t>patients </a:t>
              </a:r>
              <a:r>
                <a:rPr lang="en-US" sz="1100" dirty="0"/>
                <a:t>with complex cases; carer support/peer support; palliative care; health visitors; health trainers; access to beds in the community to support step up/short term crisis care; and annual health care check services.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02788" y="3437149"/>
              <a:ext cx="3195028" cy="2715096"/>
            </a:xfrm>
            <a:prstGeom prst="rect">
              <a:avLst/>
            </a:prstGeom>
            <a:noFill/>
            <a:ln>
              <a:solidFill>
                <a:srgbClr val="0072C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24 hour, 7 days per week services as well as specialist services for those with more acute conditions.</a:t>
              </a:r>
              <a:endParaRPr lang="en-US" sz="1100" dirty="0"/>
            </a:p>
            <a:p>
              <a:r>
                <a:rPr lang="en-US" sz="1100" dirty="0"/>
                <a:t>Services could include:  rapid response/link with acute services; diagnostics, </a:t>
              </a:r>
              <a:r>
                <a:rPr lang="en-US" sz="1100" dirty="0" err="1"/>
                <a:t>eg</a:t>
              </a:r>
              <a:r>
                <a:rPr lang="en-US" sz="1100" dirty="0"/>
                <a:t> </a:t>
              </a:r>
              <a:r>
                <a:rPr lang="en-US" sz="1100" dirty="0" smtClean="0"/>
                <a:t> enablement, MRI</a:t>
              </a:r>
              <a:r>
                <a:rPr lang="en-US" sz="1100" dirty="0"/>
                <a:t>; higher acuity ambulatory care, including mental health crisis; specialist end of life; specialist dementia care; specialist nurses; community geriatrician, cardiology and respiratory support; </a:t>
              </a:r>
              <a:r>
                <a:rPr lang="en-US" sz="1100" dirty="0" smtClean="0"/>
                <a:t>outpatient </a:t>
              </a:r>
              <a:r>
                <a:rPr lang="en-US" sz="1100" dirty="0"/>
                <a:t>services; community midwifery; minor injury units and specialist mental health including perinatal mental health </a:t>
              </a:r>
              <a:r>
                <a:rPr lang="en-US" sz="1100" dirty="0" smtClean="0"/>
                <a:t>services, nurse led outcome focused domiciliary care. </a:t>
              </a:r>
              <a:r>
                <a:rPr lang="en-US" sz="1100" dirty="0"/>
                <a:t>Could  include community beds.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2896" y="1572692"/>
              <a:ext cx="908383" cy="792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3078" y="4435304"/>
              <a:ext cx="524009" cy="457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3295906" y="3603734"/>
              <a:ext cx="908383" cy="79255"/>
            </a:xfrm>
            <a:prstGeom prst="rect">
              <a:avLst/>
            </a:prstGeom>
          </p:spPr>
        </p:pic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4972" y="615572"/>
            <a:ext cx="8303134" cy="2215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/>
              <a:t>East Kent Strategy emerging </a:t>
            </a:r>
            <a:r>
              <a:rPr lang="en-GB" sz="1600" b="1" dirty="0"/>
              <a:t>thinking for ‘out of hospital’/community-based services -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6786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wffbY8wEWsJHGG4Pdy7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i7SrNhnkq80BGebdwjC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zui658xUWC_CbIDIcSd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JRZ6PfiE2Wg43FwIYYE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3xJUcKwkSdjEU6NpuD7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46C5fj9EiThPzuZEVn4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WzpGPjEGvPPJDx8M5f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iTCJX8uUitlomFceSDT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n0v_P_3EWy_hIsn8KbW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wO7ZAOUqZMvLGyGLY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16QjgkFEC3uQfxXoYkp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AIM_yCEyGMzUTG23t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RcvSWl8U2x7DeYK4Xi0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qeyREhOU2nYoFD2pS5u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4_EXK3oU6_f0_OOv566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ambU9dlE.AEZiN8P2mo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3BRa3HmUq6.O6Y5Lwa.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ju.ILPkShjjyZuJK.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wn_uZwkGPMwb1hYccq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PYZOtJDUWkGZJaJGm6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bO6XiGjkuuK5Wi51qu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Lz_7ZA10S4u9uS9Mer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xKvF1GbU.bW1CFMgd3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ASyv7zOEyBKQPwGCZk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tZiBuDOUq0kgm5XSh2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0p8mwdrE2ugNctoj.W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qzJSLNOkqKUGXQrXJz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NxWq_AaE6T7g5re8K4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tZiBuDOUq0kgm5XSh2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uvbtGPEqLp.GR.CGCf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J_Z1OHNkKkTML_NoI43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QrmJEcfUefdQlE1QbV3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BE57SNCE6kf7x5Tcq3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_nGXyQpE2QZ9jU0cV4i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.3d1qrUatGGgsotNP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wO7ZAOUqZMvLGyGLYW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C5ywE3L06zT3Swtjbo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yrC7sQxEichcz8nbpV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gOXu5HSU.ZLsF9LlAJ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qzJSLNOkqKUGXQrXJz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7BdMSylkGzgJzCnnei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tMSMxgZkK1l5mGRnND9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aPxkcnEEqjtunJGbfT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bHkdyiBEWS25lPxqm7j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qeyREhOU2nYoFD2pS5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nUHmQkukWWLTG7DgOhS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JIuIwOwkiAbblUaytF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tna9rVDEK5.qTgtwU5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uvbtGPEqLp.GR.CGCf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AIM_yCEyGMzUTG23t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LRctFR10afEk4dsV5lm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.OV5VlkU6A45V1GPGM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i7SrNhnkq80BGebdwj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zui658xUWC_CbIDIcS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JRZ6PfiE2Wg43FwIYY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3xJUcKwkSdjEU6NpuD7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46C5fj9EiThPzuZEVn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WzpGPjEGvPPJDx8M5f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iTCJX8uUitlomFceSD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BE57SNCE6kf7x5Tcq3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n0v_P_3EWy_hIsn8Kb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wO7ZAOUqZMvLGyGLYW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AIM_yCEyGMzUTG23t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RcvSWl8U2x7DeYK4Xi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qeyREhOU2nYoFD2pS5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4_EXK3oU6_f0_OOv566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ambU9dlE.AEZiN8P2m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3BRa3HmUq6.O6Y5Lwa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_nGXyQpE2QZ9jU0cV4i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Hju.ILPkShjjyZuJK.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wn_uZwkGPMwb1hYccq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PYZOtJDUWkGZJaJGm6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wffbY8wEWsJHGG4Pdy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16QjgkFEC3uQfxXoYkp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bO6XiGjkuuK5Wi51qu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3BRa3HmUq6.O6Y5Lwa.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Lz_7ZA10S4u9uS9MerQ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xKvF1GbU.bW1CFMgd3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ASyv7zOEyBKQPwGCZkf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tZiBuDOUq0kgm5XSh2h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0p8mwdrE2ugNctoj.WH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qzJSLNOkqKUGXQrXJzA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NxWq_AaE6T7g5re8K4.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uvbtGPEqLp.GR.CGCf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J_Z1OHNkKkTML_NoI43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QrmJEcfUefdQlE1QbV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BE57SNCE6kf7x5Tcq3O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_nGXyQpE2QZ9jU0cV4i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.3d1qrUatGGgsotNPK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wO7ZAOUqZMvLGyGLYW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C5ywE3L06zT3Swtjbox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yrC7sQxEichcz8nbpVn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gOXu5HSU.ZLsF9LlAJ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7BdMSylkGzgJzCnnei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hfLb.OkKl2gtXtiTpc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tMSMxgZkK1l5mGRnND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sz0LcUskSEJaCvTJU9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aPxkcnEEqjtunJGbfTz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bHkdyiBEWS25lPxqm7j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qeyREhOU2nYoFD2pS5u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nUHmQkukWWLTG7DgOhS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JIuIwOwkiAbblUaytFc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tna9rVDEK5.qTgtwU52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AIM_yCEyGMzUTG23tT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LRctFR10afEk4dsV5lm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.OV5VlkU6A45V1GPGM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16400</TotalTime>
  <Words>4549</Words>
  <Application>Microsoft Office PowerPoint</Application>
  <PresentationFormat>Custom</PresentationFormat>
  <Paragraphs>1004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Vision</vt:lpstr>
      <vt:lpstr>PowerPoint Presentation</vt:lpstr>
      <vt:lpstr>PowerPoint Presentation</vt:lpstr>
      <vt:lpstr>Redesigning out of hospital care for 200,000 patients in 4 Localities</vt:lpstr>
      <vt:lpstr>PowerPoint Presentation</vt:lpstr>
      <vt:lpstr> </vt:lpstr>
      <vt:lpstr>East Kent Strategy emerging thinking for ‘out of hospital’/community-based services - for discussion</vt:lpstr>
      <vt:lpstr>PowerPoint Presentation</vt:lpstr>
      <vt:lpstr>Our approach to delivering outcomes for the whole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 on what would a Primary Care Team would look and feel like to work 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need in SKC</vt:lpstr>
      <vt:lpstr>What’s the big idea for mental health and dementia? </vt:lpstr>
      <vt:lpstr>Mental Health and Dementia Care in the Locality Under development</vt:lpstr>
      <vt:lpstr>PowerPoint Presentation</vt:lpstr>
      <vt:lpstr>PowerPoint Presentation</vt:lpstr>
      <vt:lpstr>PowerPoint Presentation</vt:lpstr>
      <vt:lpstr>   Questions and Discussion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Needham</dc:creator>
  <cp:lastModifiedBy>James Ripley</cp:lastModifiedBy>
  <cp:revision>205</cp:revision>
  <cp:lastPrinted>2016-10-12T09:40:36Z</cp:lastPrinted>
  <dcterms:created xsi:type="dcterms:W3CDTF">2016-09-09T09:01:54Z</dcterms:created>
  <dcterms:modified xsi:type="dcterms:W3CDTF">2016-11-11T12:30:15Z</dcterms:modified>
</cp:coreProperties>
</file>