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491" r:id="rId6"/>
    <p:sldId id="492" r:id="rId7"/>
    <p:sldId id="347" r:id="rId8"/>
    <p:sldId id="495" r:id="rId9"/>
    <p:sldId id="496" r:id="rId10"/>
    <p:sldId id="494" r:id="rId11"/>
    <p:sldId id="456" r:id="rId12"/>
    <p:sldId id="460" r:id="rId13"/>
    <p:sldId id="498" r:id="rId14"/>
    <p:sldId id="349" r:id="rId15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ja Kalaria" initials="PK" lastIdx="1" clrIdx="0">
    <p:extLst>
      <p:ext uri="{19B8F6BF-5375-455C-9EA6-DF929625EA0E}">
        <p15:presenceInfo xmlns:p15="http://schemas.microsoft.com/office/powerpoint/2012/main" userId="S::Puja.Kalaria@rsh.gov.uk::d5368c87-dca1-4375-9dd3-53497fc05aa6" providerId="AD"/>
      </p:ext>
    </p:extLst>
  </p:cmAuthor>
  <p:cmAuthor id="2" name="Anna Furlong" initials="AF" lastIdx="2" clrIdx="1">
    <p:extLst>
      <p:ext uri="{19B8F6BF-5375-455C-9EA6-DF929625EA0E}">
        <p15:presenceInfo xmlns:p15="http://schemas.microsoft.com/office/powerpoint/2012/main" userId="S::Anna.Furlong@rsh.gov.uk::18991d75-e5b1-497f-8fda-6369169f2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878"/>
    <a:srgbClr val="BC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F042E-0549-4165-A733-255D57F32A0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7A52-D988-4B57-8E4D-28D849E30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5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17A52-D988-4B57-8E4D-28D849E307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0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92690-5827-4F99-B9EA-8FC3804198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6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2447" y="4723448"/>
            <a:ext cx="6554266" cy="5218926"/>
          </a:xfrm>
        </p:spPr>
        <p:txBody>
          <a:bodyPr/>
          <a:lstStyle/>
          <a:p>
            <a:pPr font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A2CD-E75C-47E1-8ADC-85D84CCAD7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9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DA5F-A8F3-4F60-9845-4EE345781B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5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92690-5827-4F99-B9EA-8FC3804198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413CB5D-4F4C-49EC-8BD6-4E3B86EE5A64}"/>
              </a:ext>
            </a:extLst>
          </p:cNvPr>
          <p:cNvGrpSpPr/>
          <p:nvPr/>
        </p:nvGrpSpPr>
        <p:grpSpPr>
          <a:xfrm>
            <a:off x="0" y="369374"/>
            <a:ext cx="12192000" cy="6488626"/>
            <a:chOff x="0" y="369374"/>
            <a:chExt cx="12192000" cy="64886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0D7F59-7567-470A-B987-8D6F5C55CBDA}"/>
                </a:ext>
              </a:extLst>
            </p:cNvPr>
            <p:cNvSpPr/>
            <p:nvPr/>
          </p:nvSpPr>
          <p:spPr>
            <a:xfrm>
              <a:off x="0" y="1524000"/>
              <a:ext cx="12192000" cy="5334000"/>
            </a:xfrm>
            <a:prstGeom prst="rect">
              <a:avLst/>
            </a:prstGeom>
            <a:solidFill>
              <a:srgbClr val="5C3D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E8B54DC-2D0A-465A-93AB-DAB366548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0" y="369374"/>
              <a:ext cx="1505350" cy="82751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750" y="2326741"/>
            <a:ext cx="10770917" cy="1421394"/>
          </a:xfrm>
        </p:spPr>
        <p:txBody>
          <a:bodyPr anchor="t" anchorCtr="0">
            <a:normAutofit/>
          </a:bodyPr>
          <a:lstStyle>
            <a:lvl1pPr algn="l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750" y="5332491"/>
            <a:ext cx="4366121" cy="68806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751" y="6184068"/>
            <a:ext cx="4366120" cy="15336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Month 2020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C72AE5-B1EB-44AD-A8D7-2F085F66B459}"/>
              </a:ext>
            </a:extLst>
          </p:cNvPr>
          <p:cNvGrpSpPr/>
          <p:nvPr/>
        </p:nvGrpSpPr>
        <p:grpSpPr>
          <a:xfrm>
            <a:off x="6272144" y="5668389"/>
            <a:ext cx="5665856" cy="903141"/>
            <a:chOff x="5306944" y="11903667"/>
            <a:chExt cx="6291490" cy="1002867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89E5C77-078A-4EA5-AFA3-68E5A73B4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554" y="11951400"/>
              <a:ext cx="955134" cy="955134"/>
            </a:xfrm>
            <a:prstGeom prst="rect">
              <a:avLst/>
            </a:prstGeom>
          </p:spPr>
        </p:pic>
        <p:pic>
          <p:nvPicPr>
            <p:cNvPr id="10" name="Picture 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0698056-C3ED-4E70-AD44-3458FA63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055" y="11951400"/>
              <a:ext cx="790451" cy="908178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1C205ACF-D81D-488F-A5E1-499243F2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964" y="11903667"/>
              <a:ext cx="955134" cy="955134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3CE5FBC-A53C-4F62-AA29-E500B9E2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118" y="11903667"/>
              <a:ext cx="957824" cy="955134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5111DC5-8FFF-48FA-882F-86386FEA8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944" y="11903667"/>
              <a:ext cx="953708" cy="955053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8CE7CB5A-3D92-454B-AC78-B0D8B4EBA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300" y="11951400"/>
              <a:ext cx="955134" cy="955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93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Prope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30867"/>
            <a:ext cx="10819200" cy="47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8FB87-192A-49F5-8861-6A7A1D91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6745" y="4768046"/>
            <a:ext cx="1440000" cy="1440000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F77C275-D056-4AA5-97A5-8622857DF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5864C6-0467-4057-BD1E-D8629DDF74EC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43E8CEC-9872-4CF8-A0C2-01D688889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4A2A7B7-14F6-46B6-9B54-172B0FE12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9955AF-FECF-4736-ABAF-452FF8E67EAE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5AF574-E9AF-420F-AEF9-013D21A84190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30867"/>
            <a:ext cx="10819200" cy="4772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41950-7D4A-4CAB-952D-45FAEAF7B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0032" y="4768875"/>
            <a:ext cx="1440000" cy="1440000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1DDFCFC-E7BB-4FDF-94B9-542BEA9C4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A17D14-F3DA-484A-8BA9-8D4A168F40CB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4C6424E-1BA6-4AA8-836A-44A2807F1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89D18D5-0FCB-4675-8AA4-DE0B81C1D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37A7E6-25A2-4C0D-8C8C-C074D54C5C88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1D60F8-5DF7-45D4-AB4D-425EB678A9A8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7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465667"/>
            <a:ext cx="10819200" cy="5571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BBC1B18-0E96-43F7-9AF8-105EA29F5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2EE23-73E2-4BAD-86A5-B200C124BBD4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A92942C-B227-4D8C-8C2F-BFA753245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58BFD32-5085-4503-BE1C-05B60F6B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B0D6FE-81B3-4797-9984-74641D990EAC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A07945-77B3-407D-866A-1EFE68858339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8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DEA50FA-AA09-4C4E-A719-ED06E0F9E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7A6026-038B-4DBA-9E70-45DE1D988FE4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9E6CD2F-81B4-4BAC-97BD-C4DA3F35B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FA413C4-DCF7-490E-AB43-F20B3B265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2234D7-0C46-4095-946C-9009C85A6E7A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8BF346-B826-43A4-93C5-A74F2E82FF00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5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772287E-1E96-478B-B99A-C6A0D98F0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F3CC23-CCAD-4168-8827-38E1D464A43B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20AC049-C7C6-4ECC-A866-0116C3D74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652BF17-7355-4329-BCE8-F2B9E3CC1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AF0A79-DEDE-48EB-A0D7-A83619E40E73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ADF972-FC34-429D-AEB6-98C6172EC987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3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2670772"/>
            <a:ext cx="10819200" cy="1050202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rgbClr val="5946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67" y="3720975"/>
            <a:ext cx="10819200" cy="23686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55A60A1-4C81-4428-A3F6-2C206D50E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5D68FA-6027-4972-92CF-B1A168CDE710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8308765D-16EB-42AA-80FC-793E331A2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502CFC7-5AEC-44A6-A980-36000459E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E7F05C-3FCF-4584-BF7F-264023CA4802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1E5963-55B5-4AE1-9ADD-93E98549C400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0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spcAft>
                <a:spcPts val="600"/>
              </a:spcAft>
              <a:defRPr/>
            </a:lvl5pPr>
            <a:lvl6pPr marL="12600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/>
            </a:lvl6pPr>
            <a:lvl7pPr marL="15300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3DD1DAA-E035-4465-8792-4D26BB487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3AA934-9CEE-4125-927C-F714390A1BD2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DF191BF-F629-42CF-8FE3-6D6BBFFCA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CBD1A41-88D5-4392-AF9D-F3C3DE00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DE3187-6F12-48C5-8C78-450A16B7354D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CFDCF-6EFE-4955-A8C4-2EB5DF6C942F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1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0867"/>
            <a:ext cx="5280000" cy="460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43467" y="1446408"/>
            <a:ext cx="5280000" cy="460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ACE07E84-5ADC-4558-B2ED-5B878D14D38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7079C0-9215-407C-9452-57F0922A9200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3D5D383B-45C1-49F6-BF93-C3ABAF510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68C7B87-8FBF-4049-88D8-C099A8F5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83150E-6619-4623-9534-884361518A4A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E66BDB-A1E7-4A9B-AEA9-61F407E7FB88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9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67" y="1435963"/>
            <a:ext cx="5280000" cy="5739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67" y="2259875"/>
            <a:ext cx="5280000" cy="3776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435963"/>
            <a:ext cx="5280000" cy="5739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259875"/>
            <a:ext cx="5280000" cy="3776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3467" y="465667"/>
            <a:ext cx="108192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4657C9F7-A30C-4E44-B965-10007016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November 20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BF570620-9F9D-4D85-B6A4-B3E40CA4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7DA72D6-3038-4322-9F70-EC9C4556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BE0B4C-FDAC-4176-847D-6D5D4D2A77E3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6D4724D-3AB7-4606-8729-A77509158C26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8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30867"/>
            <a:ext cx="10819200" cy="4772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81FB6-8C5F-42A6-9F7D-E3AFDC293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454" y="4778109"/>
            <a:ext cx="1314213" cy="1424954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593DF6DD-605B-431E-AB13-19D58A689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44C0B6-A82B-4A98-B1FA-AE5B9D1C824A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1361CD1-11D8-465D-A46F-C11766007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98D690F-F5B1-40D1-AEEB-D66B0037A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AC44B5-1A4B-4DF0-9171-2762E950F270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B9554E-F433-4F54-BE94-85842E25379A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02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House 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30867"/>
            <a:ext cx="10819200" cy="4772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9B547-2DDF-4B4C-8389-6CF6962A8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9668" y="4763063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54DD085-832A-4A97-88AA-0237206AE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E027D3-17B9-467B-8E9F-58E6D7A2665F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6489B41-824E-45DF-83D4-84A07716C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46DECEE-BF0C-4F57-B11A-2A12930AC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0482A9-3945-4417-A464-157FC6D4F64A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815066-8276-4C44-969E-C3D55A3BA505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3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30867"/>
            <a:ext cx="10819200" cy="4772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A1A087-A6F1-4E87-9CA9-93504C14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0019" y="4753697"/>
            <a:ext cx="1440000" cy="1440000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46C8452-94BE-416C-8652-62925744C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CB3792-7D5B-4577-B4B7-B5B2B57D1871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81B0AD2F-076A-49C2-BCFF-4C7595A20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15BD0D8-9D92-4BCC-B6D1-C133E7281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34EDF-C974-4100-BF40-E2900F524081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C042F3-6D5A-485A-A1D7-C3D5080C5E19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4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Magnifying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30865"/>
            <a:ext cx="10819200" cy="47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BCAF6-1FB6-4E27-BB5A-01584DC0A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0473" y="4764465"/>
            <a:ext cx="1444055" cy="1440000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3C4FDA0-AC63-4F4C-85E3-5F2EF0000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C56854-BA54-4BD3-AB74-0151C5FD2DB1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B7EB8155-0DB0-4DE0-A7B6-94B630B5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3C9AA3B-9272-4F81-93B6-BEF9FF5DA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20CF4B-B218-4BAF-A6B5-C9B336AC4568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F5741C-D973-42A1-8C43-B990793FBA8F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5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67" y="465667"/>
            <a:ext cx="1081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67" y="1430867"/>
            <a:ext cx="10819200" cy="4605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400D59C-B2E9-4A85-B64A-C1ABBD2C0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59757" y="6332165"/>
            <a:ext cx="2867376" cy="1826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707140-BDAC-4E5D-B410-E3503604D3E5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AD8AA0E-A842-41BB-BADE-B7F5483EB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383" y="6332279"/>
            <a:ext cx="1693878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Regulator of Social Housing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EBB0BA4-7E43-4F44-931E-DEEB7004A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67" y="6332279"/>
            <a:ext cx="244469" cy="187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DE3AD-81DD-477C-B05F-9B8B1DADB4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4C41CF-0F02-4B4D-B08B-CA1D76C63A0A}"/>
              </a:ext>
            </a:extLst>
          </p:cNvPr>
          <p:cNvCxnSpPr>
            <a:cxnSpLocks/>
          </p:cNvCxnSpPr>
          <p:nvPr/>
        </p:nvCxnSpPr>
        <p:spPr>
          <a:xfrm flipV="1">
            <a:off x="849503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A02A6B-8843-4BFE-9BCC-E6702389A920}"/>
              </a:ext>
            </a:extLst>
          </p:cNvPr>
          <p:cNvCxnSpPr>
            <a:cxnSpLocks/>
          </p:cNvCxnSpPr>
          <p:nvPr/>
        </p:nvCxnSpPr>
        <p:spPr>
          <a:xfrm flipV="1">
            <a:off x="2655261" y="6369274"/>
            <a:ext cx="0" cy="12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-1345168894,&quot;Placement&quot;:&quot;Footer&quot;}">
            <a:extLst>
              <a:ext uri="{FF2B5EF4-FFF2-40B4-BE49-F238E27FC236}">
                <a16:creationId xmlns:a16="http://schemas.microsoft.com/office/drawing/2014/main" id="{3057D8C0-03CA-4139-B7AF-C47A32C7E8A7}"/>
              </a:ext>
            </a:extLst>
          </p:cNvPr>
          <p:cNvSpPr txBox="1"/>
          <p:nvPr userDrawn="1"/>
        </p:nvSpPr>
        <p:spPr>
          <a:xfrm>
            <a:off x="5948680" y="65614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5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3" r:id="rId6"/>
    <p:sldLayoutId id="2147483674" r:id="rId7"/>
    <p:sldLayoutId id="2147483669" r:id="rId8"/>
    <p:sldLayoutId id="2147483670" r:id="rId9"/>
    <p:sldLayoutId id="2147483671" r:id="rId10"/>
    <p:sldLayoutId id="2147483672" r:id="rId11"/>
    <p:sldLayoutId id="2147483668" r:id="rId12"/>
    <p:sldLayoutId id="2147483666" r:id="rId13"/>
    <p:sldLayoutId id="214748366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5946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9468D"/>
        </a:buClr>
        <a:buSzPct val="12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9468D"/>
        </a:buClr>
        <a:buSzPct val="12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90000" indent="-270000" algn="l" defTabSz="914400" rtl="0" eaLnBrk="1" latinLnBrk="0" hangingPunct="1">
        <a:lnSpc>
          <a:spcPct val="100000"/>
        </a:lnSpc>
        <a:spcBef>
          <a:spcPts val="0"/>
        </a:spcBef>
        <a:buClr>
          <a:srgbClr val="59468D"/>
        </a:buClr>
        <a:buSzPct val="12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AFF7-8450-4B4D-A944-3939898F8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3200" b="1" dirty="0"/>
              <a:t>Kent Housing Group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Social Housing White Paper</a:t>
            </a:r>
            <a:br>
              <a:rPr lang="en-GB" sz="3200" b="1" dirty="0"/>
            </a:br>
            <a:br>
              <a:rPr lang="en-GB" sz="3200" b="1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609E7-987E-4CE4-B54A-3C40606C6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000"/>
              <a:t>Fiona MacGregor</a:t>
            </a:r>
          </a:p>
          <a:p>
            <a:r>
              <a:rPr lang="en-GB" sz="2000"/>
              <a:t>Chief Executive, Regulator of Social Housing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1C76E-D8A9-4F44-B0FB-7C74414F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600" dirty="0"/>
              <a:t>9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61823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F2F0-6C67-4E69-AADD-E93E2D22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C54B-3A67-4A75-9701-024AB175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85667"/>
            <a:ext cx="10819200" cy="5017397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endParaRPr lang="en-GB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New Secretary of State – Levelling up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Media focus – don’t wait  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Operational to strategic via reputation?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Competing financial pressures and trade offs for Boards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Recent publications: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Consumer Regulation Review – 2020/21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Sector Risk Profile:</a:t>
            </a:r>
          </a:p>
          <a:p>
            <a:pPr marL="612900" lvl="2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Range of risks – including new entries such as supply chains, materials and skills</a:t>
            </a:r>
          </a:p>
          <a:p>
            <a:pPr marL="612900" lvl="2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Data – stock</a:t>
            </a:r>
          </a:p>
          <a:p>
            <a:pPr marL="612900" lvl="2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Transparency and engagement with tenants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A6E5F-FF7B-4D65-989A-9EF56D5B11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44C0B6-A82B-4A98-B1FA-AE5B9D1C824A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BA4E5-2E0B-4AAB-BF8F-8E19E4F46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Regulator of Social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52A19-EC2E-41A7-861A-2AA5DCA8A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DE3AD-81DD-477C-B05F-9B8B1DADB4A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5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9333"/>
            <a:ext cx="11199600" cy="639505"/>
          </a:xfrm>
        </p:spPr>
        <p:txBody>
          <a:bodyPr/>
          <a:lstStyle/>
          <a:p>
            <a:r>
              <a:rPr lang="en-GB" dirty="0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16106"/>
            <a:ext cx="11124045" cy="5022475"/>
          </a:xfrm>
        </p:spPr>
        <p:txBody>
          <a:bodyPr>
            <a:normAutofit fontScale="92500" lnSpcReduction="10000"/>
          </a:bodyPr>
          <a:lstStyle/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</a:pPr>
            <a:endParaRPr lang="en-GB" dirty="0"/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GB" sz="2200" dirty="0"/>
              <a:t>Core purpose and trade offs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endParaRPr lang="en-GB" sz="2200" dirty="0"/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GB" sz="2200" dirty="0"/>
              <a:t>What don’t know but should know?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endParaRPr lang="en-GB" sz="2200" dirty="0"/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GB" sz="2200" dirty="0"/>
              <a:t>Anticipate – winter of discontent?</a:t>
            </a:r>
          </a:p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</a:pPr>
            <a:endParaRPr lang="en-GB" sz="2200" dirty="0"/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GB" sz="2200" dirty="0"/>
              <a:t>Diverse needs/equality agenda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endParaRPr lang="en-GB" sz="2200" dirty="0"/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GB" sz="2200" dirty="0"/>
              <a:t>Engage and communicate</a:t>
            </a:r>
          </a:p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</a:pPr>
            <a:endParaRPr lang="en-GB" sz="2200" dirty="0"/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en-GB" sz="2200" dirty="0"/>
              <a:t>Data – stock and tenant profile</a:t>
            </a:r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en-GB" sz="2200" dirty="0"/>
              <a:t>Sharing good practice…</a:t>
            </a:r>
          </a:p>
          <a:p>
            <a:pPr lvl="3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200" dirty="0"/>
              <a:t>And lessons learned</a:t>
            </a:r>
          </a:p>
          <a:p>
            <a:pPr marL="360000" lvl="3" indent="0">
              <a:lnSpc>
                <a:spcPct val="110000"/>
              </a:lnSpc>
              <a:spcAft>
                <a:spcPts val="0"/>
              </a:spcAft>
              <a:buNone/>
            </a:pPr>
            <a:endParaRPr lang="en-GB" dirty="0"/>
          </a:p>
          <a:p>
            <a:pPr marL="0" lvl="2" indent="0">
              <a:lnSpc>
                <a:spcPct val="110000"/>
              </a:lnSpc>
              <a:spcAft>
                <a:spcPts val="1200"/>
              </a:spcAft>
              <a:buNone/>
            </a:pPr>
            <a:endParaRPr lang="en-GB" dirty="0"/>
          </a:p>
          <a:p>
            <a:pPr marL="0" lvl="2" indent="0">
              <a:lnSpc>
                <a:spcPct val="110000"/>
              </a:lnSpc>
              <a:spcAft>
                <a:spcPts val="1200"/>
              </a:spcAft>
              <a:buNone/>
            </a:pP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8195" y="6232288"/>
            <a:ext cx="1943100" cy="183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Regulator of Social Housing</a:t>
            </a: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302" y="6232289"/>
            <a:ext cx="200025" cy="183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25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C42C-F831-4E01-89B2-84821AEE61E2}" type="slidenum">
              <a:rPr lang="en-GB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9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2420-199E-423A-A76A-DDF5A83F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19AF26-1E5E-4CEB-AA68-DFF870468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Progress and timelines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Consumer Standards and assurance against them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Tenant Satisfaction Measures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Operating environment and key messages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6D74F-12B4-48BC-B1B0-3E719BAB0F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3AA934-9CEE-4125-927C-F714390A1BD2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1F7EA-E9AD-49EC-8281-8535F62A7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Regulator of Social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D744F-8149-4EC0-8923-D42BA3A95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DE3AD-81DD-477C-B05F-9B8B1DADB4A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0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F135-16C2-4534-A6B7-F6590510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and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D10C-6ABB-405C-BA72-F34B0133F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endParaRPr lang="en-GB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White Paper – Nov 2020</a:t>
            </a:r>
          </a:p>
          <a:p>
            <a:pPr marL="612900" lvl="2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Legislative slot awaited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RSH continuing engagement with stakeholders </a:t>
            </a:r>
          </a:p>
          <a:p>
            <a:pPr marL="612900" lvl="2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landlords, tenants, umbrella bodies, sounding board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Autumn - Statement of principles and approach – imminent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Preparation of Tenant Satisfaction Measures consultation - December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New Director Consumer Regulation in post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Local Authority specialist recruitment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F7C2-2FAC-4200-A449-C0097086B3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C56854-BA54-4BD3-AB74-0151C5FD2DB1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6F43-3243-4CFE-9C11-51CFE6CCA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Regulator of Social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BE9E-B45A-40ED-A504-B9D6CCBB2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DE3AD-81DD-477C-B05F-9B8B1DADB4A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9333"/>
            <a:ext cx="11199600" cy="639505"/>
          </a:xfrm>
        </p:spPr>
        <p:txBody>
          <a:bodyPr/>
          <a:lstStyle/>
          <a:p>
            <a:r>
              <a:rPr lang="en-GB" dirty="0"/>
              <a:t>Consumer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16106"/>
            <a:ext cx="11124045" cy="4935069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120000"/>
              </a:lnSpc>
            </a:pPr>
            <a:r>
              <a:rPr lang="en-GB" sz="2200" dirty="0"/>
              <a:t>Autumn - Statement of principles and approach – thinking and context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700" dirty="0"/>
              <a:t>Principles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700" dirty="0"/>
              <a:t>Outcomes (based on fundamental objectives)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700" dirty="0"/>
              <a:t>Standards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700" dirty="0"/>
              <a:t>Approach</a:t>
            </a:r>
          </a:p>
          <a:p>
            <a:pPr lvl="3">
              <a:lnSpc>
                <a:spcPct val="120000"/>
              </a:lnSpc>
              <a:spcAft>
                <a:spcPts val="0"/>
              </a:spcAft>
            </a:pPr>
            <a:endParaRPr lang="en-GB" dirty="0"/>
          </a:p>
          <a:p>
            <a:pPr marL="0" lvl="2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Overarching design principles: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Co-regulatory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Proportionate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Outcome focused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[Complements our economic regulation function]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Is applicable to all relevant types of provider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Minimises interference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Transparent and accountable</a:t>
            </a:r>
          </a:p>
          <a:p>
            <a:pPr marL="342900" indent="-342900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Results in evidence-based defendable judgements</a:t>
            </a:r>
          </a:p>
          <a:p>
            <a:pPr marL="0" lvl="2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lvl="2" indent="0">
              <a:lnSpc>
                <a:spcPct val="110000"/>
              </a:lnSpc>
              <a:spcAft>
                <a:spcPts val="1200"/>
              </a:spcAft>
              <a:buNone/>
            </a:pPr>
            <a:endParaRPr lang="en-GB" dirty="0"/>
          </a:p>
          <a:p>
            <a:pPr marL="0" lvl="2" indent="0">
              <a:lnSpc>
                <a:spcPct val="110000"/>
              </a:lnSpc>
              <a:spcAft>
                <a:spcPts val="1200"/>
              </a:spcAft>
              <a:buNone/>
            </a:pP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8195" y="6232288"/>
            <a:ext cx="1943100" cy="183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Regulator of Social Housing</a:t>
            </a: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302" y="6232289"/>
            <a:ext cx="200025" cy="183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25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C42C-F831-4E01-89B2-84821AEE61E2}" type="slidenum">
              <a:rPr lang="en-GB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5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4BB0-9C5F-44EB-A0EF-6DF8F28A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1BA8-24D2-4DEC-AACB-F8F4CBFA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will consult on the new consumer standards 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will build on the best aspects of the existing standards as well as incorporating the new expectations set out in the white paper. 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a typeface="Arial" panose="020B0604020202020204" pitchFamily="34" charset="0"/>
              </a:rPr>
              <a:t>T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 new standards will be guided by our principles, fundamental objectives and the outcomes we aim to achieve</a:t>
            </a:r>
          </a:p>
          <a:p>
            <a:pPr marL="342900" indent="-342900" fontAlgn="ctr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will develop new consumer standards that: </a:t>
            </a:r>
          </a:p>
          <a:p>
            <a:pPr marL="612900" lvl="2" indent="-34290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make a meaningful difference to tenants; </a:t>
            </a:r>
          </a:p>
          <a:p>
            <a:pPr marL="612900" lvl="2" indent="-34290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 deliverable by landlords; and </a:t>
            </a:r>
          </a:p>
          <a:p>
            <a:pPr marL="612900" lvl="2" indent="-34290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 be regulated effectively.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6BFE-44E4-49C3-853A-C74D984946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C56854-BA54-4BD3-AB74-0151C5FD2DB1}" type="datetime6">
              <a:rPr lang="en-GB" smtClean="0"/>
              <a:pPr/>
              <a:t>November 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4EFFB-ADA7-4B74-B703-D07B03A42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Regulator of Social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3549-03D5-4650-B17F-388349E3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DE3AD-81DD-477C-B05F-9B8B1DADB4A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95E5-26B1-48BC-A834-737EE594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Assurance against the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38D5-E3C2-4823-BE95-27D415DE3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Reactive/risk based</a:t>
            </a:r>
          </a:p>
          <a:p>
            <a:pPr marL="342900" lvl="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a typeface="Arial" panose="020B0604020202020204" pitchFamily="34" charset="0"/>
              </a:rPr>
              <a:t>Programmed work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[How should new consumer regulation fit with our economic regulation role for housing associations, especially in terms of governance?]</a:t>
            </a:r>
            <a:endParaRPr lang="en-GB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role should tenants play in informing our assurance about whether landlords are meeting the standards?</a:t>
            </a:r>
            <a:endParaRPr lang="en-GB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best to triangulate information from different sources?</a:t>
            </a:r>
          </a:p>
          <a:p>
            <a:pPr marL="612900" lvl="2" indent="-342900">
              <a:lnSpc>
                <a:spcPct val="150000"/>
              </a:lnSpc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ea typeface="Arial" panose="020B0604020202020204" pitchFamily="34" charset="0"/>
              </a:rPr>
              <a:t>Reviews</a:t>
            </a:r>
          </a:p>
          <a:p>
            <a:pPr marL="612900" lvl="2" indent="-342900">
              <a:lnSpc>
                <a:spcPct val="150000"/>
              </a:lnSpc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Complaints</a:t>
            </a:r>
          </a:p>
          <a:p>
            <a:pPr marL="612900" lvl="2" indent="-342900">
              <a:lnSpc>
                <a:spcPct val="150000"/>
              </a:lnSpc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ea typeface="Arial" panose="020B0604020202020204" pitchFamily="34" charset="0"/>
              </a:rPr>
              <a:t>TSMs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chemeClr val="accent1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9F1BC-0613-41B6-9E6B-45FE47DDD4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A17D14-F3DA-484A-8BA9-8D4A168F40CB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92B7B-F1A4-4C8E-9C88-D5DF1309C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Regulator of Social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FCAC4-55F2-40DE-A1DD-C7C5EB308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DE3AD-81DD-477C-B05F-9B8B1DADB4A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6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CACA-1FB3-4413-996B-7C7384AC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Tenant Satisfaction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B446-A141-4B35-98B1-6EB4A7E76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First but not necessarily foremost….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Formal consultation begins December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Expectations of areas covered set out in Social Housing White Paper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Mix of management information and perception measures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Dual purpose – informed tenants/hold landlords to account; regulation</a:t>
            </a:r>
            <a:endParaRPr lang="en-GB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We encourage everybody to tell us what they think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Informal engagement with stakeholders during development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Tenants: useful can-opener but concerns re gaming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Necessary lengthy technical guidance – but there’s a simplified version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Balance between pragmatism and rules to level the playing field </a:t>
            </a:r>
          </a:p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</a:pPr>
            <a:endParaRPr lang="en-GB" dirty="0"/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en-GB" sz="2000" dirty="0"/>
              <a:t>Data – tenant profile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9974-0B8B-4529-AA20-67744637E8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C56854-BA54-4BD3-AB74-0151C5FD2DB1}" type="datetime6">
              <a:rPr lang="en-GB" smtClean="0"/>
              <a:pPr/>
              <a:t>November 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8C403-98D1-4AC2-9BBF-3A3A223C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Regulator of Social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9D7EA-4CD7-4F2E-96C3-4D89DEF91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DE3AD-81DD-477C-B05F-9B8B1DADB4A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8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980728"/>
            <a:ext cx="8114400" cy="508060"/>
          </a:xfrm>
        </p:spPr>
        <p:txBody>
          <a:bodyPr/>
          <a:lstStyle/>
          <a:p>
            <a:r>
              <a:rPr lang="en-GB"/>
              <a:t> </a:t>
            </a:r>
            <a:r>
              <a:rPr lang="en-GB" sz="2400"/>
              <a:t>Our principles for TSMs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204" y="1488790"/>
            <a:ext cx="8114400" cy="4085501"/>
          </a:xfrm>
        </p:spPr>
        <p:txBody>
          <a:bodyPr>
            <a:normAutofit/>
          </a:bodyPr>
          <a:lstStyle/>
          <a:p>
            <a:pPr>
              <a:buClr>
                <a:srgbClr val="5A489D"/>
              </a:buClr>
            </a:pPr>
            <a:r>
              <a:rPr lang="en-GB" sz="1600" dirty="0"/>
              <a:t>Measures need to link back to our regulatory requirements as set out in the consumer standards and be:</a:t>
            </a:r>
          </a:p>
          <a:p>
            <a:pPr>
              <a:buClr>
                <a:srgbClr val="5A489D"/>
              </a:buClr>
            </a:pPr>
            <a:endParaRPr lang="en-GB" sz="2200" dirty="0"/>
          </a:p>
          <a:p>
            <a:pPr>
              <a:buClr>
                <a:srgbClr val="5A489D"/>
              </a:buClr>
            </a:pPr>
            <a:endParaRPr lang="en-GB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0948" y="6389194"/>
            <a:ext cx="2150532" cy="1100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Month 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622" y="6387820"/>
            <a:ext cx="1670050" cy="107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Regulator of Social Housing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2600" y="6389194"/>
            <a:ext cx="182033" cy="1100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0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DDE3AD-81DD-477C-B05F-9B8B1DADB4A3}" type="slidenum">
              <a:rPr lang="en-GB" smtClean="0"/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3D2DE-6378-4739-8284-07AD7D99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24" y="4869162"/>
            <a:ext cx="1060847" cy="105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C9277E4-46CA-4CD4-ABC2-0D124B906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27266"/>
              </p:ext>
            </p:extLst>
          </p:nvPr>
        </p:nvGraphicFramePr>
        <p:xfrm>
          <a:off x="3129777" y="2166259"/>
          <a:ext cx="4797336" cy="3627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7174">
                  <a:extLst>
                    <a:ext uri="{9D8B030D-6E8A-4147-A177-3AD203B41FA5}">
                      <a16:colId xmlns:a16="http://schemas.microsoft.com/office/drawing/2014/main" val="3571052083"/>
                    </a:ext>
                  </a:extLst>
                </a:gridCol>
                <a:gridCol w="3420162">
                  <a:extLst>
                    <a:ext uri="{9D8B030D-6E8A-4147-A177-3AD203B41FA5}">
                      <a16:colId xmlns:a16="http://schemas.microsoft.com/office/drawing/2014/main" val="1591918146"/>
                    </a:ext>
                  </a:extLst>
                </a:gridCol>
              </a:tblGrid>
              <a:tr h="34070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489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that relates to our statutory objectives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16623"/>
                  </a:ext>
                </a:extLst>
              </a:tr>
              <a:tr h="340706">
                <a:tc>
                  <a:txBody>
                    <a:bodyPr/>
                    <a:lstStyle/>
                    <a:p>
                      <a:r>
                        <a:rPr lang="en-GB" sz="1800" dirty="0"/>
                        <a:t>Relevant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489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the dual aims of the White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058714"/>
                  </a:ext>
                </a:extLst>
              </a:tr>
              <a:tr h="970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Accurate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Well-defined 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Comparable 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Sound survey methodology 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Objective 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Limited scope for gaming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Verifiable  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591347"/>
                  </a:ext>
                </a:extLst>
              </a:tr>
              <a:tr h="724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Responsive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/>
                        <a:t>Avoids perverse incentives 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/>
                        <a:t>Attributable 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/>
                        <a:t>Timely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38984"/>
                  </a:ext>
                </a:extLst>
              </a:tr>
              <a:tr h="542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Deliverable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Cost effective </a:t>
                      </a:r>
                    </a:p>
                    <a:p>
                      <a:pPr marL="342900" indent="-342900">
                        <a:buClr>
                          <a:srgbClr val="5A489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400" b="0" dirty="0"/>
                        <a:t>Ease of data collection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9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7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C7BB-E3DE-4BA1-9E98-6D3C4D40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Working timeline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31C52-2D3D-4C2D-85BF-C1715744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02" y="1930402"/>
            <a:ext cx="7635905" cy="2704091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EF1B-8FBA-4C57-9ED4-010F155A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0948" y="6389194"/>
            <a:ext cx="2150532" cy="1100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Month 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932EF-68C5-49D2-B1E5-E7DE1D07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622" y="6387820"/>
            <a:ext cx="1670050" cy="107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Regulator of Social Housing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6F13-A281-41BD-A375-3539084F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2600" y="6389194"/>
            <a:ext cx="182033" cy="1100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0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DDE3AD-81DD-477C-B05F-9B8B1DADB4A3}" type="slidenum">
              <a:rPr lang="en-GB" smtClean="0"/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727EA8-BA71-4D4A-8FFE-03CEC94CF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77401"/>
              </p:ext>
            </p:extLst>
          </p:nvPr>
        </p:nvGraphicFramePr>
        <p:xfrm>
          <a:off x="2006600" y="1746500"/>
          <a:ext cx="8070216" cy="2925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707">
                  <a:extLst>
                    <a:ext uri="{9D8B030D-6E8A-4147-A177-3AD203B41FA5}">
                      <a16:colId xmlns:a16="http://schemas.microsoft.com/office/drawing/2014/main" val="159302122"/>
                    </a:ext>
                  </a:extLst>
                </a:gridCol>
                <a:gridCol w="5791509">
                  <a:extLst>
                    <a:ext uri="{9D8B030D-6E8A-4147-A177-3AD203B41FA5}">
                      <a16:colId xmlns:a16="http://schemas.microsoft.com/office/drawing/2014/main" val="2065534319"/>
                    </a:ext>
                  </a:extLst>
                </a:gridCol>
              </a:tblGrid>
              <a:tr h="365622"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5A489D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 - Winter 21/22</a:t>
                      </a: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RSH carries out stakeholder engagement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96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21/22 - Spring 22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RSH runs consultation on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TSM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standard, TSMs and technical guidance, including further stakeholder engagement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99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rgbClr val="5A489D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– Summer 22</a:t>
                      </a: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RSH analyses feedback from consultation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1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Summer 22</a:t>
                      </a:r>
                    </a:p>
                    <a:p>
                      <a:pPr algn="l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RSH publishes decision statement, TSMs and technical guidance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implementation date 1 April 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9554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Autumn 22 -Spring 23</a:t>
                      </a: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Providers prepare systems</a:t>
                      </a:r>
                    </a:p>
                  </a:txBody>
                  <a:tcPr>
                    <a:solidFill>
                      <a:srgbClr val="EA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7774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2023 - March 2024</a:t>
                      </a: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Providers collect first year of data</a:t>
                      </a:r>
                    </a:p>
                  </a:txBody>
                  <a:tcPr>
                    <a:solidFill>
                      <a:srgbClr val="EA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8725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2024</a:t>
                      </a: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Providers submit data to regulator</a:t>
                      </a:r>
                    </a:p>
                  </a:txBody>
                  <a:tcPr>
                    <a:solidFill>
                      <a:srgbClr val="EA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2061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Autumn 2024</a:t>
                      </a:r>
                    </a:p>
                  </a:txBody>
                  <a:tcPr>
                    <a:solidFill>
                      <a:srgbClr val="D1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RSH publishes 2023-24 provider data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22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997905"/>
      </p:ext>
    </p:extLst>
  </p:cSld>
  <p:clrMapOvr>
    <a:masterClrMapping/>
  </p:clrMapOvr>
</p:sld>
</file>

<file path=ppt/theme/theme1.xml><?xml version="1.0" encoding="utf-8"?>
<a:theme xmlns:a="http://schemas.openxmlformats.org/drawingml/2006/main" name="RSH - widescreen">
  <a:themeElements>
    <a:clrScheme name="Regulator of Social Housin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9468D"/>
      </a:accent1>
      <a:accent2>
        <a:srgbClr val="FCBE37"/>
      </a:accent2>
      <a:accent3>
        <a:srgbClr val="AECFE6"/>
      </a:accent3>
      <a:accent4>
        <a:srgbClr val="97D88A"/>
      </a:accent4>
      <a:accent5>
        <a:srgbClr val="4097DB"/>
      </a:accent5>
      <a:accent6>
        <a:srgbClr val="C33A32"/>
      </a:accent6>
      <a:hlink>
        <a:srgbClr val="4097DB"/>
      </a:hlink>
      <a:folHlink>
        <a:srgbClr val="C33A32"/>
      </a:folHlink>
    </a:clrScheme>
    <a:fontScheme name="RS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H - widescreen" id="{0996418F-FD81-4E44-8F40-487DB06A1A9F}" vid="{17FF82A8-1445-46AD-92D6-2A7B3C303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D373EFA0F0E49B1DE5DB65DC050B7" ma:contentTypeVersion="13" ma:contentTypeDescription="Create a new document." ma:contentTypeScope="" ma:versionID="7798488fd9091f3f5915a63738555e26">
  <xsd:schema xmlns:xsd="http://www.w3.org/2001/XMLSchema" xmlns:xs="http://www.w3.org/2001/XMLSchema" xmlns:p="http://schemas.microsoft.com/office/2006/metadata/properties" xmlns:ns3="31d75923-b2a7-4159-83bb-eae74393d6b5" xmlns:ns4="2b1fab79-3065-4247-a0ee-78fe2641196a" targetNamespace="http://schemas.microsoft.com/office/2006/metadata/properties" ma:root="true" ma:fieldsID="3b053d26c4a97e06f0f83cca0aac7b78" ns3:_="" ns4:_="">
    <xsd:import namespace="31d75923-b2a7-4159-83bb-eae74393d6b5"/>
    <xsd:import namespace="2b1fab79-3065-4247-a0ee-78fe264119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5923-b2a7-4159-83bb-eae74393d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fab79-3065-4247-a0ee-78fe264119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CD1DBC-52C2-45E6-B10D-810143B77D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713067-4384-4F5F-AB4F-39FA31E5D975}">
  <ds:schemaRefs>
    <ds:schemaRef ds:uri="2b1fab79-3065-4247-a0ee-78fe2641196a"/>
    <ds:schemaRef ds:uri="31d75923-b2a7-4159-83bb-eae74393d6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2D7357-2726-46E6-A81E-3806F2C208A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1d75923-b2a7-4159-83bb-eae74393d6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b1fab79-3065-4247-a0ee-78fe2641196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RSH - widescreen</Template>
  <TotalTime>2498</TotalTime>
  <Words>710</Words>
  <Application>Microsoft Office PowerPoint</Application>
  <PresentationFormat>Widescreen</PresentationFormat>
  <Paragraphs>174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RSH - widescreen</vt:lpstr>
      <vt:lpstr>Kent Housing Group  Social Housing White Paper    </vt:lpstr>
      <vt:lpstr>Outline</vt:lpstr>
      <vt:lpstr>Progress and timelines</vt:lpstr>
      <vt:lpstr>Consumer Regulation</vt:lpstr>
      <vt:lpstr>Consumer Standards</vt:lpstr>
      <vt:lpstr>Assurance against the standards</vt:lpstr>
      <vt:lpstr>Tenant Satisfaction Measures</vt:lpstr>
      <vt:lpstr> Our principles for TSMs</vt:lpstr>
      <vt:lpstr>Working timeline </vt:lpstr>
      <vt:lpstr>Operating Environment</vt:lpstr>
      <vt:lpstr>Key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Puja Kalaria</dc:creator>
  <cp:lastModifiedBy>Vicky Hodson</cp:lastModifiedBy>
  <cp:revision>29</cp:revision>
  <cp:lastPrinted>2021-11-07T12:40:26Z</cp:lastPrinted>
  <dcterms:created xsi:type="dcterms:W3CDTF">2020-11-20T10:15:17Z</dcterms:created>
  <dcterms:modified xsi:type="dcterms:W3CDTF">2021-11-08T19:02:03Z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7fb50e-81d5-40a5-b712-4eff31972ce4_Enabled">
    <vt:lpwstr>True</vt:lpwstr>
  </property>
  <property fmtid="{D5CDD505-2E9C-101B-9397-08002B2CF9AE}" pid="3" name="MSIP_Label_727fb50e-81d5-40a5-b712-4eff31972ce4_SiteId">
    <vt:lpwstr>faa8e269-0811-4538-82e7-4d29009219bf</vt:lpwstr>
  </property>
  <property fmtid="{D5CDD505-2E9C-101B-9397-08002B2CF9AE}" pid="4" name="MSIP_Label_727fb50e-81d5-40a5-b712-4eff31972ce4_Owner">
    <vt:lpwstr>Puja.Kalaria@rsh.gov.uk</vt:lpwstr>
  </property>
  <property fmtid="{D5CDD505-2E9C-101B-9397-08002B2CF9AE}" pid="5" name="MSIP_Label_727fb50e-81d5-40a5-b712-4eff31972ce4_SetDate">
    <vt:lpwstr>2020-11-20T10:15:45.1624089Z</vt:lpwstr>
  </property>
  <property fmtid="{D5CDD505-2E9C-101B-9397-08002B2CF9AE}" pid="6" name="MSIP_Label_727fb50e-81d5-40a5-b712-4eff31972ce4_Name">
    <vt:lpwstr>Official</vt:lpwstr>
  </property>
  <property fmtid="{D5CDD505-2E9C-101B-9397-08002B2CF9AE}" pid="7" name="MSIP_Label_727fb50e-81d5-40a5-b712-4eff31972ce4_Application">
    <vt:lpwstr>Microsoft Azure Information Protection</vt:lpwstr>
  </property>
  <property fmtid="{D5CDD505-2E9C-101B-9397-08002B2CF9AE}" pid="8" name="MSIP_Label_727fb50e-81d5-40a5-b712-4eff31972ce4_ActionId">
    <vt:lpwstr>2c150306-5927-44ba-9961-f5c5d2bcf2f9</vt:lpwstr>
  </property>
  <property fmtid="{D5CDD505-2E9C-101B-9397-08002B2CF9AE}" pid="9" name="MSIP_Label_727fb50e-81d5-40a5-b712-4eff31972ce4_Extended_MSFT_Method">
    <vt:lpwstr>Automatic</vt:lpwstr>
  </property>
  <property fmtid="{D5CDD505-2E9C-101B-9397-08002B2CF9AE}" pid="10" name="Sensitivity">
    <vt:lpwstr>Official</vt:lpwstr>
  </property>
  <property fmtid="{D5CDD505-2E9C-101B-9397-08002B2CF9AE}" pid="11" name="ContentTypeId">
    <vt:lpwstr>0x0101001F9D373EFA0F0E49B1DE5DB65DC050B7</vt:lpwstr>
  </property>
</Properties>
</file>