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30"/>
  </p:notesMasterIdLst>
  <p:sldIdLst>
    <p:sldId id="256" r:id="rId6"/>
    <p:sldId id="422" r:id="rId7"/>
    <p:sldId id="408" r:id="rId8"/>
    <p:sldId id="382" r:id="rId9"/>
    <p:sldId id="416" r:id="rId10"/>
    <p:sldId id="300" r:id="rId11"/>
    <p:sldId id="426" r:id="rId12"/>
    <p:sldId id="315" r:id="rId13"/>
    <p:sldId id="425" r:id="rId14"/>
    <p:sldId id="427" r:id="rId15"/>
    <p:sldId id="429" r:id="rId16"/>
    <p:sldId id="415" r:id="rId17"/>
    <p:sldId id="432" r:id="rId18"/>
    <p:sldId id="379" r:id="rId19"/>
    <p:sldId id="430" r:id="rId20"/>
    <p:sldId id="423" r:id="rId21"/>
    <p:sldId id="318" r:id="rId22"/>
    <p:sldId id="421" r:id="rId23"/>
    <p:sldId id="431" r:id="rId24"/>
    <p:sldId id="324" r:id="rId25"/>
    <p:sldId id="394" r:id="rId26"/>
    <p:sldId id="312" r:id="rId27"/>
    <p:sldId id="406" r:id="rId28"/>
    <p:sldId id="424" r:id="rId29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4"/>
    <a:srgbClr val="019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6D43F-D9DF-42EF-856F-5105B59D0925}" v="31" dt="2021-10-25T16:12:52.009"/>
    <p1510:client id="{B26BAE77-6305-4571-984B-ED38AC05060B}" v="269" dt="2021-10-26T14:48:33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356" autoAdjust="0"/>
    <p:restoredTop sz="86372" autoAdjust="0"/>
  </p:normalViewPr>
  <p:slideViewPr>
    <p:cSldViewPr snapToGrid="0">
      <p:cViewPr varScale="1">
        <p:scale>
          <a:sx n="74" d="100"/>
          <a:sy n="74" d="100"/>
        </p:scale>
        <p:origin x="1464" y="67"/>
      </p:cViewPr>
      <p:guideLst/>
    </p:cSldViewPr>
  </p:slideViewPr>
  <p:outlineViewPr>
    <p:cViewPr>
      <p:scale>
        <a:sx n="33" d="100"/>
        <a:sy n="33" d="100"/>
      </p:scale>
      <p:origin x="0" y="-535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0"/>
    </p:cViewPr>
  </p:sorterViewPr>
  <p:notesViewPr>
    <p:cSldViewPr snapToGrid="0">
      <p:cViewPr varScale="1">
        <p:scale>
          <a:sx n="43" d="100"/>
          <a:sy n="43" d="100"/>
        </p:scale>
        <p:origin x="13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iverse.local\private\homefolders\mooreb\Complete%20Data%20Set%20157%2068%20and%20others%20with%20charts%20wip%2011%20marc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niverse.local\private\homefolders\mooreb\Complete%20Data%20Set%20157%2068%20and%20others%20with%20charts%20wip%2011%20march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niverse.local\private\homefolders\mooreb\Complete%20Data%20Set%20157%2068%20and%20others%20with%20charts%20wip%2011%20marc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iverse.local\private\homefolders\mooreb\Complete%20Data%20Set%20157%2068%20and%20others%20with%20charts%20wip%20April%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/>
              <a:t>FEELING SAFE AND SECURE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EXTRA CARE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3"/>
              <c:pt idx="0">
                <c:v>-6</c:v>
              </c:pt>
              <c:pt idx="1">
                <c:v>-5</c:v>
              </c:pt>
              <c:pt idx="2">
                <c:v>-4</c:v>
              </c:pt>
              <c:pt idx="3">
                <c:v>-3</c:v>
              </c:pt>
              <c:pt idx="4">
                <c:v>-2</c:v>
              </c:pt>
              <c:pt idx="5">
                <c:v>-1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3</c:v>
              </c:pt>
              <c:pt idx="10">
                <c:v>4</c:v>
              </c:pt>
              <c:pt idx="11">
                <c:v>5</c:v>
              </c:pt>
              <c:pt idx="12">
                <c:v>6</c:v>
              </c:pt>
            </c:numLit>
          </c:cat>
          <c:val>
            <c:numRef>
              <c:f>'Data Table and Graphs'!$D$35:$P$35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8</c:v>
                </c:pt>
                <c:pt idx="9">
                  <c:v>9</c:v>
                </c:pt>
                <c:pt idx="10">
                  <c:v>12</c:v>
                </c:pt>
                <c:pt idx="11">
                  <c:v>10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F-4FB7-B159-FD01F4BEFF43}"/>
            </c:ext>
          </c:extLst>
        </c:ser>
        <c:ser>
          <c:idx val="1"/>
          <c:order val="1"/>
          <c:tx>
            <c:v>RETIREMENT HOUSING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3"/>
              <c:pt idx="0">
                <c:v>-6</c:v>
              </c:pt>
              <c:pt idx="1">
                <c:v>-5</c:v>
              </c:pt>
              <c:pt idx="2">
                <c:v>-4</c:v>
              </c:pt>
              <c:pt idx="3">
                <c:v>-3</c:v>
              </c:pt>
              <c:pt idx="4">
                <c:v>-2</c:v>
              </c:pt>
              <c:pt idx="5">
                <c:v>-1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3</c:v>
              </c:pt>
              <c:pt idx="10">
                <c:v>4</c:v>
              </c:pt>
              <c:pt idx="11">
                <c:v>5</c:v>
              </c:pt>
              <c:pt idx="12">
                <c:v>6</c:v>
              </c:pt>
            </c:numLit>
          </c:cat>
          <c:val>
            <c:numRef>
              <c:f>'Data Table and Graphs'!$D$36:$P$36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9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15</c:v>
                </c:pt>
                <c:pt idx="10">
                  <c:v>29</c:v>
                </c:pt>
                <c:pt idx="11">
                  <c:v>19</c:v>
                </c:pt>
                <c:pt idx="1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F-4FB7-B159-FD01F4BEF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115840"/>
        <c:axId val="199629056"/>
      </c:barChart>
      <c:catAx>
        <c:axId val="1901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29056"/>
        <c:crosses val="autoZero"/>
        <c:auto val="1"/>
        <c:lblAlgn val="ctr"/>
        <c:lblOffset val="100"/>
        <c:noMultiLvlLbl val="0"/>
      </c:catAx>
      <c:valAx>
        <c:axId val="19962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/>
              <a:t>A COURT MANAGER TO TURN TO IF YOU NEED HELP AND ADVICE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EXTRA CARE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3"/>
              <c:pt idx="0">
                <c:v>-6</c:v>
              </c:pt>
              <c:pt idx="1">
                <c:v>-5</c:v>
              </c:pt>
              <c:pt idx="2">
                <c:v>-4</c:v>
              </c:pt>
              <c:pt idx="3">
                <c:v>-3</c:v>
              </c:pt>
              <c:pt idx="4">
                <c:v>-2</c:v>
              </c:pt>
              <c:pt idx="5">
                <c:v>-1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3</c:v>
              </c:pt>
              <c:pt idx="10">
                <c:v>4</c:v>
              </c:pt>
              <c:pt idx="11">
                <c:v>5</c:v>
              </c:pt>
              <c:pt idx="12">
                <c:v>6</c:v>
              </c:pt>
            </c:numLit>
          </c:cat>
          <c:val>
            <c:numRef>
              <c:f>'Data Table and Graphs'!$D$3:$P$3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10</c:v>
                </c:pt>
                <c:pt idx="8">
                  <c:v>6</c:v>
                </c:pt>
                <c:pt idx="9">
                  <c:v>4</c:v>
                </c:pt>
                <c:pt idx="10">
                  <c:v>11</c:v>
                </c:pt>
                <c:pt idx="11">
                  <c:v>12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D-4C06-B886-E2D242129DBA}"/>
            </c:ext>
          </c:extLst>
        </c:ser>
        <c:ser>
          <c:idx val="1"/>
          <c:order val="1"/>
          <c:tx>
            <c:v>RETIREMENT HOUSING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3"/>
              <c:pt idx="0">
                <c:v>-6</c:v>
              </c:pt>
              <c:pt idx="1">
                <c:v>-5</c:v>
              </c:pt>
              <c:pt idx="2">
                <c:v>-4</c:v>
              </c:pt>
              <c:pt idx="3">
                <c:v>-3</c:v>
              </c:pt>
              <c:pt idx="4">
                <c:v>-2</c:v>
              </c:pt>
              <c:pt idx="5">
                <c:v>-1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3</c:v>
              </c:pt>
              <c:pt idx="10">
                <c:v>4</c:v>
              </c:pt>
              <c:pt idx="11">
                <c:v>5</c:v>
              </c:pt>
              <c:pt idx="12">
                <c:v>6</c:v>
              </c:pt>
            </c:numLit>
          </c:cat>
          <c:val>
            <c:numRef>
              <c:f>'Data Table and Graphs'!$D$4:$P$4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11</c:v>
                </c:pt>
                <c:pt idx="6">
                  <c:v>12</c:v>
                </c:pt>
                <c:pt idx="7">
                  <c:v>17</c:v>
                </c:pt>
                <c:pt idx="8">
                  <c:v>8</c:v>
                </c:pt>
                <c:pt idx="9">
                  <c:v>24</c:v>
                </c:pt>
                <c:pt idx="10">
                  <c:v>34</c:v>
                </c:pt>
                <c:pt idx="11">
                  <c:v>15</c:v>
                </c:pt>
                <c:pt idx="1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D-4C06-B886-E2D242129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844992"/>
        <c:axId val="201859072"/>
      </c:barChart>
      <c:catAx>
        <c:axId val="2018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59072"/>
        <c:crosses val="autoZero"/>
        <c:auto val="1"/>
        <c:lblAlgn val="ctr"/>
        <c:lblOffset val="100"/>
        <c:noMultiLvlLbl val="0"/>
      </c:catAx>
      <c:valAx>
        <c:axId val="20185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4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/>
              <a:t>CHECKS ON FIRE, ELECTRICAL, GAS, ASBESTOS AND WATER SAFETY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EXTRA CARE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3"/>
              <c:pt idx="0">
                <c:v>-6</c:v>
              </c:pt>
              <c:pt idx="1">
                <c:v>-5</c:v>
              </c:pt>
              <c:pt idx="2">
                <c:v>-4</c:v>
              </c:pt>
              <c:pt idx="3">
                <c:v>-3</c:v>
              </c:pt>
              <c:pt idx="4">
                <c:v>-2</c:v>
              </c:pt>
              <c:pt idx="5">
                <c:v>-1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3</c:v>
              </c:pt>
              <c:pt idx="10">
                <c:v>4</c:v>
              </c:pt>
              <c:pt idx="11">
                <c:v>5</c:v>
              </c:pt>
              <c:pt idx="12">
                <c:v>6</c:v>
              </c:pt>
            </c:numLit>
          </c:cat>
          <c:val>
            <c:numRef>
              <c:f>'Data Table and Graphs'!$D$85:$P$85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10</c:v>
                </c:pt>
                <c:pt idx="7">
                  <c:v>11</c:v>
                </c:pt>
                <c:pt idx="8">
                  <c:v>15</c:v>
                </c:pt>
                <c:pt idx="9">
                  <c:v>12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2-4BE0-BC2F-9F14D98A2D08}"/>
            </c:ext>
          </c:extLst>
        </c:ser>
        <c:ser>
          <c:idx val="1"/>
          <c:order val="1"/>
          <c:tx>
            <c:v>RETIREMENT HOUSING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3"/>
              <c:pt idx="0">
                <c:v>-6</c:v>
              </c:pt>
              <c:pt idx="1">
                <c:v>-5</c:v>
              </c:pt>
              <c:pt idx="2">
                <c:v>-4</c:v>
              </c:pt>
              <c:pt idx="3">
                <c:v>-3</c:v>
              </c:pt>
              <c:pt idx="4">
                <c:v>-2</c:v>
              </c:pt>
              <c:pt idx="5">
                <c:v>-1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3</c:v>
              </c:pt>
              <c:pt idx="10">
                <c:v>4</c:v>
              </c:pt>
              <c:pt idx="11">
                <c:v>5</c:v>
              </c:pt>
              <c:pt idx="12">
                <c:v>6</c:v>
              </c:pt>
            </c:numLit>
          </c:cat>
          <c:val>
            <c:numRef>
              <c:f>'Data Table and Graphs'!$D$86:$P$86</c:f>
              <c:numCache>
                <c:formatCode>General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9</c:v>
                </c:pt>
                <c:pt idx="5">
                  <c:v>15</c:v>
                </c:pt>
                <c:pt idx="6">
                  <c:v>22</c:v>
                </c:pt>
                <c:pt idx="7">
                  <c:v>25</c:v>
                </c:pt>
                <c:pt idx="8">
                  <c:v>18</c:v>
                </c:pt>
                <c:pt idx="9">
                  <c:v>29</c:v>
                </c:pt>
                <c:pt idx="10">
                  <c:v>19</c:v>
                </c:pt>
                <c:pt idx="11">
                  <c:v>5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2-4BE0-BC2F-9F14D98A2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75232"/>
        <c:axId val="205776768"/>
      </c:barChart>
      <c:catAx>
        <c:axId val="2057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76768"/>
        <c:crosses val="autoZero"/>
        <c:auto val="1"/>
        <c:lblAlgn val="ctr"/>
        <c:lblOffset val="100"/>
        <c:noMultiLvlLbl val="0"/>
      </c:catAx>
      <c:valAx>
        <c:axId val="20577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7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/>
              <a:t>ABLE TO HAVE YOUR SAY AND RAISE MATTERS WITH SENIOR MANAGEMENT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EXTRA CARE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3"/>
              <c:pt idx="0">
                <c:v>-6</c:v>
              </c:pt>
              <c:pt idx="1">
                <c:v>-5</c:v>
              </c:pt>
              <c:pt idx="2">
                <c:v>-4</c:v>
              </c:pt>
              <c:pt idx="3">
                <c:v>-3</c:v>
              </c:pt>
              <c:pt idx="4">
                <c:v>-2</c:v>
              </c:pt>
              <c:pt idx="5">
                <c:v>-1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3</c:v>
              </c:pt>
              <c:pt idx="10">
                <c:v>4</c:v>
              </c:pt>
              <c:pt idx="11">
                <c:v>5</c:v>
              </c:pt>
              <c:pt idx="12">
                <c:v>6</c:v>
              </c:pt>
            </c:numLit>
          </c:cat>
          <c:val>
            <c:numRef>
              <c:f>'Data Table and Graphs'!$D$59:$P$59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7</c:v>
                </c:pt>
                <c:pt idx="5">
                  <c:v>10</c:v>
                </c:pt>
                <c:pt idx="6">
                  <c:v>14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A-41F2-9971-E7ED506CF1AC}"/>
            </c:ext>
          </c:extLst>
        </c:ser>
        <c:ser>
          <c:idx val="1"/>
          <c:order val="1"/>
          <c:tx>
            <c:v>RETIREMENT HOUSING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3"/>
              <c:pt idx="0">
                <c:v>-6</c:v>
              </c:pt>
              <c:pt idx="1">
                <c:v>-5</c:v>
              </c:pt>
              <c:pt idx="2">
                <c:v>-4</c:v>
              </c:pt>
              <c:pt idx="3">
                <c:v>-3</c:v>
              </c:pt>
              <c:pt idx="4">
                <c:v>-2</c:v>
              </c:pt>
              <c:pt idx="5">
                <c:v>-1</c:v>
              </c:pt>
              <c:pt idx="6">
                <c:v>0</c:v>
              </c:pt>
              <c:pt idx="7">
                <c:v>1</c:v>
              </c:pt>
              <c:pt idx="8">
                <c:v>2</c:v>
              </c:pt>
              <c:pt idx="9">
                <c:v>3</c:v>
              </c:pt>
              <c:pt idx="10">
                <c:v>4</c:v>
              </c:pt>
              <c:pt idx="11">
                <c:v>5</c:v>
              </c:pt>
              <c:pt idx="12">
                <c:v>6</c:v>
              </c:pt>
            </c:numLit>
          </c:cat>
          <c:val>
            <c:numRef>
              <c:f>'Data Table and Graphs'!$D$60:$P$60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13</c:v>
                </c:pt>
                <c:pt idx="5">
                  <c:v>25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18</c:v>
                </c:pt>
                <c:pt idx="10">
                  <c:v>7</c:v>
                </c:pt>
                <c:pt idx="11">
                  <c:v>8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CA-41F2-9971-E7ED506CF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388416"/>
        <c:axId val="205709696"/>
      </c:barChart>
      <c:catAx>
        <c:axId val="20538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09696"/>
        <c:crosses val="autoZero"/>
        <c:auto val="1"/>
        <c:lblAlgn val="ctr"/>
        <c:lblOffset val="100"/>
        <c:noMultiLvlLbl val="0"/>
      </c:catAx>
      <c:valAx>
        <c:axId val="2057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0.93333</cdr:x>
      <cdr:y>0.14313</cdr:y>
    </cdr:from>
    <cdr:to>
      <cdr:x>1</cdr:x>
      <cdr:y>0.24012</cdr:y>
    </cdr:to>
    <cdr:sp macro="" textlink="">
      <cdr:nvSpPr>
        <cdr:cNvPr id="2" name="Text Box 26"/>
        <cdr:cNvSpPr txBox="1"/>
      </cdr:nvSpPr>
      <cdr:spPr>
        <a:xfrm xmlns:a="http://schemas.openxmlformats.org/drawingml/2006/main">
          <a:off x="3785493" y="346090"/>
          <a:ext cx="270407" cy="2345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endParaRPr lang="en-GB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0.73571</cdr:x>
      <cdr:y>0.19643</cdr:y>
    </cdr:from>
    <cdr:to>
      <cdr:x>0.80794</cdr:x>
      <cdr:y>0.31481</cdr:y>
    </cdr:to>
    <cdr:sp macro="" textlink="">
      <cdr:nvSpPr>
        <cdr:cNvPr id="4" name="Text Box 26"/>
        <cdr:cNvSpPr txBox="1"/>
      </cdr:nvSpPr>
      <cdr:spPr>
        <a:xfrm xmlns:a="http://schemas.openxmlformats.org/drawingml/2006/main">
          <a:off x="3363666" y="538841"/>
          <a:ext cx="330236" cy="324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endParaRPr lang="en-GB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0.53095</cdr:x>
      <cdr:y>0.291</cdr:y>
    </cdr:from>
    <cdr:to>
      <cdr:x>0.60317</cdr:x>
      <cdr:y>0.41798</cdr:y>
    </cdr:to>
    <cdr:sp macro="" textlink="">
      <cdr:nvSpPr>
        <cdr:cNvPr id="5" name="Text Box 26"/>
        <cdr:cNvSpPr txBox="1"/>
      </cdr:nvSpPr>
      <cdr:spPr>
        <a:xfrm xmlns:a="http://schemas.openxmlformats.org/drawingml/2006/main">
          <a:off x="2427481" y="798281"/>
          <a:ext cx="330235" cy="348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endParaRPr lang="en-GB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29E0C2-B85F-427E-8D36-FF5280AE51B2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B261AB-DE04-4A54-B810-F058EF13ED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1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8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9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4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17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50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42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7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0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36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5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07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69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47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918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035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4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6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9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9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0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3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0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261AB-DE04-4A54-B810-F058EF13ED4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3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C8F3-F50A-4BB0-82B2-5D260A41B0E4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1025-6298-4132-A3B4-467C79E1E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0954-4EF0-4E70-BFD1-96600270AA2F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769C-CF4A-4470-9D8A-939394FA5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3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1A8D-57CF-4F4E-B44C-7E554FF3813F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4637-8D1D-4E39-A445-350AFD8A1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5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6264-1D41-4910-ACA0-707128BE94E6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4122-B00F-41FF-89E4-E25FD1576D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1066-5D1A-4E4D-8A9C-1C5633C5A3D0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E626-10F1-4B28-97DB-3F0E72412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3B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3213" y="898525"/>
            <a:ext cx="11625176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4D3"/>
                </a:solidFill>
              </a:defRPr>
            </a:lvl1pPr>
            <a:lvl2pPr>
              <a:defRPr>
                <a:solidFill>
                  <a:srgbClr val="0194D3"/>
                </a:solidFill>
              </a:defRPr>
            </a:lvl2pPr>
            <a:lvl3pPr>
              <a:defRPr>
                <a:solidFill>
                  <a:srgbClr val="0194D3"/>
                </a:solidFill>
              </a:defRPr>
            </a:lvl3pPr>
            <a:lvl4pPr>
              <a:defRPr>
                <a:solidFill>
                  <a:srgbClr val="0194D3"/>
                </a:solidFill>
              </a:defRPr>
            </a:lvl4pPr>
            <a:lvl5pPr>
              <a:defRPr>
                <a:solidFill>
                  <a:srgbClr val="0194D3"/>
                </a:solidFill>
              </a:defRPr>
            </a:lvl5pPr>
          </a:lstStyle>
          <a:p>
            <a:pPr lvl="0"/>
            <a:r>
              <a:rPr lang="en-US" dirty="0"/>
              <a:t>Click here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8972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080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D5B5BF-41C7-4594-9D80-DC6662E94D1A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12963" y="6356350"/>
            <a:ext cx="5524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DB9593-559A-4DBA-9D7E-38F31E34D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4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9107-AC67-437B-8B96-000E7D0C8EF4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4B65-0126-4739-ACDE-3E02DB716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2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852E-E76F-4F58-9270-D450BF13B880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2853-4AEB-4E05-BB1A-1CBC5CE94F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5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D640-3D27-4CFD-A5A6-4CB7F9206E3F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5A88-CEE9-40D1-878B-B66CF4A9D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5931-8700-4192-ABA9-D50568B095CC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63C7-05E8-4C1C-92D0-AD7216F24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658E-2433-4682-8452-2B754F60C79C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0525-CFC9-410D-A944-C7FCB55F97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940E-59F1-43EB-9EBA-B7A2B806D619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51B8-CF22-4942-A574-F6D438F56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76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BE539E-DDA6-48B7-BB43-14C45C0F6D34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E0FC90-6441-43B3-AB51-6FE57D5CCE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1sL3Wg9fgAhWfD2MBHYWzCr0QjRx6BAgBEAU&amp;url=https://www.delmar.ca.us/504/Voice-Your-Choice-Poll-Results&amp;psig=AOvVaw2y_A9LSNVxjHZ_4g54zDrE&amp;ust=155118894884999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60" y="3333577"/>
            <a:ext cx="993280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>
                <a:solidFill>
                  <a:schemeClr val="bg1"/>
                </a:solidFill>
              </a:rPr>
              <a:t>Resident Engagement, Involvement and Accountability.</a:t>
            </a:r>
          </a:p>
          <a:p>
            <a:r>
              <a:rPr lang="en-GB" sz="5500" dirty="0">
                <a:solidFill>
                  <a:schemeClr val="bg1"/>
                </a:solidFill>
              </a:rPr>
              <a:t> </a:t>
            </a:r>
          </a:p>
          <a:p>
            <a:r>
              <a:rPr lang="en-GB" sz="3600" i="1" dirty="0">
                <a:solidFill>
                  <a:schemeClr val="bg1"/>
                </a:solidFill>
              </a:rPr>
              <a:t>Bruce Moore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8C0087-A2F5-4173-B30D-0DA32B376D21}"/>
              </a:ext>
            </a:extLst>
          </p:cNvPr>
          <p:cNvSpPr txBox="1">
            <a:spLocks/>
          </p:cNvSpPr>
          <p:nvPr/>
        </p:nvSpPr>
        <p:spPr>
          <a:xfrm>
            <a:off x="211300" y="188747"/>
            <a:ext cx="11180806" cy="51632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B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Devolved Decision Making</a:t>
            </a:r>
          </a:p>
        </p:txBody>
      </p:sp>
      <p:pic>
        <p:nvPicPr>
          <p:cNvPr id="4" name="Picture 7" descr="http://upload.wikimedia.org/wikipedia/en/0/0f/Citizen_smith.jpg">
            <a:extLst>
              <a:ext uri="{FF2B5EF4-FFF2-40B4-BE49-F238E27FC236}">
                <a16:creationId xmlns:a16="http://schemas.microsoft.com/office/drawing/2014/main" id="{BE3FB783-C47A-4B72-9562-E69CB8E08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r="4743"/>
          <a:stretch/>
        </p:blipFill>
        <p:spPr bwMode="auto">
          <a:xfrm>
            <a:off x="303213" y="898525"/>
            <a:ext cx="5680242" cy="470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mp-my-ride-scooter-431">
            <a:extLst>
              <a:ext uri="{FF2B5EF4-FFF2-40B4-BE49-F238E27FC236}">
                <a16:creationId xmlns:a16="http://schemas.microsoft.com/office/drawing/2014/main" id="{AFA5AFF0-D7D7-4032-9EDD-00FA8E13A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1"/>
          <a:stretch/>
        </p:blipFill>
        <p:spPr bwMode="auto">
          <a:xfrm>
            <a:off x="6252274" y="898525"/>
            <a:ext cx="5636513" cy="470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57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8C0087-A2F5-4173-B30D-0DA32B376D21}"/>
              </a:ext>
            </a:extLst>
          </p:cNvPr>
          <p:cNvSpPr txBox="1">
            <a:spLocks/>
          </p:cNvSpPr>
          <p:nvPr/>
        </p:nvSpPr>
        <p:spPr>
          <a:xfrm>
            <a:off x="211300" y="188747"/>
            <a:ext cx="11180806" cy="51632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B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Collective Local Engagement </a:t>
            </a:r>
            <a:b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</a:br>
            <a:endParaRPr lang="en-GB" sz="3600" dirty="0">
              <a:solidFill>
                <a:srgbClr val="0194D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Image result for your choice">
            <a:hlinkClick r:id="rId3"/>
            <a:extLst>
              <a:ext uri="{FF2B5EF4-FFF2-40B4-BE49-F238E27FC236}">
                <a16:creationId xmlns:a16="http://schemas.microsoft.com/office/drawing/2014/main" id="{4599301F-C125-415D-8D01-9D55F3DC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 bwMode="auto">
          <a:xfrm>
            <a:off x="594636" y="992981"/>
            <a:ext cx="5376508" cy="4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oice and transparency: the new face of health care insurance | BenefitsPRO">
            <a:extLst>
              <a:ext uri="{FF2B5EF4-FFF2-40B4-BE49-F238E27FC236}">
                <a16:creationId xmlns:a16="http://schemas.microsoft.com/office/drawing/2014/main" id="{A3C0810C-D11F-4BA1-AC54-3ABFC3679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6125"/>
          <a:stretch/>
        </p:blipFill>
        <p:spPr bwMode="auto">
          <a:xfrm flipH="1">
            <a:off x="6262566" y="1319167"/>
            <a:ext cx="5626221" cy="42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4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Many Methods and Means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75B16-85F7-487D-AE00-19467CE1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30" y="1229360"/>
            <a:ext cx="6849739" cy="46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6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8C0087-A2F5-4173-B30D-0DA32B376D21}"/>
              </a:ext>
            </a:extLst>
          </p:cNvPr>
          <p:cNvSpPr txBox="1">
            <a:spLocks/>
          </p:cNvSpPr>
          <p:nvPr/>
        </p:nvSpPr>
        <p:spPr>
          <a:xfrm>
            <a:off x="211300" y="188747"/>
            <a:ext cx="11180806" cy="51632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B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On-Line Forums and Digital Platforms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4B26D-AD6B-4ACF-A182-859EFCBAB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04" y="898524"/>
            <a:ext cx="6735192" cy="50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8C0087-A2F5-4173-B30D-0DA32B376D21}"/>
              </a:ext>
            </a:extLst>
          </p:cNvPr>
          <p:cNvSpPr txBox="1">
            <a:spLocks/>
          </p:cNvSpPr>
          <p:nvPr/>
        </p:nvSpPr>
        <p:spPr>
          <a:xfrm>
            <a:off x="211300" y="188747"/>
            <a:ext cx="11180806" cy="51632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B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2 Way Conversations</a:t>
            </a:r>
            <a:b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</a:br>
            <a:endParaRPr lang="en-GB" sz="3600" dirty="0">
              <a:solidFill>
                <a:srgbClr val="0194D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http://cmmservices.com.au/wp-content/uploads/2014/10/communication-listening.png">
            <a:extLst>
              <a:ext uri="{FF2B5EF4-FFF2-40B4-BE49-F238E27FC236}">
                <a16:creationId xmlns:a16="http://schemas.microsoft.com/office/drawing/2014/main" id="{D189E4E9-FFAE-4FCD-9820-42BD72F2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56" y="1668941"/>
            <a:ext cx="86995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7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8C0087-A2F5-4173-B30D-0DA32B376D21}"/>
              </a:ext>
            </a:extLst>
          </p:cNvPr>
          <p:cNvSpPr txBox="1">
            <a:spLocks/>
          </p:cNvSpPr>
          <p:nvPr/>
        </p:nvSpPr>
        <p:spPr>
          <a:xfrm>
            <a:off x="211300" y="188747"/>
            <a:ext cx="11180806" cy="51632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B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Influence is Fundamental</a:t>
            </a:r>
          </a:p>
        </p:txBody>
      </p:sp>
      <p:pic>
        <p:nvPicPr>
          <p:cNvPr id="7170" name="Picture 2" descr="Lesson Plan – Nothing About Us Without Us: Introducing Disabilities Studies  | Radical Faggot">
            <a:extLst>
              <a:ext uri="{FF2B5EF4-FFF2-40B4-BE49-F238E27FC236}">
                <a16:creationId xmlns:a16="http://schemas.microsoft.com/office/drawing/2014/main" id="{9CFF5A9B-745E-4785-BBED-62124A2D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43" y="898525"/>
            <a:ext cx="8831057" cy="51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5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Residents At the Heart</a:t>
            </a:r>
          </a:p>
        </p:txBody>
      </p:sp>
      <p:pic>
        <p:nvPicPr>
          <p:cNvPr id="3" name="Picture 4" descr="necco-conversation-hearts">
            <a:extLst>
              <a:ext uri="{FF2B5EF4-FFF2-40B4-BE49-F238E27FC236}">
                <a16:creationId xmlns:a16="http://schemas.microsoft.com/office/drawing/2014/main" id="{31B2F14D-8DFB-4DAB-B9C3-129FF099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6" y="1418704"/>
            <a:ext cx="5559754" cy="41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eartSurgery">
            <a:extLst>
              <a:ext uri="{FF2B5EF4-FFF2-40B4-BE49-F238E27FC236}">
                <a16:creationId xmlns:a16="http://schemas.microsoft.com/office/drawing/2014/main" id="{CE2C9DDB-CB5A-40CE-9B46-DFDDF53FE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 r="15603"/>
          <a:stretch/>
        </p:blipFill>
        <p:spPr bwMode="auto">
          <a:xfrm>
            <a:off x="6237287" y="1418704"/>
            <a:ext cx="5549849" cy="41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2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Accepting and Learning From Mistakes</a:t>
            </a:r>
          </a:p>
        </p:txBody>
      </p:sp>
      <p:pic>
        <p:nvPicPr>
          <p:cNvPr id="4" name="Picture 7" descr="http://www.lovethispic.com/uploaded_images/83528-What-Doesn-t-Kill-You-Makes-You-Stronger.jpg">
            <a:extLst>
              <a:ext uri="{FF2B5EF4-FFF2-40B4-BE49-F238E27FC236}">
                <a16:creationId xmlns:a16="http://schemas.microsoft.com/office/drawing/2014/main" id="{349C8AD4-EB2B-4D69-A37E-0ADF6E9B5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3194" r="3078" b="22534"/>
          <a:stretch>
            <a:fillRect/>
          </a:stretch>
        </p:blipFill>
        <p:spPr bwMode="auto">
          <a:xfrm>
            <a:off x="6221707" y="1768671"/>
            <a:ext cx="5616755" cy="33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ARING MOUSE getting cheese - Google Search | Animals, Funny animals, Funny  pictures">
            <a:extLst>
              <a:ext uri="{FF2B5EF4-FFF2-40B4-BE49-F238E27FC236}">
                <a16:creationId xmlns:a16="http://schemas.microsoft.com/office/drawing/2014/main" id="{235F1D24-9097-4FEA-B8F9-9DEFBD4A5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20206" b="11459"/>
          <a:stretch/>
        </p:blipFill>
        <p:spPr bwMode="auto">
          <a:xfrm>
            <a:off x="353540" y="1768671"/>
            <a:ext cx="5616755" cy="33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0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Encouraging Tension – An Opportunity To Reflect</a:t>
            </a:r>
          </a:p>
        </p:txBody>
      </p:sp>
      <p:pic>
        <p:nvPicPr>
          <p:cNvPr id="3" name="Picture 3" descr="stubborndonkey">
            <a:extLst>
              <a:ext uri="{FF2B5EF4-FFF2-40B4-BE49-F238E27FC236}">
                <a16:creationId xmlns:a16="http://schemas.microsoft.com/office/drawing/2014/main" id="{F77DFDC8-1A59-403C-8E72-3206B4DD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8211" r="9494" b="22527"/>
          <a:stretch>
            <a:fillRect/>
          </a:stretch>
        </p:blipFill>
        <p:spPr bwMode="auto">
          <a:xfrm>
            <a:off x="3033236" y="857569"/>
            <a:ext cx="6125527" cy="514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3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8C0087-A2F5-4173-B30D-0DA32B376D21}"/>
              </a:ext>
            </a:extLst>
          </p:cNvPr>
          <p:cNvSpPr txBox="1">
            <a:spLocks/>
          </p:cNvSpPr>
          <p:nvPr/>
        </p:nvSpPr>
        <p:spPr>
          <a:xfrm>
            <a:off x="211300" y="188747"/>
            <a:ext cx="11180806" cy="51632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B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What Gets Measured</a:t>
            </a:r>
          </a:p>
        </p:txBody>
      </p:sp>
      <p:pic>
        <p:nvPicPr>
          <p:cNvPr id="9218" name="Picture 2" descr="If You Can&amp;#39;t Measure It, You Can&amp;#39;t Improve It | Lessons from Peter Drucker">
            <a:extLst>
              <a:ext uri="{FF2B5EF4-FFF2-40B4-BE49-F238E27FC236}">
                <a16:creationId xmlns:a16="http://schemas.microsoft.com/office/drawing/2014/main" id="{FBCD5418-0C25-4783-88BC-96D74151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52" y="877887"/>
            <a:ext cx="7582483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Mind the Gap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9CD9417-DBBE-48D7-BCC6-FF426D20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95" y="915705"/>
            <a:ext cx="9020810" cy="502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753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Resident Satisfaction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F03D77-C503-41CC-9A88-25504983D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291" y="1760425"/>
            <a:ext cx="1887753" cy="2857294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9494FEEC-2964-40CD-BCAF-D2C5B2FA8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37" b="6011"/>
          <a:stretch/>
        </p:blipFill>
        <p:spPr>
          <a:xfrm>
            <a:off x="1113088" y="1107440"/>
            <a:ext cx="7613353" cy="48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8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Court by Court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F8D10-CC69-41CB-83DC-3FDD0E714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85" y="944880"/>
            <a:ext cx="9759829" cy="51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1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Insights</a:t>
            </a:r>
            <a:b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</a:br>
            <a:endParaRPr lang="en-GB" sz="3600" dirty="0">
              <a:solidFill>
                <a:srgbClr val="0194D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F6586E-5A6B-4DE9-81F6-FF110F11D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267820"/>
              </p:ext>
            </p:extLst>
          </p:nvPr>
        </p:nvGraphicFramePr>
        <p:xfrm>
          <a:off x="1572740" y="1010920"/>
          <a:ext cx="4055900" cy="24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E49690D-F4A2-4F85-9C73-02792969F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448034"/>
              </p:ext>
            </p:extLst>
          </p:nvPr>
        </p:nvGraphicFramePr>
        <p:xfrm>
          <a:off x="1572740" y="3556000"/>
          <a:ext cx="4055900" cy="24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171A5A-D54E-4CA9-BB5B-5BDD901FC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165358"/>
              </p:ext>
            </p:extLst>
          </p:nvPr>
        </p:nvGraphicFramePr>
        <p:xfrm>
          <a:off x="6096000" y="1010920"/>
          <a:ext cx="4055900" cy="24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D05DD85-0FC6-4BB3-BB92-70F10DD8F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100630"/>
              </p:ext>
            </p:extLst>
          </p:nvPr>
        </p:nvGraphicFramePr>
        <p:xfrm>
          <a:off x="6096000" y="3556000"/>
          <a:ext cx="4055900" cy="241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6397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What Next? </a:t>
            </a:r>
          </a:p>
        </p:txBody>
      </p:sp>
      <p:pic>
        <p:nvPicPr>
          <p:cNvPr id="2052" name="Picture 4" descr="9 Psychology Truths That Will Blow Your Mind Away - Mentalist Ehud Segev  (The Mentalizer) New York City NYC">
            <a:extLst>
              <a:ext uri="{FF2B5EF4-FFF2-40B4-BE49-F238E27FC236}">
                <a16:creationId xmlns:a16="http://schemas.microsoft.com/office/drawing/2014/main" id="{8442A10F-DBC2-4F1A-84DD-0D653848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374295"/>
            <a:ext cx="3094990" cy="37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sistency is the key to change – Conquering OCD">
            <a:extLst>
              <a:ext uri="{FF2B5EF4-FFF2-40B4-BE49-F238E27FC236}">
                <a16:creationId xmlns:a16="http://schemas.microsoft.com/office/drawing/2014/main" id="{DA15CCDE-7ECC-4AEA-BA84-DDB60BD06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7"/>
          <a:stretch/>
        </p:blipFill>
        <p:spPr bwMode="auto">
          <a:xfrm>
            <a:off x="4087943" y="1374294"/>
            <a:ext cx="3610399" cy="37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770EDB-F035-4E46-B4B2-EDCAF0CCCB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04"/>
          <a:stretch/>
        </p:blipFill>
        <p:spPr>
          <a:xfrm>
            <a:off x="8071214" y="1374294"/>
            <a:ext cx="3602626" cy="37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Questions?</a:t>
            </a:r>
          </a:p>
        </p:txBody>
      </p:sp>
      <p:pic>
        <p:nvPicPr>
          <p:cNvPr id="3" name="Picture 6" descr="http://cached.imagescaler.hbpl.co.uk/resize/scaleWidth/580/offlinehbpl.hbpl.co.uk/news/NST/03920E54-956C-CF89-9136BEDD21EEABFA.jpg">
            <a:extLst>
              <a:ext uri="{FF2B5EF4-FFF2-40B4-BE49-F238E27FC236}">
                <a16:creationId xmlns:a16="http://schemas.microsoft.com/office/drawing/2014/main" id="{EEB989F8-5293-4E7C-A9D8-D4C9E9F0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79" y="821563"/>
            <a:ext cx="7726641" cy="521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5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White Paper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88476-E5F0-42D7-91E5-17A3339FE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1" y="741901"/>
            <a:ext cx="7945120" cy="53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No Single Simple Solution</a:t>
            </a:r>
          </a:p>
        </p:txBody>
      </p:sp>
      <p:pic>
        <p:nvPicPr>
          <p:cNvPr id="3" name="Picture 4" descr="https://cdn.shopify.com/s/files/1/0275/1277/files/Conscious-Steps-are-one-size-fits-all.gif?829">
            <a:extLst>
              <a:ext uri="{FF2B5EF4-FFF2-40B4-BE49-F238E27FC236}">
                <a16:creationId xmlns:a16="http://schemas.microsoft.com/office/drawing/2014/main" id="{F35C28CF-DDC0-47E7-BE82-4B31EC13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531"/>
            <a:ext cx="2785900" cy="300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thevoiceforschoolchoice.files.wordpress.com/2009/07/square-peg-round-hole.jpg?">
            <a:extLst>
              <a:ext uri="{FF2B5EF4-FFF2-40B4-BE49-F238E27FC236}">
                <a16:creationId xmlns:a16="http://schemas.microsoft.com/office/drawing/2014/main" id="{0B6C514F-720A-431A-BCF6-8D3D327B7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0"/>
          <a:stretch/>
        </p:blipFill>
        <p:spPr bwMode="auto">
          <a:xfrm>
            <a:off x="2722268" y="1573803"/>
            <a:ext cx="2632882" cy="307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astersuccessseminars.files.wordpress.com/2011/06/silver-bullet.jpg?w=300&amp;h=250">
            <a:extLst>
              <a:ext uri="{FF2B5EF4-FFF2-40B4-BE49-F238E27FC236}">
                <a16:creationId xmlns:a16="http://schemas.microsoft.com/office/drawing/2014/main" id="{3575AF21-125C-4A1B-A948-EA80B890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r="16586"/>
          <a:stretch>
            <a:fillRect/>
          </a:stretch>
        </p:blipFill>
        <p:spPr bwMode="auto">
          <a:xfrm>
            <a:off x="5496144" y="1572862"/>
            <a:ext cx="2499117" cy="30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members.roadfly.com/filehorse/Simple%20Solution%20.jpg">
            <a:extLst>
              <a:ext uri="{FF2B5EF4-FFF2-40B4-BE49-F238E27FC236}">
                <a16:creationId xmlns:a16="http://schemas.microsoft.com/office/drawing/2014/main" id="{C80C844F-8FA2-48B1-B03E-E91CB0A5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55" y="1575362"/>
            <a:ext cx="3845949" cy="307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Boards Need Accountability</a:t>
            </a:r>
          </a:p>
        </p:txBody>
      </p:sp>
      <p:pic>
        <p:nvPicPr>
          <p:cNvPr id="3" name="Picture 1" descr="mc_escher_063">
            <a:extLst>
              <a:ext uri="{FF2B5EF4-FFF2-40B4-BE49-F238E27FC236}">
                <a16:creationId xmlns:a16="http://schemas.microsoft.com/office/drawing/2014/main" id="{1FC381DB-F493-4A85-870B-21AD07AEE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3667" b="5354"/>
          <a:stretch/>
        </p:blipFill>
        <p:spPr bwMode="auto">
          <a:xfrm>
            <a:off x="4531361" y="3506758"/>
            <a:ext cx="3129280" cy="23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insulationexpress.co.uk/images/products/TP10.jpg">
            <a:extLst>
              <a:ext uri="{FF2B5EF4-FFF2-40B4-BE49-F238E27FC236}">
                <a16:creationId xmlns:a16="http://schemas.microsoft.com/office/drawing/2014/main" id="{46B24ADC-C58E-4638-85BA-D3B12513A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748"/>
          <a:stretch/>
        </p:blipFill>
        <p:spPr bwMode="auto">
          <a:xfrm>
            <a:off x="937894" y="984961"/>
            <a:ext cx="3129281" cy="2368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f.geekdo-images.com/images/pic371158_md.jpg">
            <a:extLst>
              <a:ext uri="{FF2B5EF4-FFF2-40B4-BE49-F238E27FC236}">
                <a16:creationId xmlns:a16="http://schemas.microsoft.com/office/drawing/2014/main" id="{BEB2B39E-EE52-4593-9B11-479C23876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" y="3501390"/>
            <a:ext cx="3129280" cy="23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1.bp.blogspot.com/-JdKm5L8UUUk/UUeUagubrJI/AAAAAAAAC-Y/TDJqdU6-YMw/s1600/269338_635154757714_128123297_n.jpg">
            <a:extLst>
              <a:ext uri="{FF2B5EF4-FFF2-40B4-BE49-F238E27FC236}">
                <a16:creationId xmlns:a16="http://schemas.microsoft.com/office/drawing/2014/main" id="{12C534BB-4979-40B9-B4AE-774F09DAB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2" t="6688" b="11568"/>
          <a:stretch/>
        </p:blipFill>
        <p:spPr bwMode="auto">
          <a:xfrm>
            <a:off x="4531361" y="984961"/>
            <a:ext cx="3129280" cy="23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61771A4-7A01-43C1-85AA-CAE67F89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7" y="984960"/>
            <a:ext cx="3155043" cy="23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Moral Compass 2003 - New Yorker Cartoon Premium Giclee Print">
            <a:extLst>
              <a:ext uri="{FF2B5EF4-FFF2-40B4-BE49-F238E27FC236}">
                <a16:creationId xmlns:a16="http://schemas.microsoft.com/office/drawing/2014/main" id="{D5F38AF1-DC79-44E6-82D1-86BF3FB44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26651" r="20494" b="22628"/>
          <a:stretch/>
        </p:blipFill>
        <p:spPr bwMode="auto">
          <a:xfrm>
            <a:off x="8124827" y="3501389"/>
            <a:ext cx="3155044" cy="23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3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212453"/>
            <a:ext cx="11180806" cy="515685"/>
          </a:xfrm>
        </p:spPr>
        <p:txBody>
          <a:bodyPr/>
          <a:lstStyle/>
          <a:p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Resident on the Board </a:t>
            </a:r>
            <a:b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</a:br>
            <a:endParaRPr lang="en-GB" sz="3600" dirty="0">
              <a:solidFill>
                <a:srgbClr val="0194D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Shelagh Robinson Personal Story | 3NDWG Personal Stories">
            <a:extLst>
              <a:ext uri="{FF2B5EF4-FFF2-40B4-BE49-F238E27FC236}">
                <a16:creationId xmlns:a16="http://schemas.microsoft.com/office/drawing/2014/main" id="{251BB6B3-6BC3-47D6-9B0B-0779E09F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957263"/>
            <a:ext cx="521017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4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Collective Voice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DBF27-720B-4AEB-9A6D-344579344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84" y="1688396"/>
            <a:ext cx="4930843" cy="3686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43C43-7385-4C9D-93FC-0A8D098A6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0"/>
          <a:stretch/>
        </p:blipFill>
        <p:spPr>
          <a:xfrm>
            <a:off x="6252188" y="1688397"/>
            <a:ext cx="5360695" cy="3686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134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Milk and Plasticine</a:t>
            </a:r>
            <a:b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</a:br>
            <a:endParaRPr lang="en-GB" sz="3600" dirty="0">
              <a:solidFill>
                <a:srgbClr val="0194D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5EF339-2FAF-4923-8FC5-A850C17C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0"/>
          <a:stretch>
            <a:fillRect/>
          </a:stretch>
        </p:blipFill>
        <p:spPr bwMode="auto">
          <a:xfrm>
            <a:off x="251360" y="863600"/>
            <a:ext cx="3040479" cy="523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id="{1D7190EB-CC31-4FA3-A21A-64AFACFB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82" y="2527495"/>
            <a:ext cx="2807801" cy="21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1EBF2A57-6715-4E44-B6BB-B8E2CE909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6" y="2549069"/>
            <a:ext cx="2750343" cy="20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>
            <a:extLst>
              <a:ext uri="{FF2B5EF4-FFF2-40B4-BE49-F238E27FC236}">
                <a16:creationId xmlns:a16="http://schemas.microsoft.com/office/drawing/2014/main" id="{86A2D731-5B39-4DF4-BDDB-120E9F43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06" y="2577572"/>
            <a:ext cx="2712334" cy="20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4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A2AB68-869D-4D38-A515-C58716BA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3600" dirty="0">
                <a:solidFill>
                  <a:srgbClr val="0194D3"/>
                </a:solidFill>
                <a:latin typeface="+mn-lt"/>
                <a:ea typeface="+mn-ea"/>
                <a:cs typeface="+mn-cs"/>
              </a:rPr>
              <a:t>Different Experiences and Assessments</a:t>
            </a:r>
          </a:p>
        </p:txBody>
      </p:sp>
      <p:pic>
        <p:nvPicPr>
          <p:cNvPr id="3" name="Picture 5" descr="4493262f1b">
            <a:extLst>
              <a:ext uri="{FF2B5EF4-FFF2-40B4-BE49-F238E27FC236}">
                <a16:creationId xmlns:a16="http://schemas.microsoft.com/office/drawing/2014/main" id="{0067EF7C-018A-480B-8E19-3D8A3934D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68" y="995362"/>
            <a:ext cx="66262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21_PP_Presentation_Template_Wide_Screen [Read-Only]" id="{9FAEE618-6992-4E5E-932B-94E12D6BB4CF}" vid="{50653352-29E8-4CEB-B23F-CF3B5906C4A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21_PP_Presentation_Template_Wide_Screen [Read-Only]" id="{9FAEE618-6992-4E5E-932B-94E12D6BB4CF}" vid="{051265A2-676E-474A-8501-7A5CCDA58E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FB0C9B306AE43B49206B42D27519C" ma:contentTypeVersion="" ma:contentTypeDescription="Create a new document." ma:contentTypeScope="" ma:versionID="26aef566acdba6e752c8ee6331c858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934F6-E405-4757-88C8-6C12CA50AA29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A520E6-55F4-4EF0-A1E9-EE35A98F1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A9F32F-88A5-48D4-8951-3F1A20589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H21_PP_Presentation_Template_Wide_Screen</Template>
  <TotalTime>9220</TotalTime>
  <Words>176</Words>
  <Application>Microsoft Office PowerPoint</Application>
  <PresentationFormat>Widescreen</PresentationFormat>
  <Paragraphs>57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Custom Design</vt:lpstr>
      <vt:lpstr>PowerPoint Presentation</vt:lpstr>
      <vt:lpstr> Mind the Gap</vt:lpstr>
      <vt:lpstr> White Paper</vt:lpstr>
      <vt:lpstr> No Single Simple Solution</vt:lpstr>
      <vt:lpstr> Boards Need Accountability</vt:lpstr>
      <vt:lpstr>Resident on the Board  </vt:lpstr>
      <vt:lpstr> Collective Voice </vt:lpstr>
      <vt:lpstr> Milk and Plasticine </vt:lpstr>
      <vt:lpstr> Different Experiences and Assessments</vt:lpstr>
      <vt:lpstr>PowerPoint Presentation</vt:lpstr>
      <vt:lpstr>PowerPoint Presentation</vt:lpstr>
      <vt:lpstr> Many Methods and Means</vt:lpstr>
      <vt:lpstr>PowerPoint Presentation</vt:lpstr>
      <vt:lpstr>PowerPoint Presentation</vt:lpstr>
      <vt:lpstr>PowerPoint Presentation</vt:lpstr>
      <vt:lpstr> Residents At the Heart</vt:lpstr>
      <vt:lpstr> Accepting and Learning From Mistakes</vt:lpstr>
      <vt:lpstr>Encouraging Tension – An Opportunity To Reflect</vt:lpstr>
      <vt:lpstr>PowerPoint Presentation</vt:lpstr>
      <vt:lpstr> Resident Satisfaction</vt:lpstr>
      <vt:lpstr> Court by Court Analysis</vt:lpstr>
      <vt:lpstr>Insights </vt:lpstr>
      <vt:lpstr> What Next? </vt:lpstr>
      <vt:lpstr> Questions?</vt:lpstr>
    </vt:vector>
  </TitlesOfParts>
  <Company>Housing &amp; Care 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21 PowerPoint Presentation</dc:title>
  <dc:creator>Mark Williams</dc:creator>
  <cp:lastModifiedBy>Vicky Hodson</cp:lastModifiedBy>
  <cp:revision>88</cp:revision>
  <cp:lastPrinted>2021-10-26T07:30:42Z</cp:lastPrinted>
  <dcterms:created xsi:type="dcterms:W3CDTF">2019-03-28T09:07:53Z</dcterms:created>
  <dcterms:modified xsi:type="dcterms:W3CDTF">2021-11-08T11:04:18Z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0x0101009A8FB0C9B306AE43B49206B42D27519C</vt:lpwstr>
  </property>
  <property fmtid="{D5CDD505-2E9C-101B-9397-08002B2CF9AE}" pid="3" name="Content owner">
    <vt:lpwstr/>
  </property>
  <property fmtid="{D5CDD505-2E9C-101B-9397-08002B2CF9AE}" pid="4" name="Frequency">
    <vt:lpwstr>;#Daily;#</vt:lpwstr>
  </property>
  <property fmtid="{D5CDD505-2E9C-101B-9397-08002B2CF9AE}" pid="5" name="Push to Activity List">
    <vt:bool>false</vt:bool>
  </property>
  <property fmtid="{D5CDD505-2E9C-101B-9397-08002B2CF9AE}" pid="6" name="TaxCatchAll">
    <vt:lpwstr/>
  </property>
  <property fmtid="{D5CDD505-2E9C-101B-9397-08002B2CF9AE}" pid="7" name="Activities">
    <vt:lpwstr/>
  </property>
  <property fmtid="{D5CDD505-2E9C-101B-9397-08002B2CF9AE}" pid="8" name="af708334f5e54e37b128672481303d21">
    <vt:lpwstr/>
  </property>
</Properties>
</file>