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6" r:id="rId5"/>
    <p:sldId id="331" r:id="rId6"/>
    <p:sldId id="337" r:id="rId7"/>
    <p:sldId id="342" r:id="rId8"/>
    <p:sldId id="332" r:id="rId9"/>
    <p:sldId id="271" r:id="rId10"/>
    <p:sldId id="339" r:id="rId11"/>
    <p:sldId id="333" r:id="rId12"/>
    <p:sldId id="335" r:id="rId13"/>
    <p:sldId id="338" r:id="rId14"/>
    <p:sldId id="336" r:id="rId15"/>
    <p:sldId id="263" r:id="rId16"/>
    <p:sldId id="341" r:id="rId17"/>
    <p:sldId id="34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5559"/>
    <a:srgbClr val="BED600"/>
    <a:srgbClr val="5055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006" autoAdjust="0"/>
  </p:normalViewPr>
  <p:slideViewPr>
    <p:cSldViewPr snapToGrid="0">
      <p:cViewPr varScale="1">
        <p:scale>
          <a:sx n="59" d="100"/>
          <a:sy n="59" d="100"/>
        </p:scale>
        <p:origin x="1589" y="10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8C6475-CC8C-481D-B6B0-BAFE6246DA02}" type="datetimeFigureOut">
              <a:rPr lang="en-GB" smtClean="0"/>
              <a:t>14/09/2020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005AD9-C287-420A-A6B5-455A25906119}" type="slidenum">
              <a:rPr lang="en-GB" smtClean="0"/>
              <a:t>‹#›</a:t>
            </a:fld>
            <a:endParaRPr lang="en-GB"/>
          </a:p>
        </p:txBody>
      </p:sp>
    </p:spTree>
    <p:extLst>
      <p:ext uri="{BB962C8B-B14F-4D97-AF65-F5344CB8AC3E}">
        <p14:creationId xmlns:p14="http://schemas.microsoft.com/office/powerpoint/2010/main" val="970584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5075" y="414338"/>
            <a:ext cx="5092700" cy="2865437"/>
          </a:xfrm>
          <a:prstGeom prst="rect">
            <a:avLst/>
          </a:prstGeom>
        </p:spPr>
      </p:sp>
      <p:sp>
        <p:nvSpPr>
          <p:cNvPr id="3" name="Notes Placeholder 2"/>
          <p:cNvSpPr>
            <a:spLocks noGrp="1"/>
          </p:cNvSpPr>
          <p:nvPr>
            <p:ph type="body" idx="1"/>
          </p:nvPr>
        </p:nvSpPr>
        <p:spPr>
          <a:xfrm>
            <a:off x="143128" y="3686968"/>
            <a:ext cx="7248547" cy="3721896"/>
          </a:xfrm>
          <a:prstGeom prst="rect">
            <a:avLst/>
          </a:prstGeom>
        </p:spPr>
        <p:txBody>
          <a:bodyPr/>
          <a:lstStyle/>
          <a:p>
            <a:pPr marL="0" indent="0">
              <a:buFont typeface="Arial" panose="020B0604020202020204" pitchFamily="34" charset="0"/>
              <a:buNone/>
            </a:pPr>
            <a:endParaRPr lang="en-GB" b="1" dirty="0"/>
          </a:p>
          <a:p>
            <a:pPr marL="0" indent="0">
              <a:buFont typeface="Arial" panose="020B0604020202020204" pitchFamily="34" charset="0"/>
              <a:buNone/>
            </a:pPr>
            <a:endParaRPr lang="en-GB" b="0" dirty="0"/>
          </a:p>
          <a:p>
            <a:endParaRPr lang="en-GB" dirty="0"/>
          </a:p>
        </p:txBody>
      </p:sp>
      <p:sp>
        <p:nvSpPr>
          <p:cNvPr id="4" name="Slide Number Placeholder 3"/>
          <p:cNvSpPr>
            <a:spLocks noGrp="1"/>
          </p:cNvSpPr>
          <p:nvPr>
            <p:ph type="sldNum" sz="quarter" idx="5"/>
          </p:nvPr>
        </p:nvSpPr>
        <p:spPr>
          <a:xfrm>
            <a:off x="6499810" y="10295658"/>
            <a:ext cx="891865" cy="24765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19571F-4B8F-4F53-AE0C-6ED552F5A0B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6412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i="0" dirty="0">
                <a:solidFill>
                  <a:srgbClr val="161616"/>
                </a:solidFill>
                <a:effectLst/>
                <a:latin typeface="source sans pro" panose="020B0503030403020204" pitchFamily="34" charset="0"/>
              </a:rPr>
              <a:t>Dr </a:t>
            </a:r>
            <a:r>
              <a:rPr lang="en-GB" b="1" i="0">
                <a:solidFill>
                  <a:srgbClr val="161616"/>
                </a:solidFill>
                <a:effectLst/>
                <a:latin typeface="source sans pro" panose="020B0503030403020204" pitchFamily="34" charset="0"/>
              </a:rPr>
              <a:t>David Smith Legal </a:t>
            </a:r>
            <a:r>
              <a:rPr lang="en-GB" b="1" i="0" dirty="0">
                <a:solidFill>
                  <a:srgbClr val="161616"/>
                </a:solidFill>
                <a:effectLst/>
                <a:latin typeface="source sans pro" panose="020B0503030403020204" pitchFamily="34" charset="0"/>
              </a:rPr>
              <a:t>Counsel, NRLA</a:t>
            </a:r>
          </a:p>
          <a:p>
            <a:pPr algn="l"/>
            <a:endParaRPr lang="en-GB" b="1" i="0" dirty="0">
              <a:solidFill>
                <a:srgbClr val="161616"/>
              </a:solidFill>
              <a:effectLst/>
              <a:latin typeface="source sans pro" panose="020B0503030403020204" pitchFamily="34" charset="0"/>
            </a:endParaRPr>
          </a:p>
          <a:p>
            <a:pPr algn="l"/>
            <a:endParaRPr lang="en-GB" b="1" i="0" dirty="0">
              <a:solidFill>
                <a:srgbClr val="161616"/>
              </a:solidFill>
              <a:effectLst/>
              <a:latin typeface="source sans pro" panose="020B0503030403020204" pitchFamily="34" charset="0"/>
            </a:endParaRPr>
          </a:p>
          <a:p>
            <a:pPr algn="l"/>
            <a:r>
              <a:rPr lang="en-GB" b="0" i="0" dirty="0">
                <a:solidFill>
                  <a:srgbClr val="161616"/>
                </a:solidFill>
                <a:effectLst/>
                <a:latin typeface="source sans pro" panose="020B0503030403020204" pitchFamily="34" charset="0"/>
              </a:rPr>
              <a:t>David is the NRLA’s Legal Counsel and was the RLA’s Policy Director. David specialises in residential property rights and agency and has experience of a wide range of property litigation. David is a Partner at JMW Solicitors.</a:t>
            </a:r>
          </a:p>
          <a:p>
            <a:endParaRPr lang="en-GB" dirty="0"/>
          </a:p>
        </p:txBody>
      </p:sp>
      <p:sp>
        <p:nvSpPr>
          <p:cNvPr id="4" name="Slide Number Placeholder 3"/>
          <p:cNvSpPr>
            <a:spLocks noGrp="1"/>
          </p:cNvSpPr>
          <p:nvPr>
            <p:ph type="sldNum" sz="quarter" idx="5"/>
          </p:nvPr>
        </p:nvSpPr>
        <p:spPr/>
        <p:txBody>
          <a:bodyPr/>
          <a:lstStyle/>
          <a:p>
            <a:fld id="{08005AD9-C287-420A-A6B5-455A25906119}" type="slidenum">
              <a:rPr lang="en-GB" smtClean="0"/>
              <a:t>13</a:t>
            </a:fld>
            <a:endParaRPr lang="en-GB"/>
          </a:p>
        </p:txBody>
      </p:sp>
    </p:spTree>
    <p:extLst>
      <p:ext uri="{BB962C8B-B14F-4D97-AF65-F5344CB8AC3E}">
        <p14:creationId xmlns:p14="http://schemas.microsoft.com/office/powerpoint/2010/main" val="2303988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8005AD9-C287-420A-A6B5-455A25906119}" type="slidenum">
              <a:rPr lang="en-GB" smtClean="0"/>
              <a:t>3</a:t>
            </a:fld>
            <a:endParaRPr lang="en-GB"/>
          </a:p>
        </p:txBody>
      </p:sp>
    </p:spTree>
    <p:extLst>
      <p:ext uri="{BB962C8B-B14F-4D97-AF65-F5344CB8AC3E}">
        <p14:creationId xmlns:p14="http://schemas.microsoft.com/office/powerpoint/2010/main" val="3906855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8005AD9-C287-420A-A6B5-455A25906119}" type="slidenum">
              <a:rPr lang="en-GB" smtClean="0"/>
              <a:t>5</a:t>
            </a:fld>
            <a:endParaRPr lang="en-GB"/>
          </a:p>
        </p:txBody>
      </p:sp>
    </p:spTree>
    <p:extLst>
      <p:ext uri="{BB962C8B-B14F-4D97-AF65-F5344CB8AC3E}">
        <p14:creationId xmlns:p14="http://schemas.microsoft.com/office/powerpoint/2010/main" val="2937533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8005AD9-C287-420A-A6B5-455A25906119}" type="slidenum">
              <a:rPr lang="en-GB" smtClean="0"/>
              <a:t>6</a:t>
            </a:fld>
            <a:endParaRPr lang="en-GB"/>
          </a:p>
        </p:txBody>
      </p:sp>
    </p:spTree>
    <p:extLst>
      <p:ext uri="{BB962C8B-B14F-4D97-AF65-F5344CB8AC3E}">
        <p14:creationId xmlns:p14="http://schemas.microsoft.com/office/powerpoint/2010/main" val="1116423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8005AD9-C287-420A-A6B5-455A25906119}" type="slidenum">
              <a:rPr lang="en-GB" smtClean="0"/>
              <a:t>7</a:t>
            </a:fld>
            <a:endParaRPr lang="en-GB"/>
          </a:p>
        </p:txBody>
      </p:sp>
    </p:spTree>
    <p:extLst>
      <p:ext uri="{BB962C8B-B14F-4D97-AF65-F5344CB8AC3E}">
        <p14:creationId xmlns:p14="http://schemas.microsoft.com/office/powerpoint/2010/main" val="2913041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8005AD9-C287-420A-A6B5-455A25906119}" type="slidenum">
              <a:rPr lang="en-GB" smtClean="0"/>
              <a:t>8</a:t>
            </a:fld>
            <a:endParaRPr lang="en-GB"/>
          </a:p>
        </p:txBody>
      </p:sp>
    </p:spTree>
    <p:extLst>
      <p:ext uri="{BB962C8B-B14F-4D97-AF65-F5344CB8AC3E}">
        <p14:creationId xmlns:p14="http://schemas.microsoft.com/office/powerpoint/2010/main" val="4208691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iHowz</a:t>
            </a:r>
            <a:r>
              <a:rPr lang="en-GB" dirty="0"/>
              <a:t> is one of the members of the Independent Advisory Board</a:t>
            </a:r>
          </a:p>
        </p:txBody>
      </p:sp>
      <p:sp>
        <p:nvSpPr>
          <p:cNvPr id="4" name="Slide Number Placeholder 3"/>
          <p:cNvSpPr>
            <a:spLocks noGrp="1"/>
          </p:cNvSpPr>
          <p:nvPr>
            <p:ph type="sldNum" sz="quarter" idx="5"/>
          </p:nvPr>
        </p:nvSpPr>
        <p:spPr/>
        <p:txBody>
          <a:bodyPr/>
          <a:lstStyle/>
          <a:p>
            <a:fld id="{08005AD9-C287-420A-A6B5-455A25906119}" type="slidenum">
              <a:rPr lang="en-GB" smtClean="0"/>
              <a:t>10</a:t>
            </a:fld>
            <a:endParaRPr lang="en-GB"/>
          </a:p>
        </p:txBody>
      </p:sp>
    </p:spTree>
    <p:extLst>
      <p:ext uri="{BB962C8B-B14F-4D97-AF65-F5344CB8AC3E}">
        <p14:creationId xmlns:p14="http://schemas.microsoft.com/office/powerpoint/2010/main" val="4282821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8005AD9-C287-420A-A6B5-455A25906119}" type="slidenum">
              <a:rPr lang="en-GB" smtClean="0"/>
              <a:t>11</a:t>
            </a:fld>
            <a:endParaRPr lang="en-GB"/>
          </a:p>
        </p:txBody>
      </p:sp>
    </p:spTree>
    <p:extLst>
      <p:ext uri="{BB962C8B-B14F-4D97-AF65-F5344CB8AC3E}">
        <p14:creationId xmlns:p14="http://schemas.microsoft.com/office/powerpoint/2010/main" val="2965418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08005AD9-C287-420A-A6B5-455A25906119}" type="slidenum">
              <a:rPr lang="en-GB" smtClean="0"/>
              <a:t>12</a:t>
            </a:fld>
            <a:endParaRPr lang="en-GB"/>
          </a:p>
        </p:txBody>
      </p:sp>
    </p:spTree>
    <p:extLst>
      <p:ext uri="{BB962C8B-B14F-4D97-AF65-F5344CB8AC3E}">
        <p14:creationId xmlns:p14="http://schemas.microsoft.com/office/powerpoint/2010/main" val="33120760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0642DB2-0673-447B-98EA-EE823DAB402E}"/>
              </a:ext>
            </a:extLst>
          </p:cNvPr>
          <p:cNvSpPr/>
          <p:nvPr userDrawn="1"/>
        </p:nvSpPr>
        <p:spPr>
          <a:xfrm>
            <a:off x="-58189" y="-83127"/>
            <a:ext cx="12250189" cy="6941127"/>
          </a:xfrm>
          <a:prstGeom prst="rect">
            <a:avLst/>
          </a:prstGeom>
          <a:solidFill>
            <a:srgbClr val="4F55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FFB0C51-1CC7-4B2C-B306-46DF69316F6F}"/>
              </a:ext>
            </a:extLst>
          </p:cNvPr>
          <p:cNvSpPr>
            <a:spLocks noGrp="1"/>
          </p:cNvSpPr>
          <p:nvPr>
            <p:ph type="ctrTitle"/>
          </p:nvPr>
        </p:nvSpPr>
        <p:spPr>
          <a:xfrm>
            <a:off x="1524000" y="1600199"/>
            <a:ext cx="9144000" cy="1909763"/>
          </a:xfrm>
        </p:spPr>
        <p:txBody>
          <a:bodyPr anchor="b">
            <a:normAutofit/>
          </a:bodyPr>
          <a:lstStyle>
            <a:lvl1pPr algn="ctr">
              <a:defRPr sz="3600" b="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BC91B7E2-CA77-4968-A0E0-0A82AE341168}"/>
              </a:ext>
            </a:extLst>
          </p:cNvPr>
          <p:cNvSpPr>
            <a:spLocks noGrp="1"/>
          </p:cNvSpPr>
          <p:nvPr>
            <p:ph type="subTitle" idx="1"/>
          </p:nvPr>
        </p:nvSpPr>
        <p:spPr>
          <a:xfrm>
            <a:off x="1524000" y="3602038"/>
            <a:ext cx="9144000" cy="1655762"/>
          </a:xfrm>
        </p:spPr>
        <p:txBody>
          <a:bodyPr/>
          <a:lstStyle>
            <a:lvl1pPr marL="0" indent="0" algn="ctr">
              <a:buNone/>
              <a:defRPr sz="2400">
                <a:solidFill>
                  <a:srgbClr val="BED6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24D47F0-D710-4315-86E6-EBE6569119AD}"/>
              </a:ext>
            </a:extLst>
          </p:cNvPr>
          <p:cNvSpPr>
            <a:spLocks noGrp="1"/>
          </p:cNvSpPr>
          <p:nvPr>
            <p:ph type="dt" sz="half" idx="10"/>
          </p:nvPr>
        </p:nvSpPr>
        <p:spPr/>
        <p:txBody>
          <a:bodyPr/>
          <a:lstStyle/>
          <a:p>
            <a:fld id="{4002BA33-1288-476D-ADB1-642209E929E4}" type="datetimeFigureOut">
              <a:rPr lang="en-GB" smtClean="0"/>
              <a:t>14/09/2020</a:t>
            </a:fld>
            <a:endParaRPr lang="en-GB"/>
          </a:p>
        </p:txBody>
      </p:sp>
      <p:sp>
        <p:nvSpPr>
          <p:cNvPr id="5" name="Footer Placeholder 4">
            <a:extLst>
              <a:ext uri="{FF2B5EF4-FFF2-40B4-BE49-F238E27FC236}">
                <a16:creationId xmlns:a16="http://schemas.microsoft.com/office/drawing/2014/main" id="{73058A0D-59EA-4BA5-9A8F-6059A70551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3308AE-297D-4498-B582-A5F13B1E9648}"/>
              </a:ext>
            </a:extLst>
          </p:cNvPr>
          <p:cNvSpPr>
            <a:spLocks noGrp="1"/>
          </p:cNvSpPr>
          <p:nvPr>
            <p:ph type="sldNum" sz="quarter" idx="12"/>
          </p:nvPr>
        </p:nvSpPr>
        <p:spPr/>
        <p:txBody>
          <a:bodyPr/>
          <a:lstStyle/>
          <a:p>
            <a:fld id="{BE7B05F1-2A93-4A8C-B372-3CE716E0CAD2}" type="slidenum">
              <a:rPr lang="en-GB" smtClean="0"/>
              <a:t>‹#›</a:t>
            </a:fld>
            <a:endParaRPr lang="en-GB"/>
          </a:p>
        </p:txBody>
      </p:sp>
      <p:pic>
        <p:nvPicPr>
          <p:cNvPr id="9" name="Picture 8" descr="A picture containing drawing, flower&#10;&#10;Description automatically generated">
            <a:extLst>
              <a:ext uri="{FF2B5EF4-FFF2-40B4-BE49-F238E27FC236}">
                <a16:creationId xmlns:a16="http://schemas.microsoft.com/office/drawing/2014/main" id="{4C1180CA-FB68-4A8B-AAED-BEFDF9FF97D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629206" y="5295206"/>
            <a:ext cx="1562793" cy="156279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4621187F-9A49-4AA1-BE1C-3D3945E811B1}"/>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412306" y="-378599"/>
            <a:ext cx="3309197" cy="2074395"/>
          </a:xfrm>
          <a:prstGeom prst="rect">
            <a:avLst/>
          </a:prstGeom>
        </p:spPr>
      </p:pic>
      <p:pic>
        <p:nvPicPr>
          <p:cNvPr id="15" name="Picture 14" descr="A picture containing man&#10;&#10;Description automatically generated">
            <a:extLst>
              <a:ext uri="{FF2B5EF4-FFF2-40B4-BE49-F238E27FC236}">
                <a16:creationId xmlns:a16="http://schemas.microsoft.com/office/drawing/2014/main" id="{EFB7DFF3-04AC-4A72-B072-B41BAC53403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rot="10800000">
            <a:off x="-58191" y="-83127"/>
            <a:ext cx="1778923" cy="1778923"/>
          </a:xfrm>
          <a:prstGeom prst="rect">
            <a:avLst/>
          </a:prstGeom>
        </p:spPr>
      </p:pic>
      <p:sp>
        <p:nvSpPr>
          <p:cNvPr id="16" name="Rectangle 15">
            <a:extLst>
              <a:ext uri="{FF2B5EF4-FFF2-40B4-BE49-F238E27FC236}">
                <a16:creationId xmlns:a16="http://schemas.microsoft.com/office/drawing/2014/main" id="{F2E0EBD6-4B27-4B78-AF4D-7C570FED60FF}"/>
              </a:ext>
            </a:extLst>
          </p:cNvPr>
          <p:cNvSpPr/>
          <p:nvPr userDrawn="1"/>
        </p:nvSpPr>
        <p:spPr>
          <a:xfrm>
            <a:off x="831850" y="1407132"/>
            <a:ext cx="10521950" cy="45719"/>
          </a:xfrm>
          <a:prstGeom prst="rect">
            <a:avLst/>
          </a:prstGeom>
          <a:solidFill>
            <a:srgbClr val="BED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E4A94E-27AC-42BA-AE11-71EC88985BE2}"/>
              </a:ext>
            </a:extLst>
          </p:cNvPr>
          <p:cNvSpPr/>
          <p:nvPr userDrawn="1"/>
        </p:nvSpPr>
        <p:spPr>
          <a:xfrm>
            <a:off x="888652" y="5567450"/>
            <a:ext cx="10521950" cy="45719"/>
          </a:xfrm>
          <a:prstGeom prst="rect">
            <a:avLst/>
          </a:prstGeom>
          <a:solidFill>
            <a:srgbClr val="BED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76000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445E3-FC9E-4109-9BBE-552F248901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5906674-F9BC-45BB-87A3-247616434E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FF40D92-7B41-4CE0-AE5F-3114F7A258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D81907-DD22-4747-AA99-7CEB67654F5C}"/>
              </a:ext>
            </a:extLst>
          </p:cNvPr>
          <p:cNvSpPr>
            <a:spLocks noGrp="1"/>
          </p:cNvSpPr>
          <p:nvPr>
            <p:ph type="dt" sz="half" idx="10"/>
          </p:nvPr>
        </p:nvSpPr>
        <p:spPr/>
        <p:txBody>
          <a:bodyPr/>
          <a:lstStyle/>
          <a:p>
            <a:fld id="{4002BA33-1288-476D-ADB1-642209E929E4}" type="datetimeFigureOut">
              <a:rPr lang="en-GB" smtClean="0"/>
              <a:t>14/09/2020</a:t>
            </a:fld>
            <a:endParaRPr lang="en-GB"/>
          </a:p>
        </p:txBody>
      </p:sp>
      <p:sp>
        <p:nvSpPr>
          <p:cNvPr id="6" name="Footer Placeholder 5">
            <a:extLst>
              <a:ext uri="{FF2B5EF4-FFF2-40B4-BE49-F238E27FC236}">
                <a16:creationId xmlns:a16="http://schemas.microsoft.com/office/drawing/2014/main" id="{0F603693-94DF-4D6A-89A8-EDA6959214F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2413843-6638-44E1-8AEF-D6AE1D0B7548}"/>
              </a:ext>
            </a:extLst>
          </p:cNvPr>
          <p:cNvSpPr>
            <a:spLocks noGrp="1"/>
          </p:cNvSpPr>
          <p:nvPr>
            <p:ph type="sldNum" sz="quarter" idx="12"/>
          </p:nvPr>
        </p:nvSpPr>
        <p:spPr/>
        <p:txBody>
          <a:bodyPr/>
          <a:lstStyle/>
          <a:p>
            <a:fld id="{BE7B05F1-2A93-4A8C-B372-3CE716E0CAD2}" type="slidenum">
              <a:rPr lang="en-GB" smtClean="0"/>
              <a:t>‹#›</a:t>
            </a:fld>
            <a:endParaRPr lang="en-GB"/>
          </a:p>
        </p:txBody>
      </p:sp>
    </p:spTree>
    <p:extLst>
      <p:ext uri="{BB962C8B-B14F-4D97-AF65-F5344CB8AC3E}">
        <p14:creationId xmlns:p14="http://schemas.microsoft.com/office/powerpoint/2010/main" val="1543683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3CD9-CD6C-4411-9E82-709A7570AD8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1E009BD-5B88-4398-B393-059C17CDD8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C2064A-B8E4-4732-9B9B-F3AFDBB2BBD7}"/>
              </a:ext>
            </a:extLst>
          </p:cNvPr>
          <p:cNvSpPr>
            <a:spLocks noGrp="1"/>
          </p:cNvSpPr>
          <p:nvPr>
            <p:ph type="dt" sz="half" idx="10"/>
          </p:nvPr>
        </p:nvSpPr>
        <p:spPr/>
        <p:txBody>
          <a:bodyPr/>
          <a:lstStyle/>
          <a:p>
            <a:fld id="{4002BA33-1288-476D-ADB1-642209E929E4}" type="datetimeFigureOut">
              <a:rPr lang="en-GB" smtClean="0"/>
              <a:t>14/09/2020</a:t>
            </a:fld>
            <a:endParaRPr lang="en-GB"/>
          </a:p>
        </p:txBody>
      </p:sp>
      <p:sp>
        <p:nvSpPr>
          <p:cNvPr id="5" name="Footer Placeholder 4">
            <a:extLst>
              <a:ext uri="{FF2B5EF4-FFF2-40B4-BE49-F238E27FC236}">
                <a16:creationId xmlns:a16="http://schemas.microsoft.com/office/drawing/2014/main" id="{FEFD5E08-32B9-409A-ADA9-CFA2ABB672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FBF50D-2D76-4900-A5B0-3C35F401D2A6}"/>
              </a:ext>
            </a:extLst>
          </p:cNvPr>
          <p:cNvSpPr>
            <a:spLocks noGrp="1"/>
          </p:cNvSpPr>
          <p:nvPr>
            <p:ph type="sldNum" sz="quarter" idx="12"/>
          </p:nvPr>
        </p:nvSpPr>
        <p:spPr/>
        <p:txBody>
          <a:bodyPr/>
          <a:lstStyle/>
          <a:p>
            <a:fld id="{BE7B05F1-2A93-4A8C-B372-3CE716E0CAD2}" type="slidenum">
              <a:rPr lang="en-GB" smtClean="0"/>
              <a:t>‹#›</a:t>
            </a:fld>
            <a:endParaRPr lang="en-GB"/>
          </a:p>
        </p:txBody>
      </p:sp>
    </p:spTree>
    <p:extLst>
      <p:ext uri="{BB962C8B-B14F-4D97-AF65-F5344CB8AC3E}">
        <p14:creationId xmlns:p14="http://schemas.microsoft.com/office/powerpoint/2010/main" val="3700445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1797E6-3C1C-4B7B-AE69-25B1FCF8797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AA15285-B75B-471A-B7C6-FC066D1C32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92CF27-A31A-445C-BC74-C3AC306FDAB4}"/>
              </a:ext>
            </a:extLst>
          </p:cNvPr>
          <p:cNvSpPr>
            <a:spLocks noGrp="1"/>
          </p:cNvSpPr>
          <p:nvPr>
            <p:ph type="dt" sz="half" idx="10"/>
          </p:nvPr>
        </p:nvSpPr>
        <p:spPr/>
        <p:txBody>
          <a:bodyPr/>
          <a:lstStyle/>
          <a:p>
            <a:fld id="{4002BA33-1288-476D-ADB1-642209E929E4}" type="datetimeFigureOut">
              <a:rPr lang="en-GB" smtClean="0"/>
              <a:t>14/09/2020</a:t>
            </a:fld>
            <a:endParaRPr lang="en-GB"/>
          </a:p>
        </p:txBody>
      </p:sp>
      <p:sp>
        <p:nvSpPr>
          <p:cNvPr id="5" name="Footer Placeholder 4">
            <a:extLst>
              <a:ext uri="{FF2B5EF4-FFF2-40B4-BE49-F238E27FC236}">
                <a16:creationId xmlns:a16="http://schemas.microsoft.com/office/drawing/2014/main" id="{37EA8E57-C19C-4B81-8509-189C715E32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7CA56E-93DE-49D1-82BB-BE25AC7260FC}"/>
              </a:ext>
            </a:extLst>
          </p:cNvPr>
          <p:cNvSpPr>
            <a:spLocks noGrp="1"/>
          </p:cNvSpPr>
          <p:nvPr>
            <p:ph type="sldNum" sz="quarter" idx="12"/>
          </p:nvPr>
        </p:nvSpPr>
        <p:spPr/>
        <p:txBody>
          <a:bodyPr/>
          <a:lstStyle/>
          <a:p>
            <a:fld id="{BE7B05F1-2A93-4A8C-B372-3CE716E0CAD2}" type="slidenum">
              <a:rPr lang="en-GB" smtClean="0"/>
              <a:t>‹#›</a:t>
            </a:fld>
            <a:endParaRPr lang="en-GB"/>
          </a:p>
        </p:txBody>
      </p:sp>
    </p:spTree>
    <p:extLst>
      <p:ext uri="{BB962C8B-B14F-4D97-AF65-F5344CB8AC3E}">
        <p14:creationId xmlns:p14="http://schemas.microsoft.com/office/powerpoint/2010/main" val="3702047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74EF0-1CB8-4158-88FC-FF31616CC97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3BBB7A9-292F-4FA4-AD0E-1A4EF70B0F58}"/>
              </a:ext>
            </a:extLst>
          </p:cNvPr>
          <p:cNvSpPr>
            <a:spLocks noGrp="1"/>
          </p:cNvSpPr>
          <p:nvPr>
            <p:ph idx="1"/>
          </p:nvPr>
        </p:nvSpPr>
        <p:spPr/>
        <p:txBody>
          <a:bodyPr/>
          <a:lstStyle>
            <a:lvl1pPr>
              <a:defRPr>
                <a:solidFill>
                  <a:srgbClr val="4F5559"/>
                </a:solidFill>
              </a:defRPr>
            </a:lvl1pPr>
            <a:lvl2pPr>
              <a:defRPr>
                <a:solidFill>
                  <a:srgbClr val="4F5559"/>
                </a:solidFill>
              </a:defRPr>
            </a:lvl2pPr>
            <a:lvl3pPr>
              <a:defRPr>
                <a:solidFill>
                  <a:srgbClr val="4F5559"/>
                </a:solidFill>
              </a:defRPr>
            </a:lvl3pPr>
            <a:lvl4pPr>
              <a:defRPr>
                <a:solidFill>
                  <a:srgbClr val="4F5559"/>
                </a:solidFill>
              </a:defRPr>
            </a:lvl4pPr>
            <a:lvl5pPr>
              <a:defRPr>
                <a:solidFill>
                  <a:srgbClr val="4F55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4A94FF-920B-4238-843E-72E0D48C47C3}"/>
              </a:ext>
            </a:extLst>
          </p:cNvPr>
          <p:cNvSpPr>
            <a:spLocks noGrp="1"/>
          </p:cNvSpPr>
          <p:nvPr>
            <p:ph type="dt" sz="half" idx="10"/>
          </p:nvPr>
        </p:nvSpPr>
        <p:spPr/>
        <p:txBody>
          <a:bodyPr/>
          <a:lstStyle/>
          <a:p>
            <a:fld id="{4002BA33-1288-476D-ADB1-642209E929E4}" type="datetimeFigureOut">
              <a:rPr lang="en-GB" smtClean="0"/>
              <a:t>14/09/2020</a:t>
            </a:fld>
            <a:endParaRPr lang="en-GB"/>
          </a:p>
        </p:txBody>
      </p:sp>
      <p:sp>
        <p:nvSpPr>
          <p:cNvPr id="5" name="Footer Placeholder 4">
            <a:extLst>
              <a:ext uri="{FF2B5EF4-FFF2-40B4-BE49-F238E27FC236}">
                <a16:creationId xmlns:a16="http://schemas.microsoft.com/office/drawing/2014/main" id="{7727218E-DA2E-4839-BB1E-7570FD11B7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57B3F3-01D4-470E-9596-7AD8E13F09C6}"/>
              </a:ext>
            </a:extLst>
          </p:cNvPr>
          <p:cNvSpPr>
            <a:spLocks noGrp="1"/>
          </p:cNvSpPr>
          <p:nvPr>
            <p:ph type="sldNum" sz="quarter" idx="12"/>
          </p:nvPr>
        </p:nvSpPr>
        <p:spPr/>
        <p:txBody>
          <a:bodyPr/>
          <a:lstStyle/>
          <a:p>
            <a:fld id="{BE7B05F1-2A93-4A8C-B372-3CE716E0CAD2}" type="slidenum">
              <a:rPr lang="en-GB" smtClean="0"/>
              <a:t>‹#›</a:t>
            </a:fld>
            <a:endParaRPr lang="en-GB"/>
          </a:p>
        </p:txBody>
      </p:sp>
    </p:spTree>
    <p:extLst>
      <p:ext uri="{BB962C8B-B14F-4D97-AF65-F5344CB8AC3E}">
        <p14:creationId xmlns:p14="http://schemas.microsoft.com/office/powerpoint/2010/main" val="302433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694890-49EB-4B88-87DC-A73C2A477039}"/>
              </a:ext>
            </a:extLst>
          </p:cNvPr>
          <p:cNvSpPr/>
          <p:nvPr userDrawn="1"/>
        </p:nvSpPr>
        <p:spPr>
          <a:xfrm>
            <a:off x="-58189" y="-83127"/>
            <a:ext cx="12250189" cy="6941127"/>
          </a:xfrm>
          <a:prstGeom prst="rect">
            <a:avLst/>
          </a:prstGeom>
          <a:solidFill>
            <a:srgbClr val="4F55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4800">
              <a:solidFill>
                <a:schemeClr val="bg1"/>
              </a:solidFill>
            </a:endParaRPr>
          </a:p>
        </p:txBody>
      </p:sp>
      <p:pic>
        <p:nvPicPr>
          <p:cNvPr id="8" name="Picture 7" descr="A picture containing drawing&#10;&#10;Description automatically generated">
            <a:extLst>
              <a:ext uri="{FF2B5EF4-FFF2-40B4-BE49-F238E27FC236}">
                <a16:creationId xmlns:a16="http://schemas.microsoft.com/office/drawing/2014/main" id="{0F3A6923-46A0-46FC-8E23-9A3C191A6EC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412306" y="-378599"/>
            <a:ext cx="3309197" cy="2074395"/>
          </a:xfrm>
          <a:prstGeom prst="rect">
            <a:avLst/>
          </a:prstGeom>
        </p:spPr>
      </p:pic>
      <p:sp>
        <p:nvSpPr>
          <p:cNvPr id="9" name="Rectangle 8">
            <a:extLst>
              <a:ext uri="{FF2B5EF4-FFF2-40B4-BE49-F238E27FC236}">
                <a16:creationId xmlns:a16="http://schemas.microsoft.com/office/drawing/2014/main" id="{FFFC4E01-09B7-4AC0-B2E2-0BA972ABDDD9}"/>
              </a:ext>
            </a:extLst>
          </p:cNvPr>
          <p:cNvSpPr/>
          <p:nvPr userDrawn="1"/>
        </p:nvSpPr>
        <p:spPr>
          <a:xfrm>
            <a:off x="831850" y="1407132"/>
            <a:ext cx="10521950" cy="45719"/>
          </a:xfrm>
          <a:prstGeom prst="rect">
            <a:avLst/>
          </a:prstGeom>
          <a:solidFill>
            <a:srgbClr val="BED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8CDDE4F-513D-40FF-A040-8B733DE42DD4}"/>
              </a:ext>
            </a:extLst>
          </p:cNvPr>
          <p:cNvSpPr>
            <a:spLocks noGrp="1"/>
          </p:cNvSpPr>
          <p:nvPr>
            <p:ph type="title"/>
          </p:nvPr>
        </p:nvSpPr>
        <p:spPr>
          <a:xfrm>
            <a:off x="831850" y="1709738"/>
            <a:ext cx="10515600" cy="2852737"/>
          </a:xfrm>
        </p:spPr>
        <p:txBody>
          <a:bodyPr anchor="b">
            <a:normAutofit/>
          </a:bodyPr>
          <a:lstStyle>
            <a:lvl1pPr>
              <a:defRPr sz="4800" b="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F20B5C5-8A5C-43BB-8104-DBE3D41436C4}"/>
              </a:ext>
            </a:extLst>
          </p:cNvPr>
          <p:cNvSpPr>
            <a:spLocks noGrp="1"/>
          </p:cNvSpPr>
          <p:nvPr>
            <p:ph type="body" idx="1"/>
          </p:nvPr>
        </p:nvSpPr>
        <p:spPr>
          <a:xfrm>
            <a:off x="831850" y="4589463"/>
            <a:ext cx="10515600" cy="1500187"/>
          </a:xfrm>
        </p:spPr>
        <p:txBody>
          <a:bodyPr/>
          <a:lstStyle>
            <a:lvl1pPr marL="0" indent="0">
              <a:buNone/>
              <a:defRPr sz="2400">
                <a:solidFill>
                  <a:srgbClr val="BED6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60BDBE-3831-4E62-8880-A26997BEEB6F}"/>
              </a:ext>
            </a:extLst>
          </p:cNvPr>
          <p:cNvSpPr>
            <a:spLocks noGrp="1"/>
          </p:cNvSpPr>
          <p:nvPr>
            <p:ph type="dt" sz="half" idx="10"/>
          </p:nvPr>
        </p:nvSpPr>
        <p:spPr/>
        <p:txBody>
          <a:bodyPr/>
          <a:lstStyle/>
          <a:p>
            <a:fld id="{4002BA33-1288-476D-ADB1-642209E929E4}" type="datetimeFigureOut">
              <a:rPr lang="en-GB" smtClean="0"/>
              <a:t>14/09/2020</a:t>
            </a:fld>
            <a:endParaRPr lang="en-GB"/>
          </a:p>
        </p:txBody>
      </p:sp>
      <p:sp>
        <p:nvSpPr>
          <p:cNvPr id="5" name="Footer Placeholder 4">
            <a:extLst>
              <a:ext uri="{FF2B5EF4-FFF2-40B4-BE49-F238E27FC236}">
                <a16:creationId xmlns:a16="http://schemas.microsoft.com/office/drawing/2014/main" id="{BE1A5BD4-AB7F-442A-B38F-5273D02841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4FA8E2-9872-4EE0-B338-6A6F33B89EE4}"/>
              </a:ext>
            </a:extLst>
          </p:cNvPr>
          <p:cNvSpPr>
            <a:spLocks noGrp="1"/>
          </p:cNvSpPr>
          <p:nvPr>
            <p:ph type="sldNum" sz="quarter" idx="12"/>
          </p:nvPr>
        </p:nvSpPr>
        <p:spPr/>
        <p:txBody>
          <a:bodyPr/>
          <a:lstStyle/>
          <a:p>
            <a:fld id="{BE7B05F1-2A93-4A8C-B372-3CE716E0CAD2}" type="slidenum">
              <a:rPr lang="en-GB" smtClean="0"/>
              <a:t>‹#›</a:t>
            </a:fld>
            <a:endParaRPr lang="en-GB"/>
          </a:p>
        </p:txBody>
      </p:sp>
      <p:pic>
        <p:nvPicPr>
          <p:cNvPr id="10" name="Picture 9" descr="A picture containing drawing, flower&#10;&#10;Description automatically generated">
            <a:extLst>
              <a:ext uri="{FF2B5EF4-FFF2-40B4-BE49-F238E27FC236}">
                <a16:creationId xmlns:a16="http://schemas.microsoft.com/office/drawing/2014/main" id="{8E69D9D5-1DEF-462C-8C46-265B7F5630D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629206" y="5295206"/>
            <a:ext cx="1562793" cy="1562793"/>
          </a:xfrm>
          <a:prstGeom prst="rect">
            <a:avLst/>
          </a:prstGeom>
        </p:spPr>
      </p:pic>
    </p:spTree>
    <p:extLst>
      <p:ext uri="{BB962C8B-B14F-4D97-AF65-F5344CB8AC3E}">
        <p14:creationId xmlns:p14="http://schemas.microsoft.com/office/powerpoint/2010/main" val="1367186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694890-49EB-4B88-87DC-A73C2A477039}"/>
              </a:ext>
            </a:extLst>
          </p:cNvPr>
          <p:cNvSpPr/>
          <p:nvPr userDrawn="1"/>
        </p:nvSpPr>
        <p:spPr>
          <a:xfrm>
            <a:off x="-58189" y="-83127"/>
            <a:ext cx="12250189" cy="6941127"/>
          </a:xfrm>
          <a:prstGeom prst="rect">
            <a:avLst/>
          </a:prstGeom>
          <a:solidFill>
            <a:srgbClr val="BED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4800">
              <a:solidFill>
                <a:schemeClr val="bg1"/>
              </a:solidFill>
            </a:endParaRPr>
          </a:p>
        </p:txBody>
      </p:sp>
      <p:pic>
        <p:nvPicPr>
          <p:cNvPr id="8" name="Picture 7">
            <a:extLst>
              <a:ext uri="{FF2B5EF4-FFF2-40B4-BE49-F238E27FC236}">
                <a16:creationId xmlns:a16="http://schemas.microsoft.com/office/drawing/2014/main" id="{0F3A6923-46A0-46FC-8E23-9A3C191A6EC7}"/>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4412306" y="-378599"/>
            <a:ext cx="3309195" cy="2074395"/>
          </a:xfrm>
          <a:prstGeom prst="rect">
            <a:avLst/>
          </a:prstGeom>
        </p:spPr>
      </p:pic>
      <p:sp>
        <p:nvSpPr>
          <p:cNvPr id="9" name="Rectangle 8">
            <a:extLst>
              <a:ext uri="{FF2B5EF4-FFF2-40B4-BE49-F238E27FC236}">
                <a16:creationId xmlns:a16="http://schemas.microsoft.com/office/drawing/2014/main" id="{FFFC4E01-09B7-4AC0-B2E2-0BA972ABDDD9}"/>
              </a:ext>
            </a:extLst>
          </p:cNvPr>
          <p:cNvSpPr/>
          <p:nvPr userDrawn="1"/>
        </p:nvSpPr>
        <p:spPr>
          <a:xfrm>
            <a:off x="831850" y="1407132"/>
            <a:ext cx="1052195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noFill/>
              </a:ln>
              <a:solidFill>
                <a:schemeClr val="bg1"/>
              </a:solidFill>
            </a:endParaRPr>
          </a:p>
        </p:txBody>
      </p:sp>
      <p:sp>
        <p:nvSpPr>
          <p:cNvPr id="2" name="Title 1">
            <a:extLst>
              <a:ext uri="{FF2B5EF4-FFF2-40B4-BE49-F238E27FC236}">
                <a16:creationId xmlns:a16="http://schemas.microsoft.com/office/drawing/2014/main" id="{58CDDE4F-513D-40FF-A040-8B733DE42DD4}"/>
              </a:ext>
            </a:extLst>
          </p:cNvPr>
          <p:cNvSpPr>
            <a:spLocks noGrp="1"/>
          </p:cNvSpPr>
          <p:nvPr>
            <p:ph type="title"/>
          </p:nvPr>
        </p:nvSpPr>
        <p:spPr>
          <a:xfrm>
            <a:off x="831850" y="1709738"/>
            <a:ext cx="10515600" cy="2852737"/>
          </a:xfrm>
        </p:spPr>
        <p:txBody>
          <a:bodyPr anchor="b">
            <a:normAutofit/>
          </a:bodyPr>
          <a:lstStyle>
            <a:lvl1pPr>
              <a:defRPr sz="4800" b="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F20B5C5-8A5C-43BB-8104-DBE3D41436C4}"/>
              </a:ext>
            </a:extLst>
          </p:cNvPr>
          <p:cNvSpPr>
            <a:spLocks noGrp="1"/>
          </p:cNvSpPr>
          <p:nvPr>
            <p:ph type="body" idx="1"/>
          </p:nvPr>
        </p:nvSpPr>
        <p:spPr>
          <a:xfrm>
            <a:off x="831850" y="4589463"/>
            <a:ext cx="10515600" cy="1500187"/>
          </a:xfrm>
        </p:spPr>
        <p:txBody>
          <a:bodyPr/>
          <a:lstStyle>
            <a:lvl1pPr marL="0" indent="0">
              <a:buNone/>
              <a:defRPr sz="2400">
                <a:solidFill>
                  <a:srgbClr val="4F555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60BDBE-3831-4E62-8880-A26997BEEB6F}"/>
              </a:ext>
            </a:extLst>
          </p:cNvPr>
          <p:cNvSpPr>
            <a:spLocks noGrp="1"/>
          </p:cNvSpPr>
          <p:nvPr>
            <p:ph type="dt" sz="half" idx="10"/>
          </p:nvPr>
        </p:nvSpPr>
        <p:spPr/>
        <p:txBody>
          <a:bodyPr/>
          <a:lstStyle/>
          <a:p>
            <a:fld id="{4002BA33-1288-476D-ADB1-642209E929E4}" type="datetimeFigureOut">
              <a:rPr lang="en-GB" smtClean="0"/>
              <a:t>14/09/2020</a:t>
            </a:fld>
            <a:endParaRPr lang="en-GB"/>
          </a:p>
        </p:txBody>
      </p:sp>
      <p:sp>
        <p:nvSpPr>
          <p:cNvPr id="5" name="Footer Placeholder 4">
            <a:extLst>
              <a:ext uri="{FF2B5EF4-FFF2-40B4-BE49-F238E27FC236}">
                <a16:creationId xmlns:a16="http://schemas.microsoft.com/office/drawing/2014/main" id="{BE1A5BD4-AB7F-442A-B38F-5273D02841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4FA8E2-9872-4EE0-B338-6A6F33B89EE4}"/>
              </a:ext>
            </a:extLst>
          </p:cNvPr>
          <p:cNvSpPr>
            <a:spLocks noGrp="1"/>
          </p:cNvSpPr>
          <p:nvPr>
            <p:ph type="sldNum" sz="quarter" idx="12"/>
          </p:nvPr>
        </p:nvSpPr>
        <p:spPr/>
        <p:txBody>
          <a:bodyPr/>
          <a:lstStyle/>
          <a:p>
            <a:fld id="{BE7B05F1-2A93-4A8C-B372-3CE716E0CAD2}" type="slidenum">
              <a:rPr lang="en-GB" smtClean="0"/>
              <a:t>‹#›</a:t>
            </a:fld>
            <a:endParaRPr lang="en-GB"/>
          </a:p>
        </p:txBody>
      </p:sp>
      <p:pic>
        <p:nvPicPr>
          <p:cNvPr id="10" name="Picture 9">
            <a:extLst>
              <a:ext uri="{FF2B5EF4-FFF2-40B4-BE49-F238E27FC236}">
                <a16:creationId xmlns:a16="http://schemas.microsoft.com/office/drawing/2014/main" id="{0CC9ACAB-71A8-46EB-B4DA-AD7E5D5CA079}"/>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10629206" y="5295206"/>
            <a:ext cx="1562793" cy="1562793"/>
          </a:xfrm>
          <a:prstGeom prst="rect">
            <a:avLst/>
          </a:prstGeom>
        </p:spPr>
      </p:pic>
    </p:spTree>
    <p:extLst>
      <p:ext uri="{BB962C8B-B14F-4D97-AF65-F5344CB8AC3E}">
        <p14:creationId xmlns:p14="http://schemas.microsoft.com/office/powerpoint/2010/main" val="3436206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26ADC-28B4-4899-A89F-DB785881D30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514FFCC-460F-429F-906A-BD9DB7291C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E77B782-F40C-4B3B-B9DE-8CFF0C13B5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22944D7-DDFD-4912-9A95-5EFE75406698}"/>
              </a:ext>
            </a:extLst>
          </p:cNvPr>
          <p:cNvSpPr>
            <a:spLocks noGrp="1"/>
          </p:cNvSpPr>
          <p:nvPr>
            <p:ph type="dt" sz="half" idx="10"/>
          </p:nvPr>
        </p:nvSpPr>
        <p:spPr/>
        <p:txBody>
          <a:bodyPr/>
          <a:lstStyle/>
          <a:p>
            <a:fld id="{4002BA33-1288-476D-ADB1-642209E929E4}" type="datetimeFigureOut">
              <a:rPr lang="en-GB" smtClean="0"/>
              <a:t>14/09/2020</a:t>
            </a:fld>
            <a:endParaRPr lang="en-GB"/>
          </a:p>
        </p:txBody>
      </p:sp>
      <p:sp>
        <p:nvSpPr>
          <p:cNvPr id="6" name="Footer Placeholder 5">
            <a:extLst>
              <a:ext uri="{FF2B5EF4-FFF2-40B4-BE49-F238E27FC236}">
                <a16:creationId xmlns:a16="http://schemas.microsoft.com/office/drawing/2014/main" id="{0A6C6F47-8724-4453-A914-4413ED4133A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CFE5611-BB77-45B7-B4E9-F73C41AA1A39}"/>
              </a:ext>
            </a:extLst>
          </p:cNvPr>
          <p:cNvSpPr>
            <a:spLocks noGrp="1"/>
          </p:cNvSpPr>
          <p:nvPr>
            <p:ph type="sldNum" sz="quarter" idx="12"/>
          </p:nvPr>
        </p:nvSpPr>
        <p:spPr/>
        <p:txBody>
          <a:bodyPr/>
          <a:lstStyle/>
          <a:p>
            <a:fld id="{BE7B05F1-2A93-4A8C-B372-3CE716E0CAD2}" type="slidenum">
              <a:rPr lang="en-GB" smtClean="0"/>
              <a:t>‹#›</a:t>
            </a:fld>
            <a:endParaRPr lang="en-GB"/>
          </a:p>
        </p:txBody>
      </p:sp>
    </p:spTree>
    <p:extLst>
      <p:ext uri="{BB962C8B-B14F-4D97-AF65-F5344CB8AC3E}">
        <p14:creationId xmlns:p14="http://schemas.microsoft.com/office/powerpoint/2010/main" val="3315928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A9E82-6923-4845-8B6A-699D43D14AD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139FA8-7F02-461D-9323-701DFF3BE2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48797C-31C2-4D42-9754-7C1BE13D64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BFB837B-DAC4-40BE-A702-3E2E790DD3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662E88-4819-4902-AB8F-B5372DFDA3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FB42455-B5F0-4C88-8E11-C419D4AC648B}"/>
              </a:ext>
            </a:extLst>
          </p:cNvPr>
          <p:cNvSpPr>
            <a:spLocks noGrp="1"/>
          </p:cNvSpPr>
          <p:nvPr>
            <p:ph type="dt" sz="half" idx="10"/>
          </p:nvPr>
        </p:nvSpPr>
        <p:spPr/>
        <p:txBody>
          <a:bodyPr/>
          <a:lstStyle/>
          <a:p>
            <a:fld id="{4002BA33-1288-476D-ADB1-642209E929E4}" type="datetimeFigureOut">
              <a:rPr lang="en-GB" smtClean="0"/>
              <a:t>14/09/2020</a:t>
            </a:fld>
            <a:endParaRPr lang="en-GB"/>
          </a:p>
        </p:txBody>
      </p:sp>
      <p:sp>
        <p:nvSpPr>
          <p:cNvPr id="8" name="Footer Placeholder 7">
            <a:extLst>
              <a:ext uri="{FF2B5EF4-FFF2-40B4-BE49-F238E27FC236}">
                <a16:creationId xmlns:a16="http://schemas.microsoft.com/office/drawing/2014/main" id="{6EB16DC9-74B3-4974-A530-691519AC0B6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299EA51-B212-4D3F-B878-7CC5601E14B7}"/>
              </a:ext>
            </a:extLst>
          </p:cNvPr>
          <p:cNvSpPr>
            <a:spLocks noGrp="1"/>
          </p:cNvSpPr>
          <p:nvPr>
            <p:ph type="sldNum" sz="quarter" idx="12"/>
          </p:nvPr>
        </p:nvSpPr>
        <p:spPr/>
        <p:txBody>
          <a:bodyPr/>
          <a:lstStyle/>
          <a:p>
            <a:fld id="{BE7B05F1-2A93-4A8C-B372-3CE716E0CAD2}" type="slidenum">
              <a:rPr lang="en-GB" smtClean="0"/>
              <a:t>‹#›</a:t>
            </a:fld>
            <a:endParaRPr lang="en-GB"/>
          </a:p>
        </p:txBody>
      </p:sp>
    </p:spTree>
    <p:extLst>
      <p:ext uri="{BB962C8B-B14F-4D97-AF65-F5344CB8AC3E}">
        <p14:creationId xmlns:p14="http://schemas.microsoft.com/office/powerpoint/2010/main" val="1994629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A02FD-0050-49A5-97B9-C0BDD8931A0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0E557E7-7C7C-48BC-AF1B-DD4C23275664}"/>
              </a:ext>
            </a:extLst>
          </p:cNvPr>
          <p:cNvSpPr>
            <a:spLocks noGrp="1"/>
          </p:cNvSpPr>
          <p:nvPr>
            <p:ph type="dt" sz="half" idx="10"/>
          </p:nvPr>
        </p:nvSpPr>
        <p:spPr/>
        <p:txBody>
          <a:bodyPr/>
          <a:lstStyle/>
          <a:p>
            <a:fld id="{4002BA33-1288-476D-ADB1-642209E929E4}" type="datetimeFigureOut">
              <a:rPr lang="en-GB" smtClean="0"/>
              <a:t>14/09/2020</a:t>
            </a:fld>
            <a:endParaRPr lang="en-GB"/>
          </a:p>
        </p:txBody>
      </p:sp>
      <p:sp>
        <p:nvSpPr>
          <p:cNvPr id="4" name="Footer Placeholder 3">
            <a:extLst>
              <a:ext uri="{FF2B5EF4-FFF2-40B4-BE49-F238E27FC236}">
                <a16:creationId xmlns:a16="http://schemas.microsoft.com/office/drawing/2014/main" id="{818FC2A9-909C-4FED-82E9-6A70B9FE9C2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AE7E676-2599-44D9-A3A3-A5B258F8C9D1}"/>
              </a:ext>
            </a:extLst>
          </p:cNvPr>
          <p:cNvSpPr>
            <a:spLocks noGrp="1"/>
          </p:cNvSpPr>
          <p:nvPr>
            <p:ph type="sldNum" sz="quarter" idx="12"/>
          </p:nvPr>
        </p:nvSpPr>
        <p:spPr/>
        <p:txBody>
          <a:bodyPr/>
          <a:lstStyle/>
          <a:p>
            <a:fld id="{BE7B05F1-2A93-4A8C-B372-3CE716E0CAD2}" type="slidenum">
              <a:rPr lang="en-GB" smtClean="0"/>
              <a:t>‹#›</a:t>
            </a:fld>
            <a:endParaRPr lang="en-GB"/>
          </a:p>
        </p:txBody>
      </p:sp>
    </p:spTree>
    <p:extLst>
      <p:ext uri="{BB962C8B-B14F-4D97-AF65-F5344CB8AC3E}">
        <p14:creationId xmlns:p14="http://schemas.microsoft.com/office/powerpoint/2010/main" val="1202303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2627CA-04AE-4632-88AD-2FDF0836B2AB}"/>
              </a:ext>
            </a:extLst>
          </p:cNvPr>
          <p:cNvSpPr>
            <a:spLocks noGrp="1"/>
          </p:cNvSpPr>
          <p:nvPr>
            <p:ph type="dt" sz="half" idx="10"/>
          </p:nvPr>
        </p:nvSpPr>
        <p:spPr/>
        <p:txBody>
          <a:bodyPr/>
          <a:lstStyle/>
          <a:p>
            <a:fld id="{4002BA33-1288-476D-ADB1-642209E929E4}" type="datetimeFigureOut">
              <a:rPr lang="en-GB" smtClean="0"/>
              <a:t>14/09/2020</a:t>
            </a:fld>
            <a:endParaRPr lang="en-GB"/>
          </a:p>
        </p:txBody>
      </p:sp>
      <p:sp>
        <p:nvSpPr>
          <p:cNvPr id="3" name="Footer Placeholder 2">
            <a:extLst>
              <a:ext uri="{FF2B5EF4-FFF2-40B4-BE49-F238E27FC236}">
                <a16:creationId xmlns:a16="http://schemas.microsoft.com/office/drawing/2014/main" id="{71E53E82-742E-459C-8AAC-FA827C7E16E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5F62D5D-4749-47CE-BA30-9AA81BE0BEC9}"/>
              </a:ext>
            </a:extLst>
          </p:cNvPr>
          <p:cNvSpPr>
            <a:spLocks noGrp="1"/>
          </p:cNvSpPr>
          <p:nvPr>
            <p:ph type="sldNum" sz="quarter" idx="12"/>
          </p:nvPr>
        </p:nvSpPr>
        <p:spPr/>
        <p:txBody>
          <a:bodyPr/>
          <a:lstStyle/>
          <a:p>
            <a:fld id="{BE7B05F1-2A93-4A8C-B372-3CE716E0CAD2}" type="slidenum">
              <a:rPr lang="en-GB" smtClean="0"/>
              <a:t>‹#›</a:t>
            </a:fld>
            <a:endParaRPr lang="en-GB"/>
          </a:p>
        </p:txBody>
      </p:sp>
    </p:spTree>
    <p:extLst>
      <p:ext uri="{BB962C8B-B14F-4D97-AF65-F5344CB8AC3E}">
        <p14:creationId xmlns:p14="http://schemas.microsoft.com/office/powerpoint/2010/main" val="2097657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5E712-1FE2-4951-A9C3-735CEC917C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0B16D1A-B452-4C43-9279-C2873C70AC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BE2E481-6CD2-47F0-9A9A-3866EDBCAB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BBFC26-DCB2-4DBA-B320-2713B7DF690B}"/>
              </a:ext>
            </a:extLst>
          </p:cNvPr>
          <p:cNvSpPr>
            <a:spLocks noGrp="1"/>
          </p:cNvSpPr>
          <p:nvPr>
            <p:ph type="dt" sz="half" idx="10"/>
          </p:nvPr>
        </p:nvSpPr>
        <p:spPr/>
        <p:txBody>
          <a:bodyPr/>
          <a:lstStyle/>
          <a:p>
            <a:fld id="{4002BA33-1288-476D-ADB1-642209E929E4}" type="datetimeFigureOut">
              <a:rPr lang="en-GB" smtClean="0"/>
              <a:t>14/09/2020</a:t>
            </a:fld>
            <a:endParaRPr lang="en-GB"/>
          </a:p>
        </p:txBody>
      </p:sp>
      <p:sp>
        <p:nvSpPr>
          <p:cNvPr id="6" name="Footer Placeholder 5">
            <a:extLst>
              <a:ext uri="{FF2B5EF4-FFF2-40B4-BE49-F238E27FC236}">
                <a16:creationId xmlns:a16="http://schemas.microsoft.com/office/drawing/2014/main" id="{B53228D3-1BDA-4DF4-8571-EBFE5B193C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6159B1-D642-475D-BE8E-476042A417D7}"/>
              </a:ext>
            </a:extLst>
          </p:cNvPr>
          <p:cNvSpPr>
            <a:spLocks noGrp="1"/>
          </p:cNvSpPr>
          <p:nvPr>
            <p:ph type="sldNum" sz="quarter" idx="12"/>
          </p:nvPr>
        </p:nvSpPr>
        <p:spPr/>
        <p:txBody>
          <a:bodyPr/>
          <a:lstStyle/>
          <a:p>
            <a:fld id="{BE7B05F1-2A93-4A8C-B372-3CE716E0CAD2}" type="slidenum">
              <a:rPr lang="en-GB" smtClean="0"/>
              <a:t>‹#›</a:t>
            </a:fld>
            <a:endParaRPr lang="en-GB"/>
          </a:p>
        </p:txBody>
      </p:sp>
    </p:spTree>
    <p:extLst>
      <p:ext uri="{BB962C8B-B14F-4D97-AF65-F5344CB8AC3E}">
        <p14:creationId xmlns:p14="http://schemas.microsoft.com/office/powerpoint/2010/main" val="4026836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53129D-4BEC-4DD8-8E07-1571F4236854}"/>
              </a:ext>
            </a:extLst>
          </p:cNvPr>
          <p:cNvSpPr>
            <a:spLocks noGrp="1"/>
          </p:cNvSpPr>
          <p:nvPr>
            <p:ph type="title"/>
          </p:nvPr>
        </p:nvSpPr>
        <p:spPr>
          <a:xfrm>
            <a:off x="838200" y="365125"/>
            <a:ext cx="9610898"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5CE780F-C524-4989-BFEA-217CFBADD2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C30BEC7-18A7-41F0-A8C2-C42B20EE70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02BA33-1288-476D-ADB1-642209E929E4}" type="datetimeFigureOut">
              <a:rPr lang="en-GB" smtClean="0"/>
              <a:t>14/09/2020</a:t>
            </a:fld>
            <a:endParaRPr lang="en-GB"/>
          </a:p>
        </p:txBody>
      </p:sp>
      <p:sp>
        <p:nvSpPr>
          <p:cNvPr id="5" name="Footer Placeholder 4">
            <a:extLst>
              <a:ext uri="{FF2B5EF4-FFF2-40B4-BE49-F238E27FC236}">
                <a16:creationId xmlns:a16="http://schemas.microsoft.com/office/drawing/2014/main" id="{F08322F5-E23F-4A71-8796-490C2B7C2C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CDDFC0C-BE23-4B4B-B78E-CEAEAD7EAD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7B05F1-2A93-4A8C-B372-3CE716E0CAD2}" type="slidenum">
              <a:rPr lang="en-GB" smtClean="0"/>
              <a:t>‹#›</a:t>
            </a:fld>
            <a:endParaRPr lang="en-GB"/>
          </a:p>
        </p:txBody>
      </p:sp>
      <p:sp>
        <p:nvSpPr>
          <p:cNvPr id="7" name="Rectangle 6">
            <a:extLst>
              <a:ext uri="{FF2B5EF4-FFF2-40B4-BE49-F238E27FC236}">
                <a16:creationId xmlns:a16="http://schemas.microsoft.com/office/drawing/2014/main" id="{C71B7C5D-AE28-48CE-85F7-96C1562350BE}"/>
              </a:ext>
            </a:extLst>
          </p:cNvPr>
          <p:cNvSpPr/>
          <p:nvPr userDrawn="1"/>
        </p:nvSpPr>
        <p:spPr>
          <a:xfrm>
            <a:off x="0" y="0"/>
            <a:ext cx="12192000" cy="136525"/>
          </a:xfrm>
          <a:prstGeom prst="rect">
            <a:avLst/>
          </a:pr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picture containing drawing, flower&#10;&#10;Description automatically generated">
            <a:extLst>
              <a:ext uri="{FF2B5EF4-FFF2-40B4-BE49-F238E27FC236}">
                <a16:creationId xmlns:a16="http://schemas.microsoft.com/office/drawing/2014/main" id="{7838698B-4F7D-405A-B4DA-FA79B4BEB369}"/>
              </a:ext>
            </a:extLst>
          </p:cNvPr>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10629206" y="5295206"/>
            <a:ext cx="1562793" cy="1562793"/>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B138E486-2991-42BD-A19D-EB71D7B80B89}"/>
              </a:ext>
            </a:extLst>
          </p:cNvPr>
          <p:cNvPicPr>
            <a:picLocks noChangeAspect="1"/>
          </p:cNvPicPr>
          <p:nvPr userDrawn="1"/>
        </p:nvPicPr>
        <p:blipFill rotWithShape="1">
          <a:blip r:embed="rId15" cstate="hqprint">
            <a:extLst>
              <a:ext uri="{28A0092B-C50C-407E-A947-70E740481C1C}">
                <a14:useLocalDpi xmlns:a14="http://schemas.microsoft.com/office/drawing/2010/main"/>
              </a:ext>
            </a:extLst>
          </a:blip>
          <a:srcRect/>
          <a:stretch/>
        </p:blipFill>
        <p:spPr>
          <a:xfrm>
            <a:off x="10568010" y="186403"/>
            <a:ext cx="1571579" cy="767629"/>
          </a:xfrm>
          <a:prstGeom prst="rect">
            <a:avLst/>
          </a:prstGeom>
        </p:spPr>
      </p:pic>
      <p:sp>
        <p:nvSpPr>
          <p:cNvPr id="16" name="Rectangle 15">
            <a:extLst>
              <a:ext uri="{FF2B5EF4-FFF2-40B4-BE49-F238E27FC236}">
                <a16:creationId xmlns:a16="http://schemas.microsoft.com/office/drawing/2014/main" id="{F8387B04-DC45-4EF1-B382-04860079A292}"/>
              </a:ext>
            </a:extLst>
          </p:cNvPr>
          <p:cNvSpPr/>
          <p:nvPr userDrawn="1"/>
        </p:nvSpPr>
        <p:spPr>
          <a:xfrm>
            <a:off x="10629207" y="-6380"/>
            <a:ext cx="1562793" cy="136525"/>
          </a:xfrm>
          <a:prstGeom prst="rect">
            <a:avLst/>
          </a:prstGeom>
          <a:solidFill>
            <a:srgbClr val="5055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51329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b="1" kern="1200">
          <a:solidFill>
            <a:srgbClr val="4F5559"/>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simpleenergyadvice.org.uk/pages/green-homes-grant"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nrla.org.uk/"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flickr.com/photos/defenceimages/9183274965" TargetMode="External"/><Relationship Id="rId5" Type="http://schemas.openxmlformats.org/officeDocument/2006/relationships/image" Target="../media/image12.jpg"/><Relationship Id="rId4" Type="http://schemas.openxmlformats.org/officeDocument/2006/relationships/hyperlink" Target="https://www.flickr.com/photos/downingstreet/3045344571/"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D46B4-9E01-4AF0-8D1B-48972D6305D9}"/>
              </a:ext>
            </a:extLst>
          </p:cNvPr>
          <p:cNvSpPr>
            <a:spLocks noGrp="1"/>
          </p:cNvSpPr>
          <p:nvPr>
            <p:ph type="ctrTitle"/>
          </p:nvPr>
        </p:nvSpPr>
        <p:spPr/>
        <p:txBody>
          <a:bodyPr>
            <a:normAutofit/>
          </a:bodyPr>
          <a:lstStyle/>
          <a:p>
            <a:r>
              <a:rPr lang="en-GB" sz="6600" dirty="0"/>
              <a:t>NRLA where are we now</a:t>
            </a:r>
            <a:br>
              <a:rPr lang="en-GB" sz="6600" dirty="0"/>
            </a:br>
            <a:r>
              <a:rPr lang="en-GB" sz="6600" dirty="0"/>
              <a:t>September 2020</a:t>
            </a:r>
          </a:p>
        </p:txBody>
      </p:sp>
      <p:sp>
        <p:nvSpPr>
          <p:cNvPr id="3" name="Subtitle 2">
            <a:extLst>
              <a:ext uri="{FF2B5EF4-FFF2-40B4-BE49-F238E27FC236}">
                <a16:creationId xmlns:a16="http://schemas.microsoft.com/office/drawing/2014/main" id="{2C80BC37-C31A-4819-960F-EEE94893EFF8}"/>
              </a:ext>
            </a:extLst>
          </p:cNvPr>
          <p:cNvSpPr>
            <a:spLocks noGrp="1"/>
          </p:cNvSpPr>
          <p:nvPr>
            <p:ph type="subTitle" idx="1"/>
          </p:nvPr>
        </p:nvSpPr>
        <p:spPr/>
        <p:txBody>
          <a:bodyPr>
            <a:normAutofit fontScale="85000" lnSpcReduction="10000"/>
          </a:bodyPr>
          <a:lstStyle/>
          <a:p>
            <a:r>
              <a:rPr lang="en-GB" sz="5400" dirty="0"/>
              <a:t>Marion Money</a:t>
            </a:r>
          </a:p>
          <a:p>
            <a:r>
              <a:rPr lang="en-GB" sz="5400" dirty="0"/>
              <a:t>NRLA SE Representative and Trainer</a:t>
            </a:r>
          </a:p>
        </p:txBody>
      </p:sp>
    </p:spTree>
    <p:extLst>
      <p:ext uri="{BB962C8B-B14F-4D97-AF65-F5344CB8AC3E}">
        <p14:creationId xmlns:p14="http://schemas.microsoft.com/office/powerpoint/2010/main" val="2802934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47D73-67BD-4331-864A-C8F5FB351FBC}"/>
              </a:ext>
            </a:extLst>
          </p:cNvPr>
          <p:cNvSpPr>
            <a:spLocks noGrp="1"/>
          </p:cNvSpPr>
          <p:nvPr>
            <p:ph type="title"/>
          </p:nvPr>
        </p:nvSpPr>
        <p:spPr/>
        <p:txBody>
          <a:bodyPr/>
          <a:lstStyle/>
          <a:p>
            <a:r>
              <a:rPr lang="en-GB" dirty="0"/>
              <a:t>Greater Strength</a:t>
            </a:r>
          </a:p>
        </p:txBody>
      </p:sp>
      <p:sp>
        <p:nvSpPr>
          <p:cNvPr id="3" name="Content Placeholder 2">
            <a:extLst>
              <a:ext uri="{FF2B5EF4-FFF2-40B4-BE49-F238E27FC236}">
                <a16:creationId xmlns:a16="http://schemas.microsoft.com/office/drawing/2014/main" id="{6C8079B6-1753-4345-913A-F1ABB3D4FDFD}"/>
              </a:ext>
            </a:extLst>
          </p:cNvPr>
          <p:cNvSpPr>
            <a:spLocks noGrp="1"/>
          </p:cNvSpPr>
          <p:nvPr>
            <p:ph idx="1"/>
          </p:nvPr>
        </p:nvSpPr>
        <p:spPr>
          <a:xfrm>
            <a:off x="838200" y="1825624"/>
            <a:ext cx="10515600" cy="5032375"/>
          </a:xfrm>
        </p:spPr>
        <p:txBody>
          <a:bodyPr>
            <a:normAutofit/>
          </a:bodyPr>
          <a:lstStyle/>
          <a:p>
            <a:r>
              <a:rPr lang="en-GB" dirty="0"/>
              <a:t>Partnership with Scottish Landlords Association</a:t>
            </a:r>
          </a:p>
          <a:p>
            <a:pPr lvl="1"/>
            <a:r>
              <a:rPr lang="en-GB" dirty="0"/>
              <a:t>Landlords can pay a small ‘top up’ fee to join both organisations</a:t>
            </a:r>
          </a:p>
          <a:p>
            <a:r>
              <a:rPr lang="en-GB" dirty="0"/>
              <a:t>Independent Advisory Board</a:t>
            </a:r>
          </a:p>
          <a:p>
            <a:pPr lvl="1"/>
            <a:r>
              <a:rPr lang="en-GB" dirty="0"/>
              <a:t>Independent forum of individuals who represent a broad cross-section of stakeholders from the private-rented sector</a:t>
            </a:r>
          </a:p>
          <a:p>
            <a:pPr lvl="1"/>
            <a:r>
              <a:rPr lang="en-GB" dirty="0"/>
              <a:t>Landlords associations representing different regions of England, plus SAL and a representative of the PRS in Wales</a:t>
            </a:r>
          </a:p>
          <a:p>
            <a:pPr lvl="1"/>
            <a:r>
              <a:rPr lang="en-GB" dirty="0"/>
              <a:t>To share insights and discuss matters of relevance to the provision of the privately rented sector, inform and advise on our public policy and research work, and act as a multilateral communication channel between stakeholders and the NRLA.</a:t>
            </a:r>
          </a:p>
        </p:txBody>
      </p:sp>
    </p:spTree>
    <p:extLst>
      <p:ext uri="{BB962C8B-B14F-4D97-AF65-F5344CB8AC3E}">
        <p14:creationId xmlns:p14="http://schemas.microsoft.com/office/powerpoint/2010/main" val="2989469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13DC4-4960-431E-8F30-66AD8BCDBAFD}"/>
              </a:ext>
            </a:extLst>
          </p:cNvPr>
          <p:cNvSpPr>
            <a:spLocks noGrp="1"/>
          </p:cNvSpPr>
          <p:nvPr>
            <p:ph type="title"/>
          </p:nvPr>
        </p:nvSpPr>
        <p:spPr/>
        <p:txBody>
          <a:bodyPr/>
          <a:lstStyle/>
          <a:p>
            <a:r>
              <a:rPr lang="en-GB" dirty="0"/>
              <a:t>Universal credit Key Asks</a:t>
            </a:r>
          </a:p>
        </p:txBody>
      </p:sp>
      <p:sp>
        <p:nvSpPr>
          <p:cNvPr id="3" name="Content Placeholder 2">
            <a:extLst>
              <a:ext uri="{FF2B5EF4-FFF2-40B4-BE49-F238E27FC236}">
                <a16:creationId xmlns:a16="http://schemas.microsoft.com/office/drawing/2014/main" id="{D65A795E-C9B4-46C5-BFF3-469E31EC961C}"/>
              </a:ext>
            </a:extLst>
          </p:cNvPr>
          <p:cNvSpPr>
            <a:spLocks noGrp="1"/>
          </p:cNvSpPr>
          <p:nvPr>
            <p:ph idx="1"/>
          </p:nvPr>
        </p:nvSpPr>
        <p:spPr/>
        <p:txBody>
          <a:bodyPr>
            <a:normAutofit/>
          </a:bodyPr>
          <a:lstStyle/>
          <a:p>
            <a:pPr marL="285750" indent="-285750" algn="l">
              <a:buFont typeface="Arial" panose="020B0604020202020204" pitchFamily="34" charset="0"/>
              <a:buChar char="•"/>
            </a:pPr>
            <a:r>
              <a:rPr lang="en-GB" sz="2800" dirty="0">
                <a:solidFill>
                  <a:srgbClr val="161616"/>
                </a:solidFill>
                <a:latin typeface="source sans pro" panose="020B0503030403020204" pitchFamily="34" charset="0"/>
              </a:rPr>
              <a:t>An</a:t>
            </a:r>
            <a:r>
              <a:rPr lang="en-GB" sz="2800" b="0" i="0" dirty="0">
                <a:solidFill>
                  <a:srgbClr val="161616"/>
                </a:solidFill>
                <a:effectLst/>
                <a:latin typeface="source sans pro" panose="020B0503030403020204" pitchFamily="34" charset="0"/>
              </a:rPr>
              <a:t> end to the five-week wait for Universal Credit at the beginning of a claim,</a:t>
            </a:r>
          </a:p>
          <a:p>
            <a:pPr marL="742950" lvl="1" indent="-285750"/>
            <a:r>
              <a:rPr lang="en-GB" b="0" i="0" dirty="0">
                <a:solidFill>
                  <a:srgbClr val="161616"/>
                </a:solidFill>
                <a:effectLst/>
                <a:latin typeface="source sans pro" panose="020B0503030403020204" pitchFamily="34" charset="0"/>
              </a:rPr>
              <a:t> with the advance payment currently made as a loan converted to a grant, so tenants do not automatically fall into debt at the outset.</a:t>
            </a:r>
          </a:p>
          <a:p>
            <a:pPr marL="742950" lvl="1" indent="-285750"/>
            <a:endParaRPr lang="en-GB" dirty="0">
              <a:solidFill>
                <a:srgbClr val="161616"/>
              </a:solidFill>
              <a:latin typeface="source sans pro" panose="020B0503030403020204" pitchFamily="34" charset="0"/>
            </a:endParaRPr>
          </a:p>
          <a:p>
            <a:pPr algn="l"/>
            <a:r>
              <a:rPr lang="en-GB" sz="2400" b="0" i="0" dirty="0">
                <a:solidFill>
                  <a:srgbClr val="161616"/>
                </a:solidFill>
                <a:effectLst/>
                <a:latin typeface="source sans pro" panose="020B0503030403020204" pitchFamily="34" charset="0"/>
              </a:rPr>
              <a:t> Local Housing Allowance (LHA), </a:t>
            </a:r>
          </a:p>
          <a:p>
            <a:pPr lvl="1"/>
            <a:r>
              <a:rPr lang="en-GB" sz="2000" b="0" i="0" dirty="0">
                <a:solidFill>
                  <a:srgbClr val="161616"/>
                </a:solidFill>
                <a:effectLst/>
                <a:latin typeface="source sans pro" panose="020B0503030403020204" pitchFamily="34" charset="0"/>
              </a:rPr>
              <a:t>at minimum, the Government </a:t>
            </a:r>
            <a:r>
              <a:rPr lang="en-GB" sz="2000" b="1" i="0" dirty="0">
                <a:solidFill>
                  <a:srgbClr val="161616"/>
                </a:solidFill>
                <a:effectLst/>
                <a:latin typeface="source sans pro" panose="020B0503030403020204" pitchFamily="34" charset="0"/>
              </a:rPr>
              <a:t>to commit to aligning LHA rates </a:t>
            </a:r>
            <a:r>
              <a:rPr lang="en-GB" sz="2000" b="0" i="0" dirty="0">
                <a:solidFill>
                  <a:srgbClr val="161616"/>
                </a:solidFill>
                <a:effectLst/>
                <a:latin typeface="source sans pro" panose="020B0503030403020204" pitchFamily="34" charset="0"/>
              </a:rPr>
              <a:t>to the 30</a:t>
            </a:r>
            <a:r>
              <a:rPr lang="en-GB" sz="2000" b="0" i="0" baseline="30000" dirty="0">
                <a:solidFill>
                  <a:srgbClr val="161616"/>
                </a:solidFill>
                <a:effectLst/>
                <a:latin typeface="source sans pro" panose="020B0503030403020204" pitchFamily="34" charset="0"/>
              </a:rPr>
              <a:t>th</a:t>
            </a:r>
            <a:r>
              <a:rPr lang="en-GB" sz="2000" b="0" i="0" dirty="0">
                <a:solidFill>
                  <a:srgbClr val="161616"/>
                </a:solidFill>
                <a:effectLst/>
                <a:latin typeface="source sans pro" panose="020B0503030403020204" pitchFamily="34" charset="0"/>
              </a:rPr>
              <a:t> percentile of market rents permanently, rather than as a short term response to the coronavirus crisis. </a:t>
            </a:r>
          </a:p>
          <a:p>
            <a:pPr lvl="1"/>
            <a:r>
              <a:rPr lang="en-GB" sz="2000" b="0" i="0" dirty="0">
                <a:solidFill>
                  <a:srgbClr val="161616"/>
                </a:solidFill>
                <a:effectLst/>
                <a:latin typeface="source sans pro" panose="020B0503030403020204" pitchFamily="34" charset="0"/>
              </a:rPr>
              <a:t>We are further calling for the Government to realign rents to the median market rents (50</a:t>
            </a:r>
            <a:r>
              <a:rPr lang="en-GB" sz="2000" b="0" i="0" baseline="30000" dirty="0">
                <a:solidFill>
                  <a:srgbClr val="161616"/>
                </a:solidFill>
                <a:effectLst/>
                <a:latin typeface="source sans pro" panose="020B0503030403020204" pitchFamily="34" charset="0"/>
              </a:rPr>
              <a:t>th</a:t>
            </a:r>
            <a:r>
              <a:rPr lang="en-GB" sz="2000" b="0" i="0" dirty="0">
                <a:solidFill>
                  <a:srgbClr val="161616"/>
                </a:solidFill>
                <a:effectLst/>
                <a:latin typeface="source sans pro" panose="020B0503030403020204" pitchFamily="34" charset="0"/>
              </a:rPr>
              <a:t> percentile)</a:t>
            </a:r>
          </a:p>
          <a:p>
            <a:pPr lvl="1"/>
            <a:r>
              <a:rPr lang="en-GB" sz="2000" dirty="0">
                <a:solidFill>
                  <a:srgbClr val="161616"/>
                </a:solidFill>
                <a:latin typeface="source sans pro" panose="020B0503030403020204" pitchFamily="34" charset="0"/>
              </a:rPr>
              <a:t>A</a:t>
            </a:r>
            <a:r>
              <a:rPr lang="en-GB" sz="2000" b="0" i="0" dirty="0">
                <a:solidFill>
                  <a:srgbClr val="161616"/>
                </a:solidFill>
                <a:effectLst/>
                <a:latin typeface="source sans pro" panose="020B0503030403020204" pitchFamily="34" charset="0"/>
              </a:rPr>
              <a:t>n </a:t>
            </a:r>
            <a:r>
              <a:rPr lang="en-GB" sz="2000" b="1" i="0" dirty="0">
                <a:solidFill>
                  <a:srgbClr val="161616"/>
                </a:solidFill>
                <a:effectLst/>
                <a:latin typeface="source sans pro" panose="020B0503030403020204" pitchFamily="34" charset="0"/>
              </a:rPr>
              <a:t>end to the benefit cap </a:t>
            </a:r>
            <a:r>
              <a:rPr lang="en-GB" sz="2000" b="0" i="0" dirty="0">
                <a:solidFill>
                  <a:srgbClr val="161616"/>
                </a:solidFill>
                <a:effectLst/>
                <a:latin typeface="source sans pro" panose="020B0503030403020204" pitchFamily="34" charset="0"/>
              </a:rPr>
              <a:t>so that tenants can receive the full LHA rate towards their rent.</a:t>
            </a:r>
          </a:p>
          <a:p>
            <a:pPr marL="457200" lvl="1" indent="0">
              <a:buNone/>
            </a:pPr>
            <a:endParaRPr lang="en-GB" sz="2000" b="0" i="0" dirty="0">
              <a:solidFill>
                <a:srgbClr val="161616"/>
              </a:solidFill>
              <a:effectLst/>
              <a:latin typeface="source sans pro" panose="020B0503030403020204" pitchFamily="34" charset="0"/>
            </a:endParaRPr>
          </a:p>
          <a:p>
            <a:pPr marL="742950" lvl="1" indent="-285750"/>
            <a:endParaRPr lang="en-GB" dirty="0"/>
          </a:p>
        </p:txBody>
      </p:sp>
    </p:spTree>
    <p:extLst>
      <p:ext uri="{BB962C8B-B14F-4D97-AF65-F5344CB8AC3E}">
        <p14:creationId xmlns:p14="http://schemas.microsoft.com/office/powerpoint/2010/main" val="244021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F5B7B-C6F5-443E-9CBE-04A793746A3B}"/>
              </a:ext>
            </a:extLst>
          </p:cNvPr>
          <p:cNvSpPr>
            <a:spLocks noGrp="1"/>
          </p:cNvSpPr>
          <p:nvPr>
            <p:ph type="title"/>
          </p:nvPr>
        </p:nvSpPr>
        <p:spPr>
          <a:xfrm>
            <a:off x="883919" y="701040"/>
            <a:ext cx="9938657" cy="1119051"/>
          </a:xfrm>
        </p:spPr>
        <p:txBody>
          <a:bodyPr>
            <a:normAutofit/>
          </a:bodyPr>
          <a:lstStyle/>
          <a:p>
            <a:r>
              <a:rPr lang="en-GB" dirty="0"/>
              <a:t>Green Homes Grant – until 31 March 2021</a:t>
            </a:r>
          </a:p>
        </p:txBody>
      </p:sp>
      <p:sp>
        <p:nvSpPr>
          <p:cNvPr id="3" name="Content Placeholder 2">
            <a:extLst>
              <a:ext uri="{FF2B5EF4-FFF2-40B4-BE49-F238E27FC236}">
                <a16:creationId xmlns:a16="http://schemas.microsoft.com/office/drawing/2014/main" id="{BC6D988B-C975-4B03-990F-B1096AE835E5}"/>
              </a:ext>
            </a:extLst>
          </p:cNvPr>
          <p:cNvSpPr>
            <a:spLocks noGrp="1"/>
          </p:cNvSpPr>
          <p:nvPr>
            <p:ph sz="half" idx="1"/>
          </p:nvPr>
        </p:nvSpPr>
        <p:spPr>
          <a:xfrm>
            <a:off x="718457" y="1698171"/>
            <a:ext cx="7344374" cy="5357949"/>
          </a:xfrm>
        </p:spPr>
        <p:txBody>
          <a:bodyPr>
            <a:normAutofit lnSpcReduction="10000"/>
          </a:bodyPr>
          <a:lstStyle/>
          <a:p>
            <a:r>
              <a:rPr lang="en-GB" sz="3200" dirty="0">
                <a:solidFill>
                  <a:srgbClr val="4F5559"/>
                </a:solidFill>
              </a:rPr>
              <a:t>£2 billion ‘Green Homes Grant’ scheme from end September 2020</a:t>
            </a:r>
          </a:p>
          <a:p>
            <a:pPr lvl="1"/>
            <a:r>
              <a:rPr lang="en-GB" sz="2800" dirty="0">
                <a:solidFill>
                  <a:srgbClr val="4F5559"/>
                </a:solidFill>
              </a:rPr>
              <a:t>Entitles homeowners (</a:t>
            </a:r>
            <a:r>
              <a:rPr lang="en-GB" sz="2800" dirty="0" err="1">
                <a:solidFill>
                  <a:srgbClr val="4F5559"/>
                </a:solidFill>
              </a:rPr>
              <a:t>incl</a:t>
            </a:r>
            <a:r>
              <a:rPr lang="en-GB" sz="2800" dirty="0">
                <a:solidFill>
                  <a:srgbClr val="4F5559"/>
                </a:solidFill>
              </a:rPr>
              <a:t> landlords) to a voucher for two-thirds of the cost of energy efficiency measures, up to £5k per property.</a:t>
            </a:r>
          </a:p>
          <a:p>
            <a:pPr lvl="1"/>
            <a:r>
              <a:rPr lang="en-GB" sz="2800" dirty="0">
                <a:solidFill>
                  <a:srgbClr val="4F5559"/>
                </a:solidFill>
              </a:rPr>
              <a:t>Need to include a ‘primary’ measure (insulation or low carbon heating) to be eligible for funding for ‘secondary’ measures.</a:t>
            </a:r>
          </a:p>
          <a:p>
            <a:pPr lvl="1"/>
            <a:r>
              <a:rPr lang="en-GB" sz="2800" dirty="0">
                <a:solidFill>
                  <a:srgbClr val="4F5559"/>
                </a:solidFill>
              </a:rPr>
              <a:t>Check what your property is eligible for using the online tool available at </a:t>
            </a:r>
            <a:r>
              <a:rPr lang="en-GB" sz="2800" dirty="0">
                <a:hlinkClick r:id="rId3"/>
              </a:rPr>
              <a:t>simpleenergyadvice.org.uk/pages/green-homes-grant</a:t>
            </a:r>
            <a:r>
              <a:rPr lang="en-GB" sz="2800" dirty="0"/>
              <a:t> </a:t>
            </a:r>
          </a:p>
        </p:txBody>
      </p:sp>
      <p:pic>
        <p:nvPicPr>
          <p:cNvPr id="6" name="Content Placeholder 5">
            <a:extLst>
              <a:ext uri="{FF2B5EF4-FFF2-40B4-BE49-F238E27FC236}">
                <a16:creationId xmlns:a16="http://schemas.microsoft.com/office/drawing/2014/main" id="{8B1DDFA2-12FD-4F17-B913-B913F8A5E541}"/>
              </a:ext>
            </a:extLst>
          </p:cNvPr>
          <p:cNvPicPr>
            <a:picLocks noGrp="1" noChangeAspect="1"/>
          </p:cNvPicPr>
          <p:nvPr>
            <p:ph sz="half" idx="2"/>
          </p:nvPr>
        </p:nvPicPr>
        <p:blipFill>
          <a:blip r:embed="rId4">
            <a:extLst>
              <a:ext uri="{28A0092B-C50C-407E-A947-70E740481C1C}">
                <a14:useLocalDpi xmlns:a14="http://schemas.microsoft.com/office/drawing/2010/main"/>
              </a:ext>
            </a:extLst>
          </a:blip>
          <a:srcRect/>
          <a:stretch/>
        </p:blipFill>
        <p:spPr>
          <a:xfrm>
            <a:off x="8062831" y="2159497"/>
            <a:ext cx="3822192" cy="2539005"/>
          </a:xfrm>
        </p:spPr>
      </p:pic>
    </p:spTree>
    <p:extLst>
      <p:ext uri="{BB962C8B-B14F-4D97-AF65-F5344CB8AC3E}">
        <p14:creationId xmlns:p14="http://schemas.microsoft.com/office/powerpoint/2010/main" val="2837576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FE619-B78B-4EAE-B4E7-0016FFFC3AE4}"/>
              </a:ext>
            </a:extLst>
          </p:cNvPr>
          <p:cNvSpPr>
            <a:spLocks noGrp="1"/>
          </p:cNvSpPr>
          <p:nvPr>
            <p:ph type="title"/>
          </p:nvPr>
        </p:nvSpPr>
        <p:spPr/>
        <p:txBody>
          <a:bodyPr/>
          <a:lstStyle/>
          <a:p>
            <a:r>
              <a:rPr lang="en-GB" b="1" i="0" dirty="0">
                <a:solidFill>
                  <a:srgbClr val="161616"/>
                </a:solidFill>
                <a:effectLst/>
                <a:latin typeface="source sans pro" panose="020B0503030403020204" pitchFamily="34" charset="0"/>
              </a:rPr>
              <a:t>Dr David Smith, Legal Counsel, NRLA</a:t>
            </a:r>
            <a:br>
              <a:rPr lang="en-GB" b="1" i="0" dirty="0">
                <a:solidFill>
                  <a:srgbClr val="161616"/>
                </a:solidFill>
                <a:effectLst/>
                <a:latin typeface="source sans pro" panose="020B0503030403020204" pitchFamily="34" charset="0"/>
              </a:rPr>
            </a:br>
            <a:endParaRPr lang="en-GB" dirty="0"/>
          </a:p>
        </p:txBody>
      </p:sp>
      <p:sp>
        <p:nvSpPr>
          <p:cNvPr id="4" name="Rectangle 1">
            <a:extLst>
              <a:ext uri="{FF2B5EF4-FFF2-40B4-BE49-F238E27FC236}">
                <a16:creationId xmlns:a16="http://schemas.microsoft.com/office/drawing/2014/main" id="{247DB38C-0405-4580-80B2-D81B92254F37}"/>
              </a:ext>
            </a:extLst>
          </p:cNvPr>
          <p:cNvSpPr>
            <a:spLocks noGrp="1" noChangeArrowheads="1"/>
          </p:cNvSpPr>
          <p:nvPr>
            <p:ph idx="1"/>
          </p:nvPr>
        </p:nvSpPr>
        <p:spPr bwMode="auto">
          <a:xfrm>
            <a:off x="838200" y="3668895"/>
            <a:ext cx="184731" cy="66479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indent="0" algn="l">
              <a:buNone/>
            </a:pPr>
            <a:endParaRPr lang="en-GB" b="1" i="0" dirty="0">
              <a:solidFill>
                <a:srgbClr val="161616"/>
              </a:solidFill>
              <a:effectLst/>
              <a:latin typeface="source sans pro" panose="020B05030304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0D562620-ACCD-4002-9355-10EED1067816}"/>
              </a:ext>
            </a:extLst>
          </p:cNvPr>
          <p:cNvSpPr txBox="1"/>
          <p:nvPr/>
        </p:nvSpPr>
        <p:spPr>
          <a:xfrm>
            <a:off x="1022931" y="1591403"/>
            <a:ext cx="9610898" cy="4154984"/>
          </a:xfrm>
          <a:prstGeom prst="rect">
            <a:avLst/>
          </a:prstGeom>
          <a:noFill/>
        </p:spPr>
        <p:txBody>
          <a:bodyPr wrap="square">
            <a:spAutoFit/>
          </a:bodyPr>
          <a:lstStyle/>
          <a:p>
            <a:pPr algn="l"/>
            <a:endParaRPr lang="en-GB" sz="2400" b="0" i="0" dirty="0">
              <a:solidFill>
                <a:srgbClr val="161616"/>
              </a:solidFill>
              <a:effectLst/>
              <a:latin typeface="source sans pro" panose="020B0503030403020204" pitchFamily="34" charset="0"/>
            </a:endParaRPr>
          </a:p>
          <a:p>
            <a:pPr algn="l"/>
            <a:endParaRPr lang="en-GB" sz="2400" dirty="0">
              <a:solidFill>
                <a:srgbClr val="161616"/>
              </a:solidFill>
              <a:latin typeface="source sans pro" panose="020B0503030403020204" pitchFamily="34" charset="0"/>
            </a:endParaRPr>
          </a:p>
          <a:p>
            <a:pPr algn="l"/>
            <a:endParaRPr lang="en-GB" sz="2400" b="0" i="0" dirty="0">
              <a:solidFill>
                <a:srgbClr val="161616"/>
              </a:solidFill>
              <a:effectLst/>
              <a:latin typeface="source sans pro" panose="020B0503030403020204" pitchFamily="34" charset="0"/>
            </a:endParaRPr>
          </a:p>
          <a:p>
            <a:pPr algn="l"/>
            <a:endParaRPr lang="en-GB" sz="2400" dirty="0">
              <a:solidFill>
                <a:srgbClr val="161616"/>
              </a:solidFill>
              <a:latin typeface="source sans pro" panose="020B0503030403020204" pitchFamily="34" charset="0"/>
            </a:endParaRPr>
          </a:p>
          <a:p>
            <a:pPr algn="l"/>
            <a:endParaRPr lang="en-GB" sz="2400" b="0" i="0" dirty="0">
              <a:solidFill>
                <a:srgbClr val="161616"/>
              </a:solidFill>
              <a:effectLst/>
              <a:latin typeface="source sans pro" panose="020B0503030403020204" pitchFamily="34" charset="0"/>
            </a:endParaRPr>
          </a:p>
          <a:p>
            <a:pPr algn="l"/>
            <a:endParaRPr lang="en-GB" sz="2400" dirty="0">
              <a:solidFill>
                <a:srgbClr val="161616"/>
              </a:solidFill>
              <a:latin typeface="source sans pro" panose="020B0503030403020204" pitchFamily="34" charset="0"/>
            </a:endParaRPr>
          </a:p>
          <a:p>
            <a:pPr algn="l"/>
            <a:endParaRPr lang="en-GB" sz="2400" dirty="0">
              <a:solidFill>
                <a:srgbClr val="161616"/>
              </a:solidFill>
              <a:latin typeface="source sans pro" panose="020B0503030403020204" pitchFamily="34" charset="0"/>
            </a:endParaRPr>
          </a:p>
          <a:p>
            <a:pPr algn="l"/>
            <a:endParaRPr lang="en-GB" sz="2400" dirty="0">
              <a:solidFill>
                <a:srgbClr val="161616"/>
              </a:solidFill>
              <a:latin typeface="source sans pro" panose="020B0503030403020204" pitchFamily="34" charset="0"/>
            </a:endParaRPr>
          </a:p>
          <a:p>
            <a:pPr algn="l"/>
            <a:r>
              <a:rPr lang="en-GB" sz="2400" b="0" i="0" dirty="0">
                <a:solidFill>
                  <a:srgbClr val="161616"/>
                </a:solidFill>
                <a:effectLst/>
                <a:latin typeface="source sans pro" panose="020B0503030403020204" pitchFamily="34" charset="0"/>
              </a:rPr>
              <a:t>		David specialises in residential property rights 		and agency and has experience of a wide range of 	property 			litigation. David is a Partner at JMW Solicitors.</a:t>
            </a:r>
          </a:p>
        </p:txBody>
      </p:sp>
      <p:pic>
        <p:nvPicPr>
          <p:cNvPr id="1028" name="Picture 4" descr="Dr David Smith">
            <a:extLst>
              <a:ext uri="{FF2B5EF4-FFF2-40B4-BE49-F238E27FC236}">
                <a16:creationId xmlns:a16="http://schemas.microsoft.com/office/drawing/2014/main" id="{4FF5E431-BF43-47B9-BC87-AE0117E12F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67165" y="1588131"/>
            <a:ext cx="2657669" cy="2657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000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19A2E-38DA-4980-8414-3B2BCA91E2F2}"/>
              </a:ext>
            </a:extLst>
          </p:cNvPr>
          <p:cNvSpPr>
            <a:spLocks noGrp="1"/>
          </p:cNvSpPr>
          <p:nvPr>
            <p:ph type="title"/>
          </p:nvPr>
        </p:nvSpPr>
        <p:spPr/>
        <p:txBody>
          <a:bodyPr/>
          <a:lstStyle/>
          <a:p>
            <a:r>
              <a:rPr lang="en-GB" dirty="0"/>
              <a:t>Contact Us</a:t>
            </a:r>
          </a:p>
        </p:txBody>
      </p:sp>
      <p:sp>
        <p:nvSpPr>
          <p:cNvPr id="3" name="Content Placeholder 2">
            <a:extLst>
              <a:ext uri="{FF2B5EF4-FFF2-40B4-BE49-F238E27FC236}">
                <a16:creationId xmlns:a16="http://schemas.microsoft.com/office/drawing/2014/main" id="{E7091EF3-AB2D-4829-A008-A5CCDBDB6A61}"/>
              </a:ext>
            </a:extLst>
          </p:cNvPr>
          <p:cNvSpPr>
            <a:spLocks noGrp="1"/>
          </p:cNvSpPr>
          <p:nvPr>
            <p:ph sz="half" idx="1"/>
          </p:nvPr>
        </p:nvSpPr>
        <p:spPr>
          <a:xfrm>
            <a:off x="838200" y="1825625"/>
            <a:ext cx="5181600" cy="3649052"/>
          </a:xfrm>
        </p:spPr>
        <p:txBody>
          <a:bodyPr>
            <a:normAutofit/>
          </a:bodyPr>
          <a:lstStyle/>
          <a:p>
            <a:r>
              <a:rPr lang="en-GB" b="0" i="0" dirty="0">
                <a:solidFill>
                  <a:srgbClr val="161616"/>
                </a:solidFill>
                <a:effectLst/>
                <a:latin typeface="source sans pro" panose="020B0503030403020204" pitchFamily="34" charset="0"/>
              </a:rPr>
              <a:t>NRLA, 212 </a:t>
            </a:r>
            <a:r>
              <a:rPr lang="en-GB" b="0" i="0" dirty="0" err="1">
                <a:solidFill>
                  <a:srgbClr val="161616"/>
                </a:solidFill>
                <a:effectLst/>
                <a:latin typeface="source sans pro" panose="020B0503030403020204" pitchFamily="34" charset="0"/>
              </a:rPr>
              <a:t>Washway</a:t>
            </a:r>
            <a:r>
              <a:rPr lang="en-GB" b="0" i="0" dirty="0">
                <a:solidFill>
                  <a:srgbClr val="161616"/>
                </a:solidFill>
                <a:effectLst/>
                <a:latin typeface="source sans pro" panose="020B0503030403020204" pitchFamily="34" charset="0"/>
              </a:rPr>
              <a:t> Road, Sale, Manchester M33 6RN</a:t>
            </a:r>
          </a:p>
          <a:p>
            <a:endParaRPr lang="en-GB" dirty="0">
              <a:solidFill>
                <a:srgbClr val="161616"/>
              </a:solidFill>
              <a:latin typeface="source sans pro" panose="020B0503030403020204" pitchFamily="34" charset="0"/>
            </a:endParaRPr>
          </a:p>
          <a:p>
            <a:r>
              <a:rPr lang="en-GB" sz="2800" b="1" i="0" dirty="0">
                <a:solidFill>
                  <a:srgbClr val="161616"/>
                </a:solidFill>
                <a:effectLst/>
                <a:latin typeface="source sans pro" panose="020B0503030403020204" pitchFamily="34" charset="0"/>
              </a:rPr>
              <a:t>0300 131 6400</a:t>
            </a:r>
          </a:p>
          <a:p>
            <a:endParaRPr lang="en-GB" b="1" i="0" dirty="0">
              <a:solidFill>
                <a:srgbClr val="161616"/>
              </a:solidFill>
              <a:effectLst/>
              <a:latin typeface="source sans pro" panose="020B0503030403020204" pitchFamily="34" charset="0"/>
            </a:endParaRPr>
          </a:p>
          <a:p>
            <a:r>
              <a:rPr lang="en-GB" dirty="0">
                <a:hlinkClick r:id="rId2"/>
              </a:rPr>
              <a:t>https://www.nrla.org.uk/</a:t>
            </a:r>
            <a:endParaRPr lang="en-GB" dirty="0"/>
          </a:p>
          <a:p>
            <a:endParaRPr lang="en-GB" b="1" i="0" dirty="0">
              <a:solidFill>
                <a:srgbClr val="161616"/>
              </a:solidFill>
              <a:effectLst/>
              <a:latin typeface="source sans pro" panose="020B0503030403020204" pitchFamily="34" charset="0"/>
            </a:endParaRPr>
          </a:p>
          <a:p>
            <a:pPr marL="3657600" lvl="8" indent="0" algn="ctr">
              <a:buNone/>
            </a:pPr>
            <a:endParaRPr lang="en-GB" b="1" dirty="0">
              <a:solidFill>
                <a:srgbClr val="161616"/>
              </a:solidFill>
              <a:latin typeface="source sans pro" panose="020B0503030403020204" pitchFamily="34" charset="0"/>
            </a:endParaRPr>
          </a:p>
          <a:p>
            <a:pPr marL="3657600" lvl="8" indent="0" algn="ctr">
              <a:buNone/>
            </a:pPr>
            <a:endParaRPr lang="en-GB" sz="2000" b="1" i="0" dirty="0">
              <a:solidFill>
                <a:srgbClr val="161616"/>
              </a:solidFill>
              <a:effectLst/>
              <a:latin typeface="source sans pro" panose="020B0503030403020204" pitchFamily="34" charset="0"/>
            </a:endParaRPr>
          </a:p>
          <a:p>
            <a:endParaRPr lang="en-GB" dirty="0"/>
          </a:p>
        </p:txBody>
      </p:sp>
      <p:sp>
        <p:nvSpPr>
          <p:cNvPr id="4" name="Content Placeholder 3">
            <a:extLst>
              <a:ext uri="{FF2B5EF4-FFF2-40B4-BE49-F238E27FC236}">
                <a16:creationId xmlns:a16="http://schemas.microsoft.com/office/drawing/2014/main" id="{DB4475A6-424A-436C-B761-9DD3E0A8FA3E}"/>
              </a:ext>
            </a:extLst>
          </p:cNvPr>
          <p:cNvSpPr>
            <a:spLocks noGrp="1"/>
          </p:cNvSpPr>
          <p:nvPr>
            <p:ph sz="half" idx="2"/>
          </p:nvPr>
        </p:nvSpPr>
        <p:spPr/>
        <p:txBody>
          <a:bodyPr>
            <a:normAutofit/>
          </a:bodyPr>
          <a:lstStyle/>
          <a:p>
            <a:r>
              <a:rPr lang="en-GB" b="0" i="0" dirty="0">
                <a:solidFill>
                  <a:srgbClr val="161616"/>
                </a:solidFill>
                <a:effectLst/>
                <a:latin typeface="source sans pro" panose="020B0503030403020204" pitchFamily="34" charset="0"/>
              </a:rPr>
              <a:t>Twitter: @NRLAssociation</a:t>
            </a:r>
          </a:p>
          <a:p>
            <a:endParaRPr lang="en-GB" dirty="0">
              <a:solidFill>
                <a:srgbClr val="161616"/>
              </a:solidFill>
              <a:latin typeface="source sans pro" panose="020B0503030403020204" pitchFamily="34" charset="0"/>
            </a:endParaRPr>
          </a:p>
          <a:p>
            <a:r>
              <a:rPr lang="en-GB" b="0" i="0" dirty="0">
                <a:solidFill>
                  <a:srgbClr val="161616"/>
                </a:solidFill>
                <a:effectLst/>
                <a:latin typeface="source sans pro" panose="020B0503030403020204" pitchFamily="34" charset="0"/>
              </a:rPr>
              <a:t>Facebook: </a:t>
            </a:r>
            <a:r>
              <a:rPr lang="en-GB" b="0" i="0" dirty="0" err="1">
                <a:solidFill>
                  <a:srgbClr val="161616"/>
                </a:solidFill>
                <a:effectLst/>
                <a:latin typeface="source sans pro" panose="020B0503030403020204" pitchFamily="34" charset="0"/>
              </a:rPr>
              <a:t>NRLANews</a:t>
            </a:r>
            <a:endParaRPr lang="en-GB" b="0" i="0" dirty="0">
              <a:solidFill>
                <a:srgbClr val="161616"/>
              </a:solidFill>
              <a:effectLst/>
              <a:latin typeface="source sans pro" panose="020B0503030403020204" pitchFamily="34" charset="0"/>
            </a:endParaRPr>
          </a:p>
          <a:p>
            <a:endParaRPr lang="en-GB" dirty="0">
              <a:solidFill>
                <a:srgbClr val="161616"/>
              </a:solidFill>
              <a:latin typeface="source sans pro" panose="020B0503030403020204" pitchFamily="34" charset="0"/>
            </a:endParaRPr>
          </a:p>
          <a:p>
            <a:r>
              <a:rPr lang="en-GB" dirty="0">
                <a:solidFill>
                  <a:srgbClr val="161616"/>
                </a:solidFill>
                <a:latin typeface="source sans pro" panose="020B0503030403020204" pitchFamily="34" charset="0"/>
              </a:rPr>
              <a:t>LinkedIn: </a:t>
            </a:r>
            <a:r>
              <a:rPr lang="en-GB" dirty="0" err="1">
                <a:solidFill>
                  <a:srgbClr val="161616"/>
                </a:solidFill>
                <a:latin typeface="source sans pro" panose="020B0503030403020204" pitchFamily="34" charset="0"/>
              </a:rPr>
              <a:t>NRLAssociation</a:t>
            </a:r>
            <a:endParaRPr lang="en-GB" b="0" i="0" dirty="0">
              <a:solidFill>
                <a:srgbClr val="161616"/>
              </a:solidFill>
              <a:effectLst/>
              <a:latin typeface="source sans pro" panose="020B0503030403020204" pitchFamily="34" charset="0"/>
            </a:endParaRPr>
          </a:p>
          <a:p>
            <a:endParaRPr lang="en-GB" dirty="0">
              <a:solidFill>
                <a:srgbClr val="161616"/>
              </a:solidFill>
              <a:latin typeface="source sans pro" panose="020B0503030403020204" pitchFamily="34" charset="0"/>
            </a:endParaRPr>
          </a:p>
          <a:p>
            <a:r>
              <a:rPr lang="en-GB" dirty="0">
                <a:solidFill>
                  <a:srgbClr val="161616"/>
                </a:solidFill>
                <a:latin typeface="source sans pro" panose="020B0503030403020204" pitchFamily="34" charset="0"/>
              </a:rPr>
              <a:t>Marion.money@nrla.org.uk</a:t>
            </a:r>
            <a:endParaRPr lang="en-GB" dirty="0"/>
          </a:p>
        </p:txBody>
      </p:sp>
    </p:spTree>
    <p:extLst>
      <p:ext uri="{BB962C8B-B14F-4D97-AF65-F5344CB8AC3E}">
        <p14:creationId xmlns:p14="http://schemas.microsoft.com/office/powerpoint/2010/main" val="527975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descr="A close up of a sign&#10;&#10;Description automatically generated">
            <a:extLst>
              <a:ext uri="{FF2B5EF4-FFF2-40B4-BE49-F238E27FC236}">
                <a16:creationId xmlns:a16="http://schemas.microsoft.com/office/drawing/2014/main" id="{17A5984C-7844-42B8-9C76-8F2B418BCE65}"/>
              </a:ext>
            </a:extLst>
          </p:cNvPr>
          <p:cNvPicPr>
            <a:picLocks noGrp="1" noChangeAspect="1"/>
          </p:cNvPicPr>
          <p:nvPr>
            <p:ph idx="1"/>
          </p:nvPr>
        </p:nvPicPr>
        <p:blipFill>
          <a:blip r:embed="rId3" cstate="hqprint">
            <a:extLst>
              <a:ext uri="{28A0092B-C50C-407E-A947-70E740481C1C}">
                <a14:useLocalDpi xmlns:a14="http://schemas.microsoft.com/office/drawing/2010/main"/>
              </a:ext>
            </a:extLst>
          </a:blip>
          <a:stretch>
            <a:fillRect/>
          </a:stretch>
        </p:blipFill>
        <p:spPr>
          <a:xfrm>
            <a:off x="1202885" y="1514029"/>
            <a:ext cx="3522130" cy="1557784"/>
          </a:xfrm>
        </p:spPr>
      </p:pic>
      <p:sp>
        <p:nvSpPr>
          <p:cNvPr id="2" name="TextBox 1">
            <a:extLst>
              <a:ext uri="{FF2B5EF4-FFF2-40B4-BE49-F238E27FC236}">
                <a16:creationId xmlns:a16="http://schemas.microsoft.com/office/drawing/2014/main" id="{DC00D8C7-17CC-4645-888A-C001ACD0DC41}"/>
              </a:ext>
            </a:extLst>
          </p:cNvPr>
          <p:cNvSpPr txBox="1"/>
          <p:nvPr/>
        </p:nvSpPr>
        <p:spPr>
          <a:xfrm>
            <a:off x="5243513" y="1000809"/>
            <a:ext cx="6565919" cy="5201424"/>
          </a:xfrm>
          <a:prstGeom prst="rect">
            <a:avLst/>
          </a:prstGeom>
          <a:noFill/>
        </p:spPr>
        <p:txBody>
          <a:bodyPr wrap="square" rtlCol="0">
            <a:spAutoFit/>
          </a:bodyPr>
          <a:lstStyle/>
          <a:p>
            <a:r>
              <a:rPr lang="en-GB" sz="3200" b="1" dirty="0">
                <a:latin typeface="Museo Sans 900" panose="02000000000000000000" pitchFamily="50" charset="0"/>
              </a:rPr>
              <a:t>Two Associations – One Vision   </a:t>
            </a:r>
          </a:p>
          <a:p>
            <a:r>
              <a:rPr lang="en-GB" b="1" dirty="0">
                <a:latin typeface="Museo Sans 900" panose="02000000000000000000" pitchFamily="50" charset="0"/>
              </a:rPr>
              <a:t/>
            </a:r>
            <a:br>
              <a:rPr lang="en-GB" b="1" dirty="0">
                <a:latin typeface="Museo Sans 900" panose="02000000000000000000" pitchFamily="50" charset="0"/>
              </a:rPr>
            </a:br>
            <a:r>
              <a:rPr lang="en-GB" sz="2800" b="1" strike="sngStrike" dirty="0">
                <a:latin typeface="Museo Sans 900" panose="02000000000000000000" pitchFamily="50" charset="0"/>
              </a:rPr>
              <a:t>80,000</a:t>
            </a:r>
            <a:r>
              <a:rPr lang="en-GB" sz="2800" b="1" dirty="0">
                <a:latin typeface="Museo Sans 900" panose="02000000000000000000" pitchFamily="50" charset="0"/>
              </a:rPr>
              <a:t> members</a:t>
            </a:r>
            <a:br>
              <a:rPr lang="en-GB" sz="2800" b="1" dirty="0">
                <a:latin typeface="Museo Sans 900" panose="02000000000000000000" pitchFamily="50" charset="0"/>
              </a:rPr>
            </a:br>
            <a:r>
              <a:rPr lang="en-GB" sz="2800" b="1" dirty="0">
                <a:solidFill>
                  <a:srgbClr val="FF0000"/>
                </a:solidFill>
                <a:latin typeface="Museo Sans 900" panose="02000000000000000000" pitchFamily="50" charset="0"/>
              </a:rPr>
              <a:t>86,000 </a:t>
            </a:r>
            <a:r>
              <a:rPr lang="en-GB" sz="2800" b="1" dirty="0">
                <a:latin typeface="Museo Sans 900" panose="02000000000000000000" pitchFamily="50" charset="0"/>
              </a:rPr>
              <a:t>members</a:t>
            </a:r>
            <a:br>
              <a:rPr lang="en-GB" sz="2800" b="1" dirty="0">
                <a:latin typeface="Museo Sans 900" panose="02000000000000000000" pitchFamily="50" charset="0"/>
              </a:rPr>
            </a:br>
            <a:r>
              <a:rPr lang="en-GB" dirty="0">
                <a:latin typeface="Museo Sans 900" panose="02000000000000000000" pitchFamily="50" charset="0"/>
              </a:rPr>
              <a:t>Half  million properties</a:t>
            </a:r>
            <a:r>
              <a:rPr lang="en-GB" sz="2400" b="1" dirty="0">
                <a:latin typeface="Museo Sans 900" panose="02000000000000000000" pitchFamily="50" charset="0"/>
              </a:rPr>
              <a:t/>
            </a:r>
            <a:br>
              <a:rPr lang="en-GB" sz="2400" b="1" dirty="0">
                <a:latin typeface="Museo Sans 900" panose="02000000000000000000" pitchFamily="50" charset="0"/>
              </a:rPr>
            </a:br>
            <a:r>
              <a:rPr lang="en-GB" sz="2400" b="1" dirty="0">
                <a:latin typeface="Museo Sans 900" panose="02000000000000000000" pitchFamily="50" charset="0"/>
              </a:rPr>
              <a:t/>
            </a:r>
            <a:br>
              <a:rPr lang="en-GB" sz="2400" b="1" dirty="0">
                <a:latin typeface="Museo Sans 900" panose="02000000000000000000" pitchFamily="50" charset="0"/>
              </a:rPr>
            </a:br>
            <a:r>
              <a:rPr lang="en-GB" sz="2400" b="1" dirty="0">
                <a:latin typeface="Museo Sans 900" panose="02000000000000000000" pitchFamily="50" charset="0"/>
              </a:rPr>
              <a:t>Importance of membership</a:t>
            </a:r>
            <a:br>
              <a:rPr lang="en-GB" sz="2400" b="1" dirty="0">
                <a:latin typeface="Museo Sans 900" panose="02000000000000000000" pitchFamily="50" charset="0"/>
              </a:rPr>
            </a:br>
            <a:r>
              <a:rPr lang="en-GB" sz="2400" dirty="0">
                <a:latin typeface="Museo Sans 900" panose="02000000000000000000" pitchFamily="50" charset="0"/>
              </a:rPr>
              <a:t>Accreditation</a:t>
            </a:r>
            <a:br>
              <a:rPr lang="en-GB" sz="2400" dirty="0">
                <a:latin typeface="Museo Sans 900" panose="02000000000000000000" pitchFamily="50" charset="0"/>
              </a:rPr>
            </a:br>
            <a:r>
              <a:rPr lang="en-GB" sz="2400" dirty="0">
                <a:latin typeface="Museo Sans 900" panose="02000000000000000000" pitchFamily="50" charset="0"/>
              </a:rPr>
              <a:t>Facilitates landlords keeping abreast of fast changing legislation </a:t>
            </a:r>
            <a:br>
              <a:rPr lang="en-GB" sz="2400" dirty="0">
                <a:latin typeface="Museo Sans 900" panose="02000000000000000000" pitchFamily="50" charset="0"/>
              </a:rPr>
            </a:br>
            <a:r>
              <a:rPr lang="en-GB" sz="2400" b="1" dirty="0">
                <a:latin typeface="Museo Sans 900" panose="02000000000000000000" pitchFamily="50" charset="0"/>
              </a:rPr>
              <a:t/>
            </a:r>
            <a:br>
              <a:rPr lang="en-GB" sz="2400" b="1" dirty="0">
                <a:latin typeface="Museo Sans 900" panose="02000000000000000000" pitchFamily="50" charset="0"/>
              </a:rPr>
            </a:br>
            <a:r>
              <a:rPr lang="en-GB" sz="3200" b="1" dirty="0">
                <a:solidFill>
                  <a:srgbClr val="FF0000"/>
                </a:solidFill>
                <a:latin typeface="Museo Sans 900" panose="02000000000000000000" pitchFamily="50" charset="0"/>
              </a:rPr>
              <a:t>Up to 2,500 calls to Advice line per week</a:t>
            </a:r>
            <a:endParaRPr lang="en-GB" dirty="0"/>
          </a:p>
        </p:txBody>
      </p:sp>
      <p:pic>
        <p:nvPicPr>
          <p:cNvPr id="3" name="Content Placeholder 9" descr="A picture containing clipart&#10;&#10;Description automatically generated">
            <a:extLst>
              <a:ext uri="{FF2B5EF4-FFF2-40B4-BE49-F238E27FC236}">
                <a16:creationId xmlns:a16="http://schemas.microsoft.com/office/drawing/2014/main" id="{74EFD05C-748E-49CC-8AD3-B8B6F824EED5}"/>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202885" y="3443288"/>
            <a:ext cx="2874833" cy="1221805"/>
          </a:xfrm>
          <a:prstGeom prst="rect">
            <a:avLst/>
          </a:prstGeom>
        </p:spPr>
      </p:pic>
    </p:spTree>
    <p:extLst>
      <p:ext uri="{BB962C8B-B14F-4D97-AF65-F5344CB8AC3E}">
        <p14:creationId xmlns:p14="http://schemas.microsoft.com/office/powerpoint/2010/main" val="843045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FCAB2-2504-4B0F-99D3-25C3A1D9C945}"/>
              </a:ext>
            </a:extLst>
          </p:cNvPr>
          <p:cNvSpPr>
            <a:spLocks noGrp="1"/>
          </p:cNvSpPr>
          <p:nvPr>
            <p:ph type="title"/>
          </p:nvPr>
        </p:nvSpPr>
        <p:spPr>
          <a:xfrm>
            <a:off x="544439" y="3068245"/>
            <a:ext cx="11172825" cy="3256660"/>
          </a:xfrm>
          <a:noFill/>
        </p:spPr>
        <p:txBody>
          <a:bodyPr vert="horz" lIns="91440" tIns="45720" rIns="91440" bIns="45720" rtlCol="0" anchor="b">
            <a:normAutofit fontScale="90000"/>
          </a:bodyPr>
          <a:lstStyle/>
          <a:p>
            <a:pPr algn="ctr" rtl="0" fontAlgn="base"/>
            <a:r>
              <a:rPr lang="en-US" sz="3200" dirty="0">
                <a:solidFill>
                  <a:schemeClr val="tx1"/>
                </a:solidFill>
                <a:latin typeface="+mj-lt"/>
              </a:rPr>
              <a:t>Professional Board</a:t>
            </a:r>
            <a:br>
              <a:rPr lang="en-US" sz="3200" dirty="0">
                <a:solidFill>
                  <a:schemeClr val="tx1"/>
                </a:solidFill>
                <a:latin typeface="+mj-lt"/>
              </a:rPr>
            </a:br>
            <a:r>
              <a:rPr lang="en-US" sz="3200" dirty="0">
                <a:solidFill>
                  <a:schemeClr val="tx1"/>
                </a:solidFill>
                <a:latin typeface="+mj-lt"/>
              </a:rPr>
              <a:t>CEO Ben Beadle</a:t>
            </a:r>
            <a:br>
              <a:rPr lang="en-US" sz="3200" dirty="0">
                <a:solidFill>
                  <a:schemeClr val="tx1"/>
                </a:solidFill>
                <a:latin typeface="+mj-lt"/>
              </a:rPr>
            </a:br>
            <a:r>
              <a:rPr lang="en-US" sz="3200" dirty="0">
                <a:solidFill>
                  <a:schemeClr val="tx1"/>
                </a:solidFill>
                <a:latin typeface="+mj-lt"/>
              </a:rPr>
              <a:t>Mission</a:t>
            </a:r>
            <a:r>
              <a:rPr lang="en-US" sz="6000" dirty="0">
                <a:solidFill>
                  <a:schemeClr val="tx1"/>
                </a:solidFill>
                <a:latin typeface="+mj-lt"/>
              </a:rPr>
              <a:t/>
            </a:r>
            <a:br>
              <a:rPr lang="en-US" sz="6000" dirty="0">
                <a:solidFill>
                  <a:schemeClr val="tx1"/>
                </a:solidFill>
                <a:latin typeface="+mj-lt"/>
              </a:rPr>
            </a:br>
            <a:r>
              <a:rPr lang="en-US" sz="6000" dirty="0">
                <a:solidFill>
                  <a:schemeClr val="tx1"/>
                </a:solidFill>
                <a:latin typeface="+mj-lt"/>
              </a:rPr>
              <a:t/>
            </a:r>
            <a:br>
              <a:rPr lang="en-US" sz="6000" dirty="0">
                <a:solidFill>
                  <a:schemeClr val="tx1"/>
                </a:solidFill>
                <a:latin typeface="+mj-lt"/>
              </a:rPr>
            </a:br>
            <a:r>
              <a:rPr lang="en-US" sz="2700" b="0" i="0" u="none" strike="noStrike" dirty="0">
                <a:solidFill>
                  <a:srgbClr val="000000"/>
                </a:solidFill>
                <a:effectLst/>
              </a:rPr>
              <a:t>Represent and reflect the views of members’ in the PRS and to campaign and influence government and policy influencers, including enforcement agencies, to effect policy which treats landlords fairly</a:t>
            </a:r>
            <a:r>
              <a:rPr lang="en-US" sz="2700" b="0" i="0" dirty="0">
                <a:solidFill>
                  <a:srgbClr val="FFFFFF"/>
                </a:solidFill>
                <a:effectLst/>
              </a:rPr>
              <a:t/>
            </a:r>
            <a:br>
              <a:rPr lang="en-US" sz="2700" b="0" i="0" dirty="0">
                <a:solidFill>
                  <a:srgbClr val="FFFFFF"/>
                </a:solidFill>
                <a:effectLst/>
              </a:rPr>
            </a:br>
            <a:r>
              <a:rPr lang="en-US" sz="2700" b="0" i="0" dirty="0">
                <a:solidFill>
                  <a:srgbClr val="FFFFFF"/>
                </a:solidFill>
                <a:effectLst/>
              </a:rPr>
              <a:t>​</a:t>
            </a:r>
            <a:br>
              <a:rPr lang="en-US" sz="2700" b="0" i="0" dirty="0">
                <a:solidFill>
                  <a:srgbClr val="FFFFFF"/>
                </a:solidFill>
                <a:effectLst/>
              </a:rPr>
            </a:br>
            <a:r>
              <a:rPr lang="en-US" sz="2700" b="0" i="0" u="none" strike="noStrike" dirty="0">
                <a:solidFill>
                  <a:srgbClr val="000000"/>
                </a:solidFill>
                <a:effectLst/>
              </a:rPr>
              <a:t>Conduct research to inform policy and provide a service to others requiring access to the sector</a:t>
            </a:r>
            <a:r>
              <a:rPr lang="en-US" sz="2700" b="0" i="0" dirty="0">
                <a:solidFill>
                  <a:srgbClr val="FFFFFF"/>
                </a:solidFill>
                <a:effectLst/>
              </a:rPr>
              <a:t/>
            </a:r>
            <a:br>
              <a:rPr lang="en-US" sz="2700" b="0" i="0" dirty="0">
                <a:solidFill>
                  <a:srgbClr val="FFFFFF"/>
                </a:solidFill>
                <a:effectLst/>
              </a:rPr>
            </a:br>
            <a:r>
              <a:rPr lang="en-US" sz="2700" b="0" i="0" dirty="0">
                <a:solidFill>
                  <a:srgbClr val="FFFFFF"/>
                </a:solidFill>
                <a:effectLst/>
              </a:rPr>
              <a:t>​</a:t>
            </a:r>
            <a:br>
              <a:rPr lang="en-US" sz="2700" b="0" i="0" dirty="0">
                <a:solidFill>
                  <a:srgbClr val="FFFFFF"/>
                </a:solidFill>
                <a:effectLst/>
              </a:rPr>
            </a:br>
            <a:r>
              <a:rPr lang="en-US" sz="2700" b="0" i="0" u="none" strike="noStrike" dirty="0">
                <a:solidFill>
                  <a:srgbClr val="000000"/>
                </a:solidFill>
                <a:effectLst/>
              </a:rPr>
              <a:t>Provide high quality services for members through innovation and partnerships</a:t>
            </a:r>
            <a:endParaRPr lang="en-US" sz="6000" dirty="0">
              <a:solidFill>
                <a:schemeClr val="tx1"/>
              </a:solidFill>
            </a:endParaRPr>
          </a:p>
        </p:txBody>
      </p:sp>
      <p:pic>
        <p:nvPicPr>
          <p:cNvPr id="1026" name="Picture 2" descr="Ben Beadle">
            <a:extLst>
              <a:ext uri="{FF2B5EF4-FFF2-40B4-BE49-F238E27FC236}">
                <a16:creationId xmlns:a16="http://schemas.microsoft.com/office/drawing/2014/main" id="{9C537CA9-6E75-4DCC-9D7E-DC3B534F161A}"/>
              </a:ext>
            </a:extLst>
          </p:cNvPr>
          <p:cNvPicPr>
            <a:picLocks noGrp="1" noChangeAspect="1" noChangeArrowheads="1"/>
          </p:cNvPicPr>
          <p:nvPr>
            <p:ph idx="1"/>
          </p:nvPr>
        </p:nvPicPr>
        <p:blipFill rotWithShape="1">
          <a:blip r:embed="rId3" cstate="hqprint">
            <a:extLst>
              <a:ext uri="{28A0092B-C50C-407E-A947-70E740481C1C}">
                <a14:useLocalDpi xmlns:a14="http://schemas.microsoft.com/office/drawing/2010/main"/>
              </a:ext>
            </a:extLst>
          </a:blip>
          <a:srcRect r="16672" b="12211"/>
          <a:stretch/>
        </p:blipFill>
        <p:spPr bwMode="auto">
          <a:xfrm>
            <a:off x="544438" y="533096"/>
            <a:ext cx="2562741" cy="269996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281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7065B-E48C-479A-A007-40746B3342E1}"/>
              </a:ext>
            </a:extLst>
          </p:cNvPr>
          <p:cNvSpPr>
            <a:spLocks noGrp="1"/>
          </p:cNvSpPr>
          <p:nvPr>
            <p:ph type="title"/>
          </p:nvPr>
        </p:nvSpPr>
        <p:spPr/>
        <p:txBody>
          <a:bodyPr/>
          <a:lstStyle/>
          <a:p>
            <a:r>
              <a:rPr lang="en-GB" dirty="0"/>
              <a:t>Coronavirus engagement</a:t>
            </a:r>
          </a:p>
        </p:txBody>
      </p:sp>
      <p:sp>
        <p:nvSpPr>
          <p:cNvPr id="3" name="Content Placeholder 2">
            <a:extLst>
              <a:ext uri="{FF2B5EF4-FFF2-40B4-BE49-F238E27FC236}">
                <a16:creationId xmlns:a16="http://schemas.microsoft.com/office/drawing/2014/main" id="{5CD0474E-F3C9-48CF-9E46-6414B7D11E36}"/>
              </a:ext>
            </a:extLst>
          </p:cNvPr>
          <p:cNvSpPr>
            <a:spLocks noGrp="1"/>
          </p:cNvSpPr>
          <p:nvPr>
            <p:ph idx="1"/>
          </p:nvPr>
        </p:nvSpPr>
        <p:spPr/>
        <p:txBody>
          <a:bodyPr/>
          <a:lstStyle/>
          <a:p>
            <a:r>
              <a:rPr lang="en-GB" dirty="0"/>
              <a:t>Meet with MHCLG officials once a week and in daily contact</a:t>
            </a:r>
          </a:p>
          <a:p>
            <a:r>
              <a:rPr lang="en-GB" dirty="0"/>
              <a:t>Chair and chief executive sit on the judicial working group looking at the process for reopening the courts</a:t>
            </a:r>
          </a:p>
          <a:p>
            <a:r>
              <a:rPr lang="en-GB" dirty="0"/>
              <a:t>In contact with special advisers at No 10 and MHCLG</a:t>
            </a:r>
          </a:p>
          <a:p>
            <a:r>
              <a:rPr lang="en-GB" dirty="0"/>
              <a:t>Have met regularly with the Housing Minister, Christopher Pincher, during the crisis</a:t>
            </a:r>
          </a:p>
        </p:txBody>
      </p:sp>
    </p:spTree>
    <p:extLst>
      <p:ext uri="{BB962C8B-B14F-4D97-AF65-F5344CB8AC3E}">
        <p14:creationId xmlns:p14="http://schemas.microsoft.com/office/powerpoint/2010/main" val="783881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600D154-15FD-4355-98C4-2BEA96E2CCB6}"/>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8329806" y="1432055"/>
            <a:ext cx="3509768" cy="2339845"/>
          </a:xfrm>
          <a:prstGeom prst="rect">
            <a:avLst/>
          </a:prstGeom>
        </p:spPr>
      </p:pic>
      <p:sp>
        <p:nvSpPr>
          <p:cNvPr id="2" name="Title 1">
            <a:extLst>
              <a:ext uri="{FF2B5EF4-FFF2-40B4-BE49-F238E27FC236}">
                <a16:creationId xmlns:a16="http://schemas.microsoft.com/office/drawing/2014/main" id="{B0898261-9DCC-4AE3-BCB7-77313F4D6C54}"/>
              </a:ext>
            </a:extLst>
          </p:cNvPr>
          <p:cNvSpPr>
            <a:spLocks noGrp="1"/>
          </p:cNvSpPr>
          <p:nvPr>
            <p:ph type="title"/>
          </p:nvPr>
        </p:nvSpPr>
        <p:spPr>
          <a:xfrm>
            <a:off x="838200" y="565150"/>
            <a:ext cx="9610898" cy="1325563"/>
          </a:xfrm>
        </p:spPr>
        <p:txBody>
          <a:bodyPr>
            <a:normAutofit fontScale="90000"/>
          </a:bodyPr>
          <a:lstStyle/>
          <a:p>
            <a:r>
              <a:rPr lang="en-GB" dirty="0"/>
              <a:t>Targeted Campaigns: </a:t>
            </a:r>
            <a:r>
              <a:rPr lang="en-GB" sz="4400" b="1" dirty="0"/>
              <a:t>Funding For Renters, Justice for Landlords</a:t>
            </a:r>
            <a:br>
              <a:rPr lang="en-GB" sz="4400" b="1" dirty="0"/>
            </a:br>
            <a:endParaRPr lang="en-GB" dirty="0"/>
          </a:p>
        </p:txBody>
      </p:sp>
      <p:sp>
        <p:nvSpPr>
          <p:cNvPr id="3" name="Content Placeholder 2">
            <a:extLst>
              <a:ext uri="{FF2B5EF4-FFF2-40B4-BE49-F238E27FC236}">
                <a16:creationId xmlns:a16="http://schemas.microsoft.com/office/drawing/2014/main" id="{26A46D6D-79E6-435B-BEC6-FFA54D0FD9FD}"/>
              </a:ext>
            </a:extLst>
          </p:cNvPr>
          <p:cNvSpPr>
            <a:spLocks noGrp="1"/>
          </p:cNvSpPr>
          <p:nvPr>
            <p:ph idx="1"/>
          </p:nvPr>
        </p:nvSpPr>
        <p:spPr>
          <a:xfrm>
            <a:off x="707327" y="2141537"/>
            <a:ext cx="8336661" cy="4351338"/>
          </a:xfrm>
        </p:spPr>
        <p:txBody>
          <a:bodyPr>
            <a:normAutofit/>
          </a:bodyPr>
          <a:lstStyle/>
          <a:p>
            <a:r>
              <a:rPr lang="en-GB" dirty="0"/>
              <a:t>94 % of landlords are ‘small’ landlords</a:t>
            </a:r>
          </a:p>
          <a:p>
            <a:pPr lvl="1"/>
            <a:r>
              <a:rPr lang="en-GB" dirty="0"/>
              <a:t>Many rely on their rental income for their livelihood</a:t>
            </a:r>
          </a:p>
          <a:p>
            <a:r>
              <a:rPr lang="en-GB" b="1" dirty="0"/>
              <a:t>Majority of landlords and tenants working constructively to maintain tenancies</a:t>
            </a:r>
          </a:p>
          <a:p>
            <a:pPr lvl="1"/>
            <a:r>
              <a:rPr lang="en-GB" dirty="0"/>
              <a:t>95% of tenants are paying their rent or have made an arrangement with their landlord</a:t>
            </a:r>
          </a:p>
          <a:p>
            <a:pPr lvl="2"/>
            <a:r>
              <a:rPr lang="en-GB" dirty="0"/>
              <a:t>Concern over those who can pay but won’t pay</a:t>
            </a:r>
          </a:p>
          <a:p>
            <a:pPr lvl="2"/>
            <a:r>
              <a:rPr lang="en-GB" dirty="0"/>
              <a:t>ASB and Domestic Violence</a:t>
            </a:r>
          </a:p>
          <a:p>
            <a:pPr lvl="1"/>
            <a:r>
              <a:rPr lang="en-GB" dirty="0"/>
              <a:t>Less than 1/3 of tenants with arrears have been served with possession notices</a:t>
            </a:r>
          </a:p>
        </p:txBody>
      </p:sp>
    </p:spTree>
    <p:extLst>
      <p:ext uri="{BB962C8B-B14F-4D97-AF65-F5344CB8AC3E}">
        <p14:creationId xmlns:p14="http://schemas.microsoft.com/office/powerpoint/2010/main" val="2321421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5533C-2B2F-4F72-A2B7-5B66389ACB7A}"/>
              </a:ext>
            </a:extLst>
          </p:cNvPr>
          <p:cNvSpPr>
            <a:spLocks noGrp="1"/>
          </p:cNvSpPr>
          <p:nvPr>
            <p:ph type="title"/>
          </p:nvPr>
        </p:nvSpPr>
        <p:spPr/>
        <p:txBody>
          <a:bodyPr/>
          <a:lstStyle/>
          <a:p>
            <a:r>
              <a:rPr lang="en-GB" dirty="0"/>
              <a:t>Funding for renters</a:t>
            </a:r>
          </a:p>
        </p:txBody>
      </p:sp>
      <p:sp>
        <p:nvSpPr>
          <p:cNvPr id="3" name="Content Placeholder 2">
            <a:extLst>
              <a:ext uri="{FF2B5EF4-FFF2-40B4-BE49-F238E27FC236}">
                <a16:creationId xmlns:a16="http://schemas.microsoft.com/office/drawing/2014/main" id="{6147BD17-E193-48E8-9706-2978C4246AB4}"/>
              </a:ext>
            </a:extLst>
          </p:cNvPr>
          <p:cNvSpPr>
            <a:spLocks noGrp="1"/>
          </p:cNvSpPr>
          <p:nvPr>
            <p:ph idx="1"/>
          </p:nvPr>
        </p:nvSpPr>
        <p:spPr>
          <a:xfrm>
            <a:off x="838200" y="1524000"/>
            <a:ext cx="10477500" cy="4968875"/>
          </a:xfrm>
        </p:spPr>
        <p:txBody>
          <a:bodyPr>
            <a:normAutofit/>
          </a:bodyPr>
          <a:lstStyle/>
          <a:p>
            <a:pPr lvl="1"/>
            <a:endParaRPr lang="en-GB" sz="2800" dirty="0"/>
          </a:p>
          <a:p>
            <a:endParaRPr lang="en-GB" sz="2800" dirty="0"/>
          </a:p>
          <a:p>
            <a:pPr lvl="1"/>
            <a:endParaRPr lang="en-GB" sz="2800" dirty="0"/>
          </a:p>
        </p:txBody>
      </p:sp>
      <p:sp>
        <p:nvSpPr>
          <p:cNvPr id="5" name="Content Placeholder 2">
            <a:extLst>
              <a:ext uri="{FF2B5EF4-FFF2-40B4-BE49-F238E27FC236}">
                <a16:creationId xmlns:a16="http://schemas.microsoft.com/office/drawing/2014/main" id="{60D25F5F-F327-4EB9-9576-72252BFDEC4D}"/>
              </a:ext>
            </a:extLst>
          </p:cNvPr>
          <p:cNvSpPr txBox="1">
            <a:spLocks/>
          </p:cNvSpPr>
          <p:nvPr/>
        </p:nvSpPr>
        <p:spPr>
          <a:xfrm>
            <a:off x="838200" y="1534886"/>
            <a:ext cx="10297886" cy="50886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F55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F555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F555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F555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F55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i="0" dirty="0">
                <a:effectLst/>
              </a:rPr>
              <a:t>Interest free, government guaranteed hardship loans for tenants. </a:t>
            </a:r>
          </a:p>
          <a:p>
            <a:pPr marL="360000" indent="-360000" algn="l">
              <a:buFont typeface="+mj-lt"/>
              <a:buAutoNum type="arabicPeriod"/>
            </a:pPr>
            <a:endParaRPr lang="en-GB" b="1" dirty="0"/>
          </a:p>
          <a:p>
            <a:r>
              <a:rPr lang="en-GB" b="0" i="0" dirty="0">
                <a:effectLst/>
              </a:rPr>
              <a:t>Providing tenants with a means to pay off COVID-related arrears will sustain tenancies and remove any risk of eviction as furlough is removed. 	</a:t>
            </a:r>
          </a:p>
          <a:p>
            <a:pPr lvl="1"/>
            <a:r>
              <a:rPr lang="en-GB" dirty="0"/>
              <a:t>Tenant saver Loans – being introduced in both Wales and Scotland</a:t>
            </a:r>
            <a:endParaRPr lang="en-GB" b="0" i="0" dirty="0">
              <a:effectLst/>
            </a:endParaRPr>
          </a:p>
          <a:p>
            <a:pPr lvl="1"/>
            <a:r>
              <a:rPr lang="en-GB" b="0" i="0" dirty="0">
                <a:effectLst/>
              </a:rPr>
              <a:t>These should be paid directly to landlords.</a:t>
            </a:r>
          </a:p>
          <a:p>
            <a:endParaRPr lang="en-GB" b="0" i="0" dirty="0">
              <a:effectLst/>
            </a:endParaRPr>
          </a:p>
          <a:p>
            <a:r>
              <a:rPr lang="en-GB" b="1" i="0" dirty="0">
                <a:effectLst/>
              </a:rPr>
              <a:t>Income support for landlords. </a:t>
            </a:r>
            <a:r>
              <a:rPr lang="en-GB" b="0" i="0" dirty="0">
                <a:effectLst/>
              </a:rPr>
              <a:t>If a tenant refuses, or is unable, to take up a loan then landlords must be able to cover arrears through grants.</a:t>
            </a:r>
          </a:p>
          <a:p>
            <a:pPr marL="0" indent="0">
              <a:buNone/>
            </a:pPr>
            <a:endParaRPr lang="en-GB" dirty="0"/>
          </a:p>
        </p:txBody>
      </p:sp>
    </p:spTree>
    <p:extLst>
      <p:ext uri="{BB962C8B-B14F-4D97-AF65-F5344CB8AC3E}">
        <p14:creationId xmlns:p14="http://schemas.microsoft.com/office/powerpoint/2010/main" val="1269296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5533C-2B2F-4F72-A2B7-5B66389ACB7A}"/>
              </a:ext>
            </a:extLst>
          </p:cNvPr>
          <p:cNvSpPr>
            <a:spLocks noGrp="1"/>
          </p:cNvSpPr>
          <p:nvPr>
            <p:ph type="title"/>
          </p:nvPr>
        </p:nvSpPr>
        <p:spPr/>
        <p:txBody>
          <a:bodyPr/>
          <a:lstStyle/>
          <a:p>
            <a:r>
              <a:rPr lang="en-GB"/>
              <a:t> Justice for landlords</a:t>
            </a:r>
            <a:endParaRPr lang="en-GB" dirty="0"/>
          </a:p>
        </p:txBody>
      </p:sp>
      <p:sp>
        <p:nvSpPr>
          <p:cNvPr id="3" name="Content Placeholder 2">
            <a:extLst>
              <a:ext uri="{FF2B5EF4-FFF2-40B4-BE49-F238E27FC236}">
                <a16:creationId xmlns:a16="http://schemas.microsoft.com/office/drawing/2014/main" id="{6147BD17-E193-48E8-9706-2978C4246AB4}"/>
              </a:ext>
            </a:extLst>
          </p:cNvPr>
          <p:cNvSpPr>
            <a:spLocks noGrp="1"/>
          </p:cNvSpPr>
          <p:nvPr>
            <p:ph idx="1"/>
          </p:nvPr>
        </p:nvSpPr>
        <p:spPr>
          <a:xfrm>
            <a:off x="838200" y="1524000"/>
            <a:ext cx="7344508" cy="4968875"/>
          </a:xfrm>
        </p:spPr>
        <p:txBody>
          <a:bodyPr>
            <a:normAutofit/>
          </a:bodyPr>
          <a:lstStyle/>
          <a:p>
            <a:pPr lvl="1"/>
            <a:endParaRPr lang="en-GB" sz="2800"/>
          </a:p>
          <a:p>
            <a:endParaRPr lang="en-GB" sz="2800"/>
          </a:p>
          <a:p>
            <a:pPr lvl="1"/>
            <a:endParaRPr lang="en-GB" sz="2800"/>
          </a:p>
          <a:p>
            <a:pPr lvl="1"/>
            <a:endParaRPr lang="en-GB" sz="2800"/>
          </a:p>
          <a:p>
            <a:pPr lvl="1"/>
            <a:endParaRPr lang="en-GB" sz="2800" dirty="0"/>
          </a:p>
        </p:txBody>
      </p:sp>
      <p:sp>
        <p:nvSpPr>
          <p:cNvPr id="5" name="Content Placeholder 2">
            <a:extLst>
              <a:ext uri="{FF2B5EF4-FFF2-40B4-BE49-F238E27FC236}">
                <a16:creationId xmlns:a16="http://schemas.microsoft.com/office/drawing/2014/main" id="{60D25F5F-F327-4EB9-9576-72252BFDEC4D}"/>
              </a:ext>
            </a:extLst>
          </p:cNvPr>
          <p:cNvSpPr txBox="1">
            <a:spLocks/>
          </p:cNvSpPr>
          <p:nvPr/>
        </p:nvSpPr>
        <p:spPr>
          <a:xfrm>
            <a:off x="838200" y="1534886"/>
            <a:ext cx="7227277" cy="5088619"/>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F55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F555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F555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F555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F55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i="0" dirty="0">
                <a:effectLst/>
              </a:rPr>
              <a:t>No further extension of the ban on possession proceedings</a:t>
            </a:r>
            <a:r>
              <a:rPr lang="en-GB" b="0" i="0" dirty="0">
                <a:effectLst/>
              </a:rPr>
              <a:t>.</a:t>
            </a:r>
          </a:p>
          <a:p>
            <a:pPr lvl="1"/>
            <a:r>
              <a:rPr lang="en-GB" dirty="0"/>
              <a:t>Our data from surveys of landlords and tenants does not suggest there’s a ‘tsunami of evictions’ on the horizon</a:t>
            </a:r>
          </a:p>
          <a:p>
            <a:pPr lvl="1"/>
            <a:r>
              <a:rPr lang="en-GB" b="0" i="0" dirty="0">
                <a:effectLst/>
              </a:rPr>
              <a:t>Closure means landlords cannot deal with antisocial behaviour or extensive pre-</a:t>
            </a:r>
            <a:r>
              <a:rPr lang="en-GB" b="0" i="0" dirty="0" err="1">
                <a:effectLst/>
              </a:rPr>
              <a:t>Covid</a:t>
            </a:r>
            <a:r>
              <a:rPr lang="en-GB" b="0" i="0" dirty="0">
                <a:effectLst/>
              </a:rPr>
              <a:t> arrears</a:t>
            </a:r>
          </a:p>
          <a:p>
            <a:pPr lvl="1"/>
            <a:r>
              <a:rPr lang="en-GB" b="0" i="0" dirty="0">
                <a:effectLst/>
              </a:rPr>
              <a:t>Further extensions only serve to increase tenant debt and builds a longer queue for the courts to deal with.</a:t>
            </a:r>
          </a:p>
          <a:p>
            <a:pPr lvl="1"/>
            <a:r>
              <a:rPr lang="en-GB" dirty="0"/>
              <a:t>Bottle neck in Courts ( mostly social landlords)</a:t>
            </a:r>
          </a:p>
          <a:p>
            <a:pPr lvl="2"/>
            <a:r>
              <a:rPr lang="en-GB" dirty="0"/>
              <a:t>estimated  </a:t>
            </a:r>
            <a:r>
              <a:rPr lang="en-GB" b="1" dirty="0"/>
              <a:t>S21</a:t>
            </a:r>
            <a:r>
              <a:rPr lang="en-GB" dirty="0"/>
              <a:t>  10,000  </a:t>
            </a:r>
            <a:r>
              <a:rPr lang="en-GB" b="1" dirty="0"/>
              <a:t>S8</a:t>
            </a:r>
            <a:r>
              <a:rPr lang="en-GB" dirty="0"/>
              <a:t> 14,000</a:t>
            </a:r>
          </a:p>
          <a:p>
            <a:pPr lvl="1"/>
            <a:r>
              <a:rPr lang="en-GB" b="0" i="0" dirty="0">
                <a:effectLst/>
              </a:rPr>
              <a:t>Avoid the Courts at all Costs</a:t>
            </a:r>
          </a:p>
          <a:p>
            <a:pPr lvl="2"/>
            <a:r>
              <a:rPr lang="en-GB" dirty="0"/>
              <a:t>Mediation?</a:t>
            </a:r>
          </a:p>
          <a:p>
            <a:pPr lvl="2"/>
            <a:r>
              <a:rPr lang="en-GB" b="0" i="0" dirty="0">
                <a:effectLst/>
              </a:rPr>
              <a:t>Arrangement with tenant ( but risk intentionally homeless)</a:t>
            </a:r>
          </a:p>
          <a:p>
            <a:pPr lvl="1"/>
            <a:endParaRPr lang="en-GB" b="0" i="0" dirty="0">
              <a:effectLst/>
            </a:endParaRPr>
          </a:p>
          <a:p>
            <a:pPr lvl="1"/>
            <a:endParaRPr lang="en-GB" dirty="0"/>
          </a:p>
          <a:p>
            <a:pPr lvl="1"/>
            <a:endParaRPr lang="en-GB" dirty="0"/>
          </a:p>
          <a:p>
            <a:pPr lvl="1"/>
            <a:endParaRPr lang="en-GB" b="0" i="0" dirty="0">
              <a:effectLst/>
            </a:endParaRPr>
          </a:p>
          <a:p>
            <a:pPr marL="0" indent="0">
              <a:buNone/>
            </a:pPr>
            <a:endParaRPr lang="en-GB" dirty="0"/>
          </a:p>
        </p:txBody>
      </p:sp>
      <p:pic>
        <p:nvPicPr>
          <p:cNvPr id="4" name="Picture 3" descr="A picture containing text&#10;&#10;Description automatically generated">
            <a:extLst>
              <a:ext uri="{FF2B5EF4-FFF2-40B4-BE49-F238E27FC236}">
                <a16:creationId xmlns:a16="http://schemas.microsoft.com/office/drawing/2014/main" id="{BAADE4F5-A0D6-4546-9A83-57891481CD37}"/>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8440615" y="1992924"/>
            <a:ext cx="3622431" cy="3376246"/>
          </a:xfrm>
          <a:prstGeom prst="rect">
            <a:avLst/>
          </a:prstGeom>
        </p:spPr>
      </p:pic>
    </p:spTree>
    <p:extLst>
      <p:ext uri="{BB962C8B-B14F-4D97-AF65-F5344CB8AC3E}">
        <p14:creationId xmlns:p14="http://schemas.microsoft.com/office/powerpoint/2010/main" val="1073782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5533C-2B2F-4F72-A2B7-5B66389ACB7A}"/>
              </a:ext>
            </a:extLst>
          </p:cNvPr>
          <p:cNvSpPr>
            <a:spLocks noGrp="1"/>
          </p:cNvSpPr>
          <p:nvPr>
            <p:ph type="title"/>
          </p:nvPr>
        </p:nvSpPr>
        <p:spPr>
          <a:xfrm>
            <a:off x="5116878" y="1157904"/>
            <a:ext cx="6590490" cy="599459"/>
          </a:xfrm>
        </p:spPr>
        <p:txBody>
          <a:bodyPr vert="horz" lIns="91440" tIns="45720" rIns="91440" bIns="45720" rtlCol="0">
            <a:normAutofit fontScale="90000"/>
          </a:bodyPr>
          <a:lstStyle/>
          <a:p>
            <a:r>
              <a:rPr lang="en-US" kern="1200" dirty="0">
                <a:latin typeface="+mj-lt"/>
                <a:ea typeface="+mj-ea"/>
                <a:cs typeface="+mj-cs"/>
              </a:rPr>
              <a:t>Funding for renters, justice for landlords</a:t>
            </a:r>
          </a:p>
        </p:txBody>
      </p:sp>
      <p:sp>
        <p:nvSpPr>
          <p:cNvPr id="19" name="Rectangle 18">
            <a:extLst>
              <a:ext uri="{FF2B5EF4-FFF2-40B4-BE49-F238E27FC236}">
                <a16:creationId xmlns:a16="http://schemas.microsoft.com/office/drawing/2014/main" id="{C95B82D5-A8BB-45BF-BED8-C7B2068921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erson sitting in front of a brick building&#10;&#10;Description automatically generated">
            <a:extLst>
              <a:ext uri="{FF2B5EF4-FFF2-40B4-BE49-F238E27FC236}">
                <a16:creationId xmlns:a16="http://schemas.microsoft.com/office/drawing/2014/main" id="{BE1FFCCE-FE46-4AAB-8140-49A1436457A9}"/>
              </a:ext>
            </a:extLst>
          </p:cNvPr>
          <p:cNvPicPr>
            <a:picLocks noChangeAspect="1"/>
          </p:cNvPicPr>
          <p:nvPr/>
        </p:nvPicPr>
        <p:blipFill>
          <a:blip r:embed="rId3" cstate="hqprint">
            <a:extLst>
              <a:ext uri="{28A0092B-C50C-407E-A947-70E740481C1C}">
                <a14:useLocalDpi xmlns:a14="http://schemas.microsoft.com/office/drawing/2010/main"/>
              </a:ext>
              <a:ext uri="{837473B0-CC2E-450A-ABE3-18F120FF3D39}">
                <a1611:picAttrSrcUrl xmlns:a1611="http://schemas.microsoft.com/office/drawing/2016/11/main" xmlns="" r:id="rId4"/>
              </a:ext>
            </a:extLst>
          </a:blip>
          <a:stretch>
            <a:fillRect/>
          </a:stretch>
        </p:blipFill>
        <p:spPr>
          <a:xfrm flipH="1">
            <a:off x="1496482" y="803049"/>
            <a:ext cx="1643044" cy="2470743"/>
          </a:xfrm>
          <a:prstGeom prst="rect">
            <a:avLst/>
          </a:prstGeom>
        </p:spPr>
      </p:pic>
      <p:pic>
        <p:nvPicPr>
          <p:cNvPr id="13" name="Picture 12" descr="A close up of a box&#10;&#10;Description automatically generated">
            <a:extLst>
              <a:ext uri="{FF2B5EF4-FFF2-40B4-BE49-F238E27FC236}">
                <a16:creationId xmlns:a16="http://schemas.microsoft.com/office/drawing/2014/main" id="{F7186D9A-3409-43CF-B1D2-8D9D399A949E}"/>
              </a:ext>
            </a:extLst>
          </p:cNvPr>
          <p:cNvPicPr>
            <a:picLocks noChangeAspect="1"/>
          </p:cNvPicPr>
          <p:nvPr/>
        </p:nvPicPr>
        <p:blipFill>
          <a:blip r:embed="rId5">
            <a:extLst>
              <a:ext uri="{28A0092B-C50C-407E-A947-70E740481C1C}">
                <a14:useLocalDpi xmlns:a14="http://schemas.microsoft.com/office/drawing/2010/main"/>
              </a:ext>
              <a:ext uri="{837473B0-CC2E-450A-ABE3-18F120FF3D39}">
                <a1611:picAttrSrcUrl xmlns:a1611="http://schemas.microsoft.com/office/drawing/2016/11/main" xmlns="" r:id="rId6"/>
              </a:ext>
            </a:extLst>
          </a:blip>
          <a:stretch>
            <a:fillRect/>
          </a:stretch>
        </p:blipFill>
        <p:spPr>
          <a:xfrm>
            <a:off x="804672" y="3999545"/>
            <a:ext cx="3026663" cy="1361998"/>
          </a:xfrm>
          <a:prstGeom prst="rect">
            <a:avLst/>
          </a:prstGeom>
          <a:effectLst/>
        </p:spPr>
      </p:pic>
      <p:sp>
        <p:nvSpPr>
          <p:cNvPr id="3" name="Content Placeholder 2">
            <a:extLst>
              <a:ext uri="{FF2B5EF4-FFF2-40B4-BE49-F238E27FC236}">
                <a16:creationId xmlns:a16="http://schemas.microsoft.com/office/drawing/2014/main" id="{6147BD17-E193-48E8-9706-2978C4246AB4}"/>
              </a:ext>
            </a:extLst>
          </p:cNvPr>
          <p:cNvSpPr>
            <a:spLocks noGrp="1"/>
          </p:cNvSpPr>
          <p:nvPr>
            <p:ph idx="1"/>
          </p:nvPr>
        </p:nvSpPr>
        <p:spPr>
          <a:xfrm>
            <a:off x="5116880" y="2438400"/>
            <a:ext cx="6422848" cy="3785419"/>
          </a:xfrm>
        </p:spPr>
        <p:txBody>
          <a:bodyPr vert="horz" lIns="91440" tIns="45720" rIns="91440" bIns="45720" rtlCol="0">
            <a:normAutofit/>
          </a:bodyPr>
          <a:lstStyle/>
          <a:p>
            <a:pPr lvl="1"/>
            <a:endParaRPr lang="en-US" sz="2000" dirty="0"/>
          </a:p>
          <a:p>
            <a:endParaRPr lang="en-US" sz="2000" dirty="0"/>
          </a:p>
          <a:p>
            <a:pPr lvl="1"/>
            <a:endParaRPr lang="en-US" sz="2000" dirty="0"/>
          </a:p>
          <a:p>
            <a:pPr lvl="1"/>
            <a:endParaRPr lang="en-US" sz="2000" dirty="0"/>
          </a:p>
          <a:p>
            <a:pPr lvl="1"/>
            <a:endParaRPr lang="en-US" sz="2000" dirty="0"/>
          </a:p>
        </p:txBody>
      </p:sp>
      <p:sp>
        <p:nvSpPr>
          <p:cNvPr id="5" name="Content Placeholder 2">
            <a:extLst>
              <a:ext uri="{FF2B5EF4-FFF2-40B4-BE49-F238E27FC236}">
                <a16:creationId xmlns:a16="http://schemas.microsoft.com/office/drawing/2014/main" id="{60D25F5F-F327-4EB9-9576-72252BFDEC4D}"/>
              </a:ext>
            </a:extLst>
          </p:cNvPr>
          <p:cNvSpPr txBox="1">
            <a:spLocks/>
          </p:cNvSpPr>
          <p:nvPr/>
        </p:nvSpPr>
        <p:spPr>
          <a:xfrm>
            <a:off x="5202834" y="2305869"/>
            <a:ext cx="6250940" cy="455213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F55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F555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F555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F555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F55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chemeClr val="tx1"/>
                </a:solidFill>
              </a:rPr>
              <a:t>Political Action</a:t>
            </a:r>
          </a:p>
          <a:p>
            <a:pPr lvl="1"/>
            <a:r>
              <a:rPr lang="en-US" dirty="0">
                <a:solidFill>
                  <a:schemeClr val="tx1"/>
                </a:solidFill>
              </a:rPr>
              <a:t>Wrote to the Prime Minister (see news story on our website)</a:t>
            </a:r>
          </a:p>
          <a:p>
            <a:pPr lvl="1"/>
            <a:r>
              <a:rPr lang="en-US" dirty="0">
                <a:solidFill>
                  <a:schemeClr val="tx1"/>
                </a:solidFill>
              </a:rPr>
              <a:t>Met with the Housing Minister last week</a:t>
            </a:r>
          </a:p>
          <a:p>
            <a:pPr lvl="1"/>
            <a:r>
              <a:rPr lang="en-US" dirty="0">
                <a:solidFill>
                  <a:schemeClr val="tx1"/>
                </a:solidFill>
              </a:rPr>
              <a:t>Have highlighted our concerns in national media</a:t>
            </a:r>
          </a:p>
          <a:p>
            <a:pPr marL="457200" lvl="1" indent="0">
              <a:buNone/>
            </a:pPr>
            <a:endParaRPr lang="en-US" dirty="0">
              <a:solidFill>
                <a:schemeClr val="tx1"/>
              </a:solidFill>
            </a:endParaRPr>
          </a:p>
          <a:p>
            <a:pPr marL="0" indent="0">
              <a:buNone/>
            </a:pPr>
            <a:r>
              <a:rPr lang="en-US" sz="2400" b="1" dirty="0">
                <a:solidFill>
                  <a:schemeClr val="tx1"/>
                </a:solidFill>
              </a:rPr>
              <a:t>Common Message</a:t>
            </a:r>
            <a:endParaRPr lang="en-US" sz="2400" dirty="0">
              <a:solidFill>
                <a:schemeClr val="tx1"/>
              </a:solidFill>
            </a:endParaRPr>
          </a:p>
          <a:p>
            <a:pPr lvl="1"/>
            <a:r>
              <a:rPr lang="en-US" dirty="0">
                <a:solidFill>
                  <a:schemeClr val="tx1"/>
                </a:solidFill>
              </a:rPr>
              <a:t>Co-signed a letter to Chancellor with </a:t>
            </a:r>
          </a:p>
          <a:p>
            <a:pPr lvl="2"/>
            <a:r>
              <a:rPr lang="en-US" dirty="0">
                <a:solidFill>
                  <a:schemeClr val="tx1"/>
                </a:solidFill>
              </a:rPr>
              <a:t>Shelter</a:t>
            </a:r>
          </a:p>
          <a:p>
            <a:pPr lvl="2"/>
            <a:r>
              <a:rPr lang="en-US" dirty="0">
                <a:solidFill>
                  <a:schemeClr val="tx1"/>
                </a:solidFill>
              </a:rPr>
              <a:t>Crisis</a:t>
            </a:r>
          </a:p>
          <a:p>
            <a:pPr lvl="2"/>
            <a:r>
              <a:rPr lang="en-US" dirty="0">
                <a:solidFill>
                  <a:schemeClr val="tx1"/>
                </a:solidFill>
              </a:rPr>
              <a:t>Citizens Advice</a:t>
            </a:r>
          </a:p>
          <a:p>
            <a:pPr lvl="2"/>
            <a:r>
              <a:rPr lang="en-US" dirty="0">
                <a:solidFill>
                  <a:schemeClr val="tx1"/>
                </a:solidFill>
              </a:rPr>
              <a:t>Generation Rent</a:t>
            </a:r>
          </a:p>
          <a:p>
            <a:pPr lvl="2"/>
            <a:r>
              <a:rPr lang="en-US" dirty="0">
                <a:solidFill>
                  <a:schemeClr val="tx1"/>
                </a:solidFill>
              </a:rPr>
              <a:t>ARLA </a:t>
            </a:r>
          </a:p>
          <a:p>
            <a:pPr marL="914400" lvl="2" indent="0">
              <a:buNone/>
            </a:pPr>
            <a:r>
              <a:rPr lang="en-US" sz="2400" dirty="0">
                <a:solidFill>
                  <a:schemeClr val="tx1"/>
                </a:solidFill>
              </a:rPr>
              <a:t>for further financial support for renters.</a:t>
            </a:r>
          </a:p>
          <a:p>
            <a:pPr lvl="1"/>
            <a:endParaRPr lang="en-US" sz="1000" b="0" i="0" dirty="0">
              <a:solidFill>
                <a:schemeClr val="tx1"/>
              </a:solidFill>
              <a:effectLst/>
            </a:endParaRPr>
          </a:p>
          <a:p>
            <a:pPr lvl="1"/>
            <a:endParaRPr lang="en-US" sz="1000" dirty="0">
              <a:solidFill>
                <a:schemeClr val="tx1"/>
              </a:solidFill>
            </a:endParaRPr>
          </a:p>
          <a:p>
            <a:pPr lvl="1"/>
            <a:endParaRPr lang="en-US" sz="1000" b="0" i="0" dirty="0">
              <a:solidFill>
                <a:schemeClr val="tx1"/>
              </a:solidFill>
              <a:effectLst/>
            </a:endParaRPr>
          </a:p>
          <a:p>
            <a:pPr marL="0"/>
            <a:endParaRPr lang="en-US" sz="1000" dirty="0">
              <a:solidFill>
                <a:schemeClr val="tx1"/>
              </a:solidFill>
            </a:endParaRPr>
          </a:p>
        </p:txBody>
      </p:sp>
    </p:spTree>
    <p:extLst>
      <p:ext uri="{BB962C8B-B14F-4D97-AF65-F5344CB8AC3E}">
        <p14:creationId xmlns:p14="http://schemas.microsoft.com/office/powerpoint/2010/main" val="2741497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F2918-5B70-4E10-A37A-AD6DA463EC9E}"/>
              </a:ext>
            </a:extLst>
          </p:cNvPr>
          <p:cNvSpPr>
            <a:spLocks noGrp="1"/>
          </p:cNvSpPr>
          <p:nvPr>
            <p:ph type="title"/>
          </p:nvPr>
        </p:nvSpPr>
        <p:spPr/>
        <p:txBody>
          <a:bodyPr/>
          <a:lstStyle/>
          <a:p>
            <a:r>
              <a:rPr lang="en-GB" dirty="0"/>
              <a:t>Collaborative Working</a:t>
            </a:r>
          </a:p>
        </p:txBody>
      </p:sp>
      <p:sp>
        <p:nvSpPr>
          <p:cNvPr id="3" name="Content Placeholder 2">
            <a:extLst>
              <a:ext uri="{FF2B5EF4-FFF2-40B4-BE49-F238E27FC236}">
                <a16:creationId xmlns:a16="http://schemas.microsoft.com/office/drawing/2014/main" id="{85A5C0E8-1906-4804-AC2D-80E43754C704}"/>
              </a:ext>
            </a:extLst>
          </p:cNvPr>
          <p:cNvSpPr>
            <a:spLocks noGrp="1"/>
          </p:cNvSpPr>
          <p:nvPr>
            <p:ph sz="half" idx="1"/>
          </p:nvPr>
        </p:nvSpPr>
        <p:spPr/>
        <p:txBody>
          <a:bodyPr>
            <a:normAutofit fontScale="85000" lnSpcReduction="20000"/>
          </a:bodyPr>
          <a:lstStyle/>
          <a:p>
            <a:r>
              <a:rPr lang="en-GB" sz="4100" dirty="0">
                <a:solidFill>
                  <a:srgbClr val="161616"/>
                </a:solidFill>
                <a:latin typeface="source sans pro" panose="020B0503030403020204" pitchFamily="34" charset="0"/>
              </a:rPr>
              <a:t>T</a:t>
            </a:r>
            <a:r>
              <a:rPr lang="en-GB" sz="4100" b="0" i="0" dirty="0">
                <a:solidFill>
                  <a:srgbClr val="161616"/>
                </a:solidFill>
                <a:effectLst/>
                <a:latin typeface="source sans pro" panose="020B0503030403020204" pitchFamily="34" charset="0"/>
              </a:rPr>
              <a:t>he NRLA</a:t>
            </a:r>
          </a:p>
          <a:p>
            <a:r>
              <a:rPr lang="en-GB" sz="4100" dirty="0">
                <a:solidFill>
                  <a:srgbClr val="161616"/>
                </a:solidFill>
                <a:latin typeface="source sans pro" panose="020B0503030403020204" pitchFamily="34" charset="0"/>
              </a:rPr>
              <a:t>T</a:t>
            </a:r>
            <a:r>
              <a:rPr lang="en-GB" sz="4100" b="0" i="0" dirty="0">
                <a:solidFill>
                  <a:srgbClr val="161616"/>
                </a:solidFill>
                <a:effectLst/>
                <a:latin typeface="source sans pro" panose="020B0503030403020204" pitchFamily="34" charset="0"/>
              </a:rPr>
              <a:t>he Chartered Institute of Housing </a:t>
            </a:r>
          </a:p>
          <a:p>
            <a:r>
              <a:rPr lang="en-GB" sz="4100" b="0" i="0" dirty="0">
                <a:solidFill>
                  <a:srgbClr val="161616"/>
                </a:solidFill>
                <a:effectLst/>
                <a:latin typeface="source sans pro" panose="020B0503030403020204" pitchFamily="34" charset="0"/>
              </a:rPr>
              <a:t>The Property Redress Scheme</a:t>
            </a:r>
          </a:p>
          <a:p>
            <a:r>
              <a:rPr lang="en-GB" sz="4100" b="0" i="0" dirty="0">
                <a:solidFill>
                  <a:srgbClr val="161616"/>
                </a:solidFill>
                <a:effectLst/>
                <a:latin typeface="source sans pro" panose="020B0503030403020204" pitchFamily="34" charset="0"/>
              </a:rPr>
              <a:t> My Deposits</a:t>
            </a:r>
          </a:p>
          <a:p>
            <a:r>
              <a:rPr lang="en-GB" sz="4100" dirty="0">
                <a:solidFill>
                  <a:srgbClr val="161616"/>
                </a:solidFill>
                <a:latin typeface="source sans pro" panose="020B0503030403020204" pitchFamily="34" charset="0"/>
              </a:rPr>
              <a:t>T</a:t>
            </a:r>
            <a:r>
              <a:rPr lang="en-GB" sz="4100" b="0" i="0" dirty="0">
                <a:solidFill>
                  <a:srgbClr val="161616"/>
                </a:solidFill>
                <a:effectLst/>
                <a:latin typeface="source sans pro" panose="020B0503030403020204" pitchFamily="34" charset="0"/>
              </a:rPr>
              <a:t>he Tenancy Deposit Scheme </a:t>
            </a:r>
          </a:p>
          <a:p>
            <a:r>
              <a:rPr lang="en-GB" sz="4100" b="0" i="0" dirty="0">
                <a:solidFill>
                  <a:srgbClr val="161616"/>
                </a:solidFill>
                <a:effectLst/>
                <a:latin typeface="source sans pro" panose="020B0503030403020204" pitchFamily="34" charset="0"/>
              </a:rPr>
              <a:t>ARLA </a:t>
            </a:r>
            <a:r>
              <a:rPr lang="en-GB" sz="4100" b="0" i="0" dirty="0" err="1">
                <a:solidFill>
                  <a:srgbClr val="161616"/>
                </a:solidFill>
                <a:effectLst/>
                <a:latin typeface="source sans pro" panose="020B0503030403020204" pitchFamily="34" charset="0"/>
              </a:rPr>
              <a:t>Propertymark</a:t>
            </a:r>
            <a:r>
              <a:rPr lang="en-GB" sz="4100" b="0" i="0" dirty="0">
                <a:solidFill>
                  <a:srgbClr val="161616"/>
                </a:solidFill>
                <a:effectLst/>
                <a:latin typeface="source sans pro" panose="020B0503030403020204" pitchFamily="34" charset="0"/>
              </a:rPr>
              <a:t> :</a:t>
            </a:r>
            <a:r>
              <a:rPr lang="en-GB" b="0" i="0" dirty="0">
                <a:solidFill>
                  <a:srgbClr val="161616"/>
                </a:solidFill>
                <a:effectLst/>
                <a:latin typeface="source sans pro" panose="020B0503030403020204" pitchFamily="34" charset="0"/>
              </a:rPr>
              <a:t> </a:t>
            </a:r>
            <a:endParaRPr lang="en-GB" dirty="0"/>
          </a:p>
        </p:txBody>
      </p:sp>
      <p:sp>
        <p:nvSpPr>
          <p:cNvPr id="4" name="Content Placeholder 3">
            <a:extLst>
              <a:ext uri="{FF2B5EF4-FFF2-40B4-BE49-F238E27FC236}">
                <a16:creationId xmlns:a16="http://schemas.microsoft.com/office/drawing/2014/main" id="{F50AB432-7615-491C-9B7E-FC73EED7E35C}"/>
              </a:ext>
            </a:extLst>
          </p:cNvPr>
          <p:cNvSpPr>
            <a:spLocks noGrp="1"/>
          </p:cNvSpPr>
          <p:nvPr>
            <p:ph sz="half" idx="2"/>
          </p:nvPr>
        </p:nvSpPr>
        <p:spPr/>
        <p:txBody>
          <a:bodyPr>
            <a:normAutofit fontScale="85000" lnSpcReduction="20000"/>
          </a:bodyPr>
          <a:lstStyle/>
          <a:p>
            <a:r>
              <a:rPr lang="en-GB" dirty="0"/>
              <a:t>Toolkit for arrears management particularly during Coronavirus</a:t>
            </a:r>
          </a:p>
          <a:p>
            <a:r>
              <a:rPr lang="en-GB" sz="2800" dirty="0"/>
              <a:t>I</a:t>
            </a:r>
            <a:r>
              <a:rPr lang="en-GB" dirty="0"/>
              <a:t>ncludes advice on early communication, and how to agree rent deferrals, reductions and suspensions</a:t>
            </a:r>
          </a:p>
          <a:p>
            <a:r>
              <a:rPr lang="en-GB" sz="2800" dirty="0"/>
              <a:t>Provides support for tenants on applying for benefits and signposts to resources to help budget planning</a:t>
            </a:r>
          </a:p>
          <a:p>
            <a:r>
              <a:rPr lang="en-GB" i="0" dirty="0">
                <a:solidFill>
                  <a:srgbClr val="161616"/>
                </a:solidFill>
                <a:effectLst/>
                <a:latin typeface="source sans pro" panose="020B0503030403020204" pitchFamily="34" charset="0"/>
              </a:rPr>
              <a:t>Group committed to doing everything possible to </a:t>
            </a:r>
            <a:r>
              <a:rPr lang="en-GB" b="1" i="0" u="sng" dirty="0">
                <a:solidFill>
                  <a:srgbClr val="161616"/>
                </a:solidFill>
                <a:effectLst/>
                <a:latin typeface="source sans pro" panose="020B0503030403020204" pitchFamily="34" charset="0"/>
              </a:rPr>
              <a:t>sustain</a:t>
            </a:r>
            <a:r>
              <a:rPr lang="en-GB" b="0" i="0" dirty="0">
                <a:solidFill>
                  <a:srgbClr val="161616"/>
                </a:solidFill>
                <a:effectLst/>
                <a:latin typeface="source sans pro" panose="020B0503030403020204" pitchFamily="34" charset="0"/>
              </a:rPr>
              <a:t> tenancies both through and beyond this period of crisis</a:t>
            </a:r>
            <a:endParaRPr lang="en-GB" dirty="0"/>
          </a:p>
        </p:txBody>
      </p:sp>
    </p:spTree>
    <p:extLst>
      <p:ext uri="{BB962C8B-B14F-4D97-AF65-F5344CB8AC3E}">
        <p14:creationId xmlns:p14="http://schemas.microsoft.com/office/powerpoint/2010/main" val="24732337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8e1c108-e1c5-4ab9-81cb-f753dc7709c6">
      <UserInfo>
        <DisplayName>Don Robbie</DisplayName>
        <AccountId>94</AccountId>
        <AccountType/>
      </UserInfo>
      <UserInfo>
        <DisplayName>Hannah Darling</DisplayName>
        <AccountId>99</AccountId>
        <AccountType/>
      </UserInfo>
      <UserInfo>
        <DisplayName>Ilona Bull</DisplayName>
        <AccountId>102</AccountId>
        <AccountType/>
      </UserInfo>
      <UserInfo>
        <DisplayName>Inna Melnyk</DisplayName>
        <AccountId>100</AccountId>
        <AccountType/>
      </UserInfo>
      <UserInfo>
        <DisplayName>Marion Money</DisplayName>
        <AccountId>122</AccountId>
        <AccountType/>
      </UserInfo>
      <UserInfo>
        <DisplayName>Lesley Wilkinson</DisplayName>
        <AccountId>115</AccountId>
        <AccountType/>
      </UserInfo>
      <UserInfo>
        <DisplayName>John Forth</DisplayName>
        <AccountId>110</AccountId>
        <AccountType/>
      </UserInfo>
      <UserInfo>
        <DisplayName>Joanne Dron</DisplayName>
        <AccountId>109</AccountId>
        <AccountType/>
      </UserInfo>
      <UserInfo>
        <DisplayName>Karen Gregory</DisplayName>
        <AccountId>112</AccountId>
        <AccountType/>
      </UserInfo>
      <UserInfo>
        <DisplayName>Liz Mackenzie</DisplayName>
        <AccountId>116</AccountId>
        <AccountType/>
      </UserInfo>
      <UserInfo>
        <DisplayName>Matthew Oliver</DisplayName>
        <AccountId>123</AccountId>
        <AccountType/>
      </UserInfo>
      <UserInfo>
        <DisplayName>Melvin Pugh</DisplayName>
        <AccountId>124</AccountId>
        <AccountType/>
      </UserInfo>
      <UserInfo>
        <DisplayName>Mike Bull</DisplayName>
        <AccountId>127</AccountId>
        <AccountType/>
      </UserInfo>
      <UserInfo>
        <DisplayName>Richard Blanco</DisplayName>
        <AccountId>134</AccountId>
        <AccountType/>
      </UserInfo>
      <UserInfo>
        <DisplayName>Robert Johnson</DisplayName>
        <AccountId>136</AccountId>
        <AccountType/>
      </UserInfo>
      <UserInfo>
        <DisplayName>Ruth Millington</DisplayName>
        <AccountId>166</AccountId>
        <AccountType/>
      </UserInfo>
      <UserInfo>
        <DisplayName>Sandra Towers</DisplayName>
        <AccountId>141</AccountId>
        <AccountType/>
      </UserInfo>
      <UserInfo>
        <DisplayName>Ruth Rowntree</DisplayName>
        <AccountId>138</AccountId>
        <AccountType/>
      </UserInfo>
      <UserInfo>
        <DisplayName>Susan Bryer</DisplayName>
        <AccountId>146</AccountId>
        <AccountType/>
      </UserInfo>
      <UserInfo>
        <DisplayName>Teresa Kaczmarek</DisplayName>
        <AccountId>147</AccountId>
        <AccountType/>
      </UserInfo>
      <UserInfo>
        <DisplayName>Stacy Atieno</DisplayName>
        <AccountId>77</AccountId>
        <AccountType/>
      </UserInfo>
      <UserInfo>
        <DisplayName>Vik Daws</DisplayName>
        <AccountId>149</AccountId>
        <AccountType/>
      </UserInfo>
      <UserInfo>
        <DisplayName>Yvonne Baisden</DisplayName>
        <AccountId>152</AccountId>
        <AccountType/>
      </UserInfo>
      <UserInfo>
        <DisplayName>Alex Nolan</DisplayName>
        <AccountId>62</AccountId>
        <AccountType/>
      </UserInfo>
      <UserInfo>
        <DisplayName>Maria O'Brien</DisplayName>
        <AccountId>120</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0F69937BE878543BBDB863C536592F8" ma:contentTypeVersion="12" ma:contentTypeDescription="Create a new document." ma:contentTypeScope="" ma:versionID="b95222c56fbd69125373e553ab1c13ed">
  <xsd:schema xmlns:xsd="http://www.w3.org/2001/XMLSchema" xmlns:xs="http://www.w3.org/2001/XMLSchema" xmlns:p="http://schemas.microsoft.com/office/2006/metadata/properties" xmlns:ns2="98e1c108-e1c5-4ab9-81cb-f753dc7709c6" xmlns:ns3="fe0c2e0a-0f30-4d86-b482-3c37be605bda" targetNamespace="http://schemas.microsoft.com/office/2006/metadata/properties" ma:root="true" ma:fieldsID="fe60a4e334592b3b488e7b1a29bd6fd8" ns2:_="" ns3:_="">
    <xsd:import namespace="98e1c108-e1c5-4ab9-81cb-f753dc7709c6"/>
    <xsd:import namespace="fe0c2e0a-0f30-4d86-b482-3c37be605bd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e1c108-e1c5-4ab9-81cb-f753dc7709c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e0c2e0a-0f30-4d86-b482-3c37be605bd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B392E1-3591-48B2-B386-6B417C9E1442}">
  <ds:schemaRefs>
    <ds:schemaRef ds:uri="http://purl.org/dc/terms/"/>
    <ds:schemaRef ds:uri="98e1c108-e1c5-4ab9-81cb-f753dc7709c6"/>
    <ds:schemaRef ds:uri="fe0c2e0a-0f30-4d86-b482-3c37be605bda"/>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02EA1B9B-A4A3-4265-B93C-730B72D1681E}">
  <ds:schemaRefs>
    <ds:schemaRef ds:uri="98e1c108-e1c5-4ab9-81cb-f753dc7709c6"/>
    <ds:schemaRef ds:uri="fe0c2e0a-0f30-4d86-b482-3c37be605bd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9745CD8-8F3C-4296-8D53-360CF76F57B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1057</Words>
  <Application>Microsoft Office PowerPoint</Application>
  <PresentationFormat>Widescreen</PresentationFormat>
  <Paragraphs>135</Paragraphs>
  <Slides>14</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Museo Sans 900</vt:lpstr>
      <vt:lpstr>source sans pro</vt:lpstr>
      <vt:lpstr>Office Theme</vt:lpstr>
      <vt:lpstr>NRLA where are we now September 2020</vt:lpstr>
      <vt:lpstr>PowerPoint Presentation</vt:lpstr>
      <vt:lpstr>Professional Board CEO Ben Beadle Mission  Represent and reflect the views of members’ in the PRS and to campaign and influence government and policy influencers, including enforcement agencies, to effect policy which treats landlords fairly ​ Conduct research to inform policy and provide a service to others requiring access to the sector ​ Provide high quality services for members through innovation and partnerships</vt:lpstr>
      <vt:lpstr>Coronavirus engagement</vt:lpstr>
      <vt:lpstr>Targeted Campaigns: Funding For Renters, Justice for Landlords </vt:lpstr>
      <vt:lpstr>Funding for renters</vt:lpstr>
      <vt:lpstr> Justice for landlords</vt:lpstr>
      <vt:lpstr>Funding for renters, justice for landlords</vt:lpstr>
      <vt:lpstr>Collaborative Working</vt:lpstr>
      <vt:lpstr>Greater Strength</vt:lpstr>
      <vt:lpstr>Universal credit Key Asks</vt:lpstr>
      <vt:lpstr>Green Homes Grant – until 31 March 2021</vt:lpstr>
      <vt:lpstr>Dr David Smith, Legal Counsel, NRLA </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NRLA where are we now September 2020</dc:title>
  <dc:creator>Marion Money</dc:creator>
  <cp:lastModifiedBy>Rebecca Smith</cp:lastModifiedBy>
  <cp:revision>33</cp:revision>
  <dcterms:created xsi:type="dcterms:W3CDTF">2020-09-08T21:36:27Z</dcterms:created>
  <dcterms:modified xsi:type="dcterms:W3CDTF">2020-09-14T10:08:23Z</dcterms:modified>
</cp:coreProperties>
</file>