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27"/>
  </p:notesMasterIdLst>
  <p:sldIdLst>
    <p:sldId id="285" r:id="rId8"/>
    <p:sldId id="289" r:id="rId9"/>
    <p:sldId id="295" r:id="rId10"/>
    <p:sldId id="306" r:id="rId11"/>
    <p:sldId id="305" r:id="rId12"/>
    <p:sldId id="318" r:id="rId13"/>
    <p:sldId id="298" r:id="rId14"/>
    <p:sldId id="300" r:id="rId15"/>
    <p:sldId id="302" r:id="rId16"/>
    <p:sldId id="304" r:id="rId17"/>
    <p:sldId id="301" r:id="rId18"/>
    <p:sldId id="311" r:id="rId19"/>
    <p:sldId id="313" r:id="rId20"/>
    <p:sldId id="314" r:id="rId21"/>
    <p:sldId id="315" r:id="rId22"/>
    <p:sldId id="316" r:id="rId23"/>
    <p:sldId id="294" r:id="rId24"/>
    <p:sldId id="317" r:id="rId25"/>
    <p:sldId id="28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3" autoAdjust="0"/>
    <p:restoredTop sz="94718" autoAdjust="0"/>
  </p:normalViewPr>
  <p:slideViewPr>
    <p:cSldViewPr>
      <p:cViewPr varScale="1">
        <p:scale>
          <a:sx n="64" d="100"/>
          <a:sy n="64" d="100"/>
        </p:scale>
        <p:origin x="150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341592-0F68-40CB-9C3B-13F70211A550}" type="datetimeFigureOut">
              <a:rPr lang="en-GB" smtClean="0"/>
              <a:t>23/08/2019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75FC32-90E6-4D0D-98BB-0E5F1A62A325}" type="slidenum">
              <a:rPr lang="en-GB" smtClean="0"/>
              <a:t>‹#›</a:t>
            </a:fld>
            <a:endParaRPr lang="en-GB"/>
          </a:p>
        </p:txBody>
      </p:sp>
    </p:spTree>
    <p:extLst>
      <p:ext uri="{BB962C8B-B14F-4D97-AF65-F5344CB8AC3E}">
        <p14:creationId xmlns:p14="http://schemas.microsoft.com/office/powerpoint/2010/main" val="392342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B19332-7CC6-4349-B633-AA4DE42A787B}" type="slidenum">
              <a:rPr lang="en-GB" smtClean="0"/>
              <a:t>1</a:t>
            </a:fld>
            <a:endParaRPr lang="en-GB"/>
          </a:p>
        </p:txBody>
      </p:sp>
    </p:spTree>
    <p:extLst>
      <p:ext uri="{BB962C8B-B14F-4D97-AF65-F5344CB8AC3E}">
        <p14:creationId xmlns:p14="http://schemas.microsoft.com/office/powerpoint/2010/main" val="2771597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B19332-7CC6-4349-B633-AA4DE42A787B}" type="slidenum">
              <a:rPr lang="en-GB" smtClean="0"/>
              <a:t>14</a:t>
            </a:fld>
            <a:endParaRPr lang="en-GB"/>
          </a:p>
        </p:txBody>
      </p:sp>
    </p:spTree>
    <p:extLst>
      <p:ext uri="{BB962C8B-B14F-4D97-AF65-F5344CB8AC3E}">
        <p14:creationId xmlns:p14="http://schemas.microsoft.com/office/powerpoint/2010/main" val="1481654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B19332-7CC6-4349-B633-AA4DE42A787B}" type="slidenum">
              <a:rPr lang="en-GB" smtClean="0"/>
              <a:t>15</a:t>
            </a:fld>
            <a:endParaRPr lang="en-GB"/>
          </a:p>
        </p:txBody>
      </p:sp>
    </p:spTree>
    <p:extLst>
      <p:ext uri="{BB962C8B-B14F-4D97-AF65-F5344CB8AC3E}">
        <p14:creationId xmlns:p14="http://schemas.microsoft.com/office/powerpoint/2010/main" val="1585548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B19332-7CC6-4349-B633-AA4DE42A787B}" type="slidenum">
              <a:rPr lang="en-GB" smtClean="0"/>
              <a:t>16</a:t>
            </a:fld>
            <a:endParaRPr lang="en-GB"/>
          </a:p>
        </p:txBody>
      </p:sp>
    </p:spTree>
    <p:extLst>
      <p:ext uri="{BB962C8B-B14F-4D97-AF65-F5344CB8AC3E}">
        <p14:creationId xmlns:p14="http://schemas.microsoft.com/office/powerpoint/2010/main" val="50100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B19332-7CC6-4349-B633-AA4DE42A787B}" type="slidenum">
              <a:rPr lang="en-GB" smtClean="0"/>
              <a:t>17</a:t>
            </a:fld>
            <a:endParaRPr lang="en-GB"/>
          </a:p>
        </p:txBody>
      </p:sp>
    </p:spTree>
    <p:extLst>
      <p:ext uri="{BB962C8B-B14F-4D97-AF65-F5344CB8AC3E}">
        <p14:creationId xmlns:p14="http://schemas.microsoft.com/office/powerpoint/2010/main" val="3110010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We currently complete around 10,000 Safe and Well visits per year, but plan to double</a:t>
            </a:r>
            <a:r>
              <a:rPr lang="en-GB" sz="1400" baseline="0" dirty="0" smtClean="0"/>
              <a:t> that number at least. Most are completed by a central team of 20 officers, but our operational crews will also be doing some lower risk visits.</a:t>
            </a:r>
          </a:p>
          <a:p>
            <a:endParaRPr lang="en-GB" sz="1400" baseline="0" dirty="0" smtClean="0"/>
          </a:p>
          <a:p>
            <a:r>
              <a:rPr lang="en-GB" sz="1400" baseline="0" dirty="0" smtClean="0"/>
              <a:t>Typically take 45mins to complete. Assess the environmental risks around the home as well as taking time to understand and influence people’s behaviours. With older people it is often about the environmental changes we can put in place as changing behaviour can be more difficult. </a:t>
            </a:r>
          </a:p>
          <a:p>
            <a:endParaRPr lang="en-GB" sz="1400" baseline="0" dirty="0" smtClean="0"/>
          </a:p>
          <a:p>
            <a:r>
              <a:rPr lang="en-GB" sz="1400" baseline="0" dirty="0" smtClean="0"/>
              <a:t>As well as (obviously) reducing fire risk we have also prioritised Dementia &amp; Mental Health, preventing falls, reducing excess winter deaths/summer overheating and helping people to stop smoking. </a:t>
            </a:r>
          </a:p>
          <a:p>
            <a:r>
              <a:rPr lang="en-GB" sz="1400" baseline="0" dirty="0" smtClean="0"/>
              <a:t>We are introducing Making Every Contact Count, as part of a spearhead project.</a:t>
            </a:r>
          </a:p>
          <a:p>
            <a:r>
              <a:rPr lang="en-GB" sz="1400" baseline="0" dirty="0" smtClean="0"/>
              <a:t>We can take referrals from any agency which identifies a risk and we make referrals into a diverse range of partners.</a:t>
            </a:r>
            <a:endParaRPr lang="en-GB" sz="1400" dirty="0"/>
          </a:p>
        </p:txBody>
      </p:sp>
      <p:sp>
        <p:nvSpPr>
          <p:cNvPr id="4" name="Slide Number Placeholder 3"/>
          <p:cNvSpPr>
            <a:spLocks noGrp="1"/>
          </p:cNvSpPr>
          <p:nvPr>
            <p:ph type="sldNum" sz="quarter" idx="10"/>
          </p:nvPr>
        </p:nvSpPr>
        <p:spPr/>
        <p:txBody>
          <a:bodyPr/>
          <a:lstStyle/>
          <a:p>
            <a:fld id="{AEB19332-7CC6-4349-B633-AA4DE42A787B}"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3997386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Elderly people are one of our key target audiences for fire safety.</a:t>
            </a:r>
            <a:r>
              <a:rPr lang="en-GB" sz="1400" baseline="0" dirty="0" smtClean="0"/>
              <a:t> People over 80 are 4 times more likely to be killed or seriously injured in a fire.</a:t>
            </a:r>
          </a:p>
          <a:p>
            <a:endParaRPr lang="en-GB" sz="1400" baseline="0" dirty="0" smtClean="0"/>
          </a:p>
          <a:p>
            <a:r>
              <a:rPr lang="en-GB" sz="1400" baseline="0" dirty="0" smtClean="0"/>
              <a:t>We are going to fewer fires and we can redeploy some of these resources into other areas, as they need to remain available to respond to emergencies. We have increased the size of our specialist team as we want to reach more people. This gives us capacity to take more referrals and offer more interventions to help people stay safe &amp; Well.</a:t>
            </a:r>
            <a:endParaRPr lang="en-GB" sz="1400" dirty="0"/>
          </a:p>
        </p:txBody>
      </p:sp>
      <p:sp>
        <p:nvSpPr>
          <p:cNvPr id="4" name="Slide Number Placeholder 3"/>
          <p:cNvSpPr>
            <a:spLocks noGrp="1"/>
          </p:cNvSpPr>
          <p:nvPr>
            <p:ph type="sldNum" sz="quarter" idx="10"/>
          </p:nvPr>
        </p:nvSpPr>
        <p:spPr/>
        <p:txBody>
          <a:bodyPr/>
          <a:lstStyle/>
          <a:p>
            <a:fld id="{AEB19332-7CC6-4349-B633-AA4DE42A787B}" type="slidenum">
              <a:rPr lang="en-GB" smtClean="0"/>
              <a:t>2</a:t>
            </a:fld>
            <a:endParaRPr lang="en-GB"/>
          </a:p>
        </p:txBody>
      </p:sp>
    </p:spTree>
    <p:extLst>
      <p:ext uri="{BB962C8B-B14F-4D97-AF65-F5344CB8AC3E}">
        <p14:creationId xmlns:p14="http://schemas.microsoft.com/office/powerpoint/2010/main" val="2908561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We want to continue</a:t>
            </a:r>
            <a:r>
              <a:rPr lang="en-GB" sz="1400" baseline="0" dirty="0" smtClean="0"/>
              <a:t> developing these Safe &amp; Well visits with the NHS and Public Health. We need to know the issues and the opportunities for the FRS to make a difference.</a:t>
            </a:r>
          </a:p>
          <a:p>
            <a:endParaRPr lang="en-GB" sz="1400" baseline="0" dirty="0" smtClean="0"/>
          </a:p>
          <a:p>
            <a:r>
              <a:rPr lang="en-GB" sz="1400" baseline="0" dirty="0" smtClean="0"/>
              <a:t>We will not charge the NHS for any of our services. But we cannot recruit or dedicate resources specifically for health, we want to take opportunities to ‘bolt-on’ services where it makes sense because we are there already.</a:t>
            </a:r>
          </a:p>
          <a:p>
            <a:endParaRPr lang="en-GB" sz="1400" baseline="0" dirty="0" smtClean="0"/>
          </a:p>
          <a:p>
            <a:r>
              <a:rPr lang="en-GB" sz="1400" baseline="0" dirty="0" smtClean="0"/>
              <a:t>We want to help improve quality of life outcomes, helping people to live independently and therefore reduce demand on health and social care services.</a:t>
            </a:r>
          </a:p>
        </p:txBody>
      </p:sp>
      <p:sp>
        <p:nvSpPr>
          <p:cNvPr id="4" name="Slide Number Placeholder 3"/>
          <p:cNvSpPr>
            <a:spLocks noGrp="1"/>
          </p:cNvSpPr>
          <p:nvPr>
            <p:ph type="sldNum" sz="quarter" idx="10"/>
          </p:nvPr>
        </p:nvSpPr>
        <p:spPr/>
        <p:txBody>
          <a:bodyPr/>
          <a:lstStyle/>
          <a:p>
            <a:fld id="{AEB19332-7CC6-4349-B633-AA4DE42A787B}" type="slidenum">
              <a:rPr lang="en-GB" smtClean="0"/>
              <a:t>3</a:t>
            </a:fld>
            <a:endParaRPr lang="en-GB"/>
          </a:p>
        </p:txBody>
      </p:sp>
    </p:spTree>
    <p:extLst>
      <p:ext uri="{BB962C8B-B14F-4D97-AF65-F5344CB8AC3E}">
        <p14:creationId xmlns:p14="http://schemas.microsoft.com/office/powerpoint/2010/main" val="3647192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Kent Fire &amp; Rescue Service is currently</a:t>
            </a:r>
            <a:r>
              <a:rPr lang="en-GB" baseline="0" dirty="0" smtClean="0"/>
              <a:t> focusing on these areas:</a:t>
            </a:r>
          </a:p>
          <a:p>
            <a:endParaRPr lang="en-GB" baseline="0" dirty="0" smtClean="0"/>
          </a:p>
          <a:p>
            <a:r>
              <a:rPr lang="en-GB" baseline="0" dirty="0" smtClean="0"/>
              <a:t>Dementia – aiming to ensure all of our staff are well trained to support people living with dementia. Developing a new dementia strategy.</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Prevention and health promotion</a:t>
            </a:r>
            <a:r>
              <a:rPr lang="en-GB" baseline="0" dirty="0" smtClean="0"/>
              <a:t> – including </a:t>
            </a:r>
            <a:r>
              <a:rPr lang="en-GB" dirty="0" smtClean="0"/>
              <a:t>SMOKING cessation also</a:t>
            </a:r>
            <a:r>
              <a:rPr lang="en-GB" baseline="0" dirty="0" smtClean="0"/>
              <a:t> proposing to include Children Burns and Scalds</a:t>
            </a:r>
            <a:endParaRPr lang="en-GB" dirty="0" smtClean="0"/>
          </a:p>
          <a:p>
            <a:r>
              <a:rPr lang="en-GB" dirty="0" smtClean="0"/>
              <a:t>Falls prevention</a:t>
            </a:r>
          </a:p>
          <a:p>
            <a:r>
              <a:rPr lang="en-GB" dirty="0" smtClean="0"/>
              <a:t>Excess</a:t>
            </a:r>
            <a:r>
              <a:rPr lang="en-GB" baseline="0" dirty="0" smtClean="0"/>
              <a:t> winter deaths and indoor overheating</a:t>
            </a:r>
            <a:endParaRPr lang="en-GB" dirty="0" smtClean="0"/>
          </a:p>
        </p:txBody>
      </p:sp>
      <p:sp>
        <p:nvSpPr>
          <p:cNvPr id="4" name="Slide Number Placeholder 3"/>
          <p:cNvSpPr>
            <a:spLocks noGrp="1"/>
          </p:cNvSpPr>
          <p:nvPr>
            <p:ph type="sldNum" sz="quarter" idx="10"/>
          </p:nvPr>
        </p:nvSpPr>
        <p:spPr/>
        <p:txBody>
          <a:bodyPr/>
          <a:lstStyle/>
          <a:p>
            <a:fld id="{25FF900F-15C9-4145-B0D6-71B2639B2113}"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781936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D35393A-1E7E-4D06-810E-F07FBDF130B7}"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1745821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Age is probably</a:t>
            </a:r>
            <a:r>
              <a:rPr lang="en-GB" baseline="0" dirty="0" smtClean="0"/>
              <a:t> the biggest factor which increases risk.</a:t>
            </a:r>
          </a:p>
          <a:p>
            <a:r>
              <a:rPr lang="en-GB" baseline="0" dirty="0" smtClean="0"/>
              <a:t>It’s an issue for fire safety, but also the same issues for all of our partner agencies.</a:t>
            </a:r>
          </a:p>
          <a:p>
            <a:endParaRPr lang="en-GB" dirty="0"/>
          </a:p>
          <a:p>
            <a:r>
              <a:rPr lang="en-GB" dirty="0" smtClean="0"/>
              <a:t>Older people account for the majority of fatalities due to accidental fires in the homes. They are not necessarily more likely to have a fire, but the consequences are far more serious.</a:t>
            </a:r>
          </a:p>
          <a:p>
            <a:endParaRPr lang="en-GB" dirty="0"/>
          </a:p>
          <a:p>
            <a:r>
              <a:rPr lang="en-GB" dirty="0" smtClean="0"/>
              <a:t>They account for a lower proportion of serious injuries, as these are often people who try and put the fire out themselves – but could have self rescued.</a:t>
            </a:r>
          </a:p>
          <a:p>
            <a:endParaRPr lang="en-GB" dirty="0"/>
          </a:p>
          <a:p>
            <a:r>
              <a:rPr lang="en-GB" dirty="0" smtClean="0"/>
              <a:t>Although fire is our core business – we recognise that the risk posed by falling or cold weather are actually far higher!</a:t>
            </a:r>
            <a:endParaRPr lang="en-GB" dirty="0"/>
          </a:p>
        </p:txBody>
      </p:sp>
      <p:sp>
        <p:nvSpPr>
          <p:cNvPr id="4" name="Slide Number Placeholder 3"/>
          <p:cNvSpPr>
            <a:spLocks noGrp="1"/>
          </p:cNvSpPr>
          <p:nvPr>
            <p:ph type="sldNum" sz="quarter" idx="10"/>
          </p:nvPr>
        </p:nvSpPr>
        <p:spPr/>
        <p:txBody>
          <a:bodyPr/>
          <a:lstStyle/>
          <a:p>
            <a:fld id="{25FF900F-15C9-4145-B0D6-71B2639B2113}"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4179847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43508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B19332-7CC6-4349-B633-AA4DE42A787B}" type="slidenum">
              <a:rPr lang="en-GB" smtClean="0"/>
              <a:t>12</a:t>
            </a:fld>
            <a:endParaRPr lang="en-GB"/>
          </a:p>
        </p:txBody>
      </p:sp>
    </p:spTree>
    <p:extLst>
      <p:ext uri="{BB962C8B-B14F-4D97-AF65-F5344CB8AC3E}">
        <p14:creationId xmlns:p14="http://schemas.microsoft.com/office/powerpoint/2010/main" val="690324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B19332-7CC6-4349-B633-AA4DE42A787B}" type="slidenum">
              <a:rPr lang="en-GB" smtClean="0"/>
              <a:t>13</a:t>
            </a:fld>
            <a:endParaRPr lang="en-GB"/>
          </a:p>
        </p:txBody>
      </p:sp>
    </p:spTree>
    <p:extLst>
      <p:ext uri="{BB962C8B-B14F-4D97-AF65-F5344CB8AC3E}">
        <p14:creationId xmlns:p14="http://schemas.microsoft.com/office/powerpoint/2010/main" val="346950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with logo only">
    <p:spTree>
      <p:nvGrpSpPr>
        <p:cNvPr id="1" name=""/>
        <p:cNvGrpSpPr/>
        <p:nvPr/>
      </p:nvGrpSpPr>
      <p:grpSpPr>
        <a:xfrm>
          <a:off x="0" y="0"/>
          <a:ext cx="0" cy="0"/>
          <a:chOff x="0" y="0"/>
          <a:chExt cx="0" cy="0"/>
        </a:xfrm>
      </p:grpSpPr>
      <p:sp>
        <p:nvSpPr>
          <p:cNvPr id="4" name="Rectangle 3"/>
          <p:cNvSpPr/>
          <p:nvPr userDrawn="1"/>
        </p:nvSpPr>
        <p:spPr>
          <a:xfrm>
            <a:off x="0" y="5013176"/>
            <a:ext cx="6084168" cy="1844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5724128" y="4221088"/>
            <a:ext cx="3419872"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7020272" y="4365104"/>
            <a:ext cx="2123728"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0" cy="51562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1"/>
            <a:ext cx="3008313" cy="39941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342912"/>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5">
    <p:spTree>
      <p:nvGrpSpPr>
        <p:cNvPr id="1" name=""/>
        <p:cNvGrpSpPr/>
        <p:nvPr/>
      </p:nvGrpSpPr>
      <p:grpSpPr>
        <a:xfrm>
          <a:off x="0" y="0"/>
          <a:ext cx="0" cy="0"/>
          <a:chOff x="0" y="0"/>
          <a:chExt cx="0" cy="0"/>
        </a:xfrm>
      </p:grpSpPr>
      <p:pic>
        <p:nvPicPr>
          <p:cNvPr id="9" name="Picture 8" descr="image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457202" y="1571824"/>
            <a:ext cx="3746684" cy="2160734"/>
          </a:xfrm>
        </p:spPr>
        <p:txBody>
          <a:bodyPr anchor="t">
            <a:noAutofit/>
          </a:bodyPr>
          <a:lstStyle>
            <a:lvl1pPr>
              <a:defRPr sz="4800"/>
            </a:lvl1pPr>
          </a:lstStyle>
          <a:p>
            <a:r>
              <a:rPr lang="en-GB" dirty="0" smtClean="0"/>
              <a:t>Click to edit Master title style</a:t>
            </a:r>
            <a:endParaRPr lang="en-US" dirty="0"/>
          </a:p>
        </p:txBody>
      </p:sp>
      <p:sp>
        <p:nvSpPr>
          <p:cNvPr id="10"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pic>
        <p:nvPicPr>
          <p:cNvPr id="12" name="Picture 11" descr="NHS England reversed ou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7" name="Content Placeholder 19"/>
          <p:cNvSpPr>
            <a:spLocks noGrp="1"/>
          </p:cNvSpPr>
          <p:nvPr>
            <p:ph sz="quarter" idx="12" hasCustomPrompt="1"/>
          </p:nvPr>
        </p:nvSpPr>
        <p:spPr>
          <a:xfrm>
            <a:off x="457200" y="5985383"/>
            <a:ext cx="3675271"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spTree>
    <p:extLst>
      <p:ext uri="{BB962C8B-B14F-4D97-AF65-F5344CB8AC3E}">
        <p14:creationId xmlns:p14="http://schemas.microsoft.com/office/powerpoint/2010/main" val="35989646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with logo only">
    <p:spTree>
      <p:nvGrpSpPr>
        <p:cNvPr id="1" name=""/>
        <p:cNvGrpSpPr/>
        <p:nvPr/>
      </p:nvGrpSpPr>
      <p:grpSpPr>
        <a:xfrm>
          <a:off x="0" y="0"/>
          <a:ext cx="0" cy="0"/>
          <a:chOff x="0" y="0"/>
          <a:chExt cx="0" cy="0"/>
        </a:xfrm>
      </p:grpSpPr>
      <p:sp>
        <p:nvSpPr>
          <p:cNvPr id="4" name="Rectangle 3"/>
          <p:cNvSpPr/>
          <p:nvPr userDrawn="1"/>
        </p:nvSpPr>
        <p:spPr>
          <a:xfrm>
            <a:off x="0" y="5013176"/>
            <a:ext cx="6084168" cy="1844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p:cNvSpPr/>
          <p:nvPr userDrawn="1"/>
        </p:nvSpPr>
        <p:spPr>
          <a:xfrm>
            <a:off x="5724128" y="4221088"/>
            <a:ext cx="3419872"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userDrawn="1"/>
        </p:nvSpPr>
        <p:spPr>
          <a:xfrm>
            <a:off x="7020272" y="4365104"/>
            <a:ext cx="2123728"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1557206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logo only">
    <p:spTree>
      <p:nvGrpSpPr>
        <p:cNvPr id="1" name=""/>
        <p:cNvGrpSpPr/>
        <p:nvPr/>
      </p:nvGrpSpPr>
      <p:grpSpPr>
        <a:xfrm>
          <a:off x="0" y="0"/>
          <a:ext cx="0" cy="0"/>
          <a:chOff x="0" y="0"/>
          <a:chExt cx="0" cy="0"/>
        </a:xfrm>
      </p:grpSpPr>
      <p:sp>
        <p:nvSpPr>
          <p:cNvPr id="4" name="Rectangle 3"/>
          <p:cNvSpPr/>
          <p:nvPr userDrawn="1"/>
        </p:nvSpPr>
        <p:spPr>
          <a:xfrm>
            <a:off x="0" y="5013176"/>
            <a:ext cx="6084168" cy="1844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5724128" y="4221088"/>
            <a:ext cx="3419872"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7020272" y="4365104"/>
            <a:ext cx="2123728"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8" name="Content Placeholder 2"/>
          <p:cNvSpPr>
            <a:spLocks noGrp="1"/>
          </p:cNvSpPr>
          <p:nvPr>
            <p:ph idx="1"/>
          </p:nvPr>
        </p:nvSpPr>
        <p:spPr>
          <a:xfrm>
            <a:off x="457200" y="1600201"/>
            <a:ext cx="8229600" cy="37576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76461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37576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37576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254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254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logo and wave">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375762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BE3EE4-89EF-42C7-BACD-49D11F379124}" type="datetimeFigureOut">
              <a:rPr lang="en-US" smtClean="0"/>
              <a:pPr/>
              <a:t>8/23/2019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9D275B-9CF0-470F-B8B3-6B39BFC61A5D}" type="slidenum">
              <a:rPr lang="en-GB" smtClean="0"/>
              <a:pPr/>
              <a:t>‹#›</a:t>
            </a:fld>
            <a:endParaRPr lang="en-GB"/>
          </a:p>
        </p:txBody>
      </p:sp>
      <p:pic>
        <p:nvPicPr>
          <p:cNvPr id="7" name="Picture 6" descr="KFRS powerpoint wave.png"/>
          <p:cNvPicPr>
            <a:picLocks noChangeAspect="1"/>
          </p:cNvPicPr>
          <p:nvPr/>
        </p:nvPicPr>
        <p:blipFill>
          <a:blip r:embed="rId15" cstate="print"/>
          <a:srcRect l="3960" r="6498" b="12995"/>
          <a:stretch>
            <a:fillRect/>
          </a:stretch>
        </p:blipFill>
        <p:spPr>
          <a:xfrm>
            <a:off x="0" y="4857760"/>
            <a:ext cx="9144000" cy="191318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9" r:id="rId3"/>
    <p:sldLayoutId id="2147483650" r:id="rId4"/>
    <p:sldLayoutId id="2147483652" r:id="rId5"/>
    <p:sldLayoutId id="2147483653" r:id="rId6"/>
    <p:sldLayoutId id="2147483654" r:id="rId7"/>
    <p:sldLayoutId id="2147483655" r:id="rId8"/>
    <p:sldLayoutId id="2147483658" r:id="rId9"/>
    <p:sldLayoutId id="2147483656" r:id="rId10"/>
    <p:sldLayoutId id="2147483657"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mailto:home@kent.fire-uk.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a:xfrm>
            <a:off x="323528" y="1196752"/>
            <a:ext cx="4536504" cy="1872208"/>
          </a:xfrm>
        </p:spPr>
        <p:txBody>
          <a:bodyPr>
            <a:noAutofit/>
          </a:bodyPr>
          <a:lstStyle/>
          <a:p>
            <a:r>
              <a:rPr lang="en-GB" sz="3200" dirty="0" smtClean="0"/>
              <a:t>Working together </a:t>
            </a:r>
          </a:p>
          <a:p>
            <a:r>
              <a:rPr lang="en-GB" sz="3200" dirty="0" smtClean="0"/>
              <a:t>to help people feel </a:t>
            </a:r>
          </a:p>
          <a:p>
            <a:r>
              <a:rPr lang="en-GB" sz="3200" dirty="0" smtClean="0"/>
              <a:t>safe and well</a:t>
            </a:r>
            <a:endParaRPr lang="en-GB"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0" y="5698131"/>
            <a:ext cx="2599531" cy="1159869"/>
          </a:xfrm>
          <a:prstGeom prst="rect">
            <a:avLst/>
          </a:prstGeom>
        </p:spPr>
      </p:pic>
    </p:spTree>
    <p:extLst>
      <p:ext uri="{BB962C8B-B14F-4D97-AF65-F5344CB8AC3E}">
        <p14:creationId xmlns:p14="http://schemas.microsoft.com/office/powerpoint/2010/main" val="449136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title"/>
          </p:nvPr>
        </p:nvSpPr>
        <p:spPr>
          <a:prstGeom prst="rect">
            <a:avLst/>
          </a:prstGeom>
        </p:spPr>
        <p:txBody>
          <a:bodyPr>
            <a:normAutofit/>
          </a:bodyPr>
          <a:lstStyle/>
          <a:p>
            <a:pPr algn="l"/>
            <a:r>
              <a:rPr lang="en-GB" sz="3600" b="1" dirty="0">
                <a:solidFill>
                  <a:schemeClr val="accent1"/>
                </a:solidFill>
                <a:latin typeface="Arial"/>
                <a:cs typeface="Arial"/>
              </a:rPr>
              <a:t>Dementia</a:t>
            </a:r>
            <a:endParaRPr sz="3600" b="1" dirty="0">
              <a:solidFill>
                <a:schemeClr val="accent1"/>
              </a:solidFill>
              <a:latin typeface="Arial"/>
              <a:cs typeface="Arial"/>
            </a:endParaRPr>
          </a:p>
        </p:txBody>
      </p:sp>
      <p:pic>
        <p:nvPicPr>
          <p:cNvPr id="167" name="53D7DCFB-51F1-42A4-AAF8-5D8787101536-L0-001.jpeg"/>
          <p:cNvPicPr>
            <a:picLocks noChangeAspect="1"/>
          </p:cNvPicPr>
          <p:nvPr/>
        </p:nvPicPr>
        <p:blipFill>
          <a:blip r:embed="rId3">
            <a:extLst/>
          </a:blip>
          <a:stretch>
            <a:fillRect/>
          </a:stretch>
        </p:blipFill>
        <p:spPr>
          <a:xfrm>
            <a:off x="1762061" y="1819353"/>
            <a:ext cx="2384321" cy="3019870"/>
          </a:xfrm>
          <a:prstGeom prst="rect">
            <a:avLst/>
          </a:prstGeom>
          <a:ln w="12700">
            <a:miter lim="400000"/>
          </a:ln>
        </p:spPr>
      </p:pic>
      <p:pic>
        <p:nvPicPr>
          <p:cNvPr id="168" name="3B8BA2A7-5A95-4692-9F39-4060E2990823-L0-001.jpeg"/>
          <p:cNvPicPr>
            <a:picLocks noChangeAspect="1"/>
          </p:cNvPicPr>
          <p:nvPr/>
        </p:nvPicPr>
        <p:blipFill>
          <a:blip r:embed="rId4">
            <a:extLst/>
          </a:blip>
          <a:stretch>
            <a:fillRect/>
          </a:stretch>
        </p:blipFill>
        <p:spPr>
          <a:xfrm>
            <a:off x="5148064" y="2160408"/>
            <a:ext cx="2613139" cy="2334133"/>
          </a:xfrm>
          <a:prstGeom prst="rect">
            <a:avLst/>
          </a:prstGeom>
          <a:ln w="12700">
            <a:miter lim="400000"/>
          </a:ln>
        </p:spPr>
      </p:pic>
      <p:pic>
        <p:nvPicPr>
          <p:cNvPr id="8" name="image9.png"/>
          <p:cNvPicPr>
            <a:picLocks/>
          </p:cNvPicPr>
          <p:nvPr/>
        </p:nvPicPr>
        <p:blipFill>
          <a:blip r:embed="rId5">
            <a:extLst/>
          </a:blip>
          <a:stretch>
            <a:fillRect/>
          </a:stretch>
        </p:blipFill>
        <p:spPr>
          <a:xfrm>
            <a:off x="496150" y="5169839"/>
            <a:ext cx="3621374" cy="1440161"/>
          </a:xfrm>
          <a:prstGeom prst="rect">
            <a:avLst/>
          </a:prstGeom>
          <a:ln w="12700">
            <a:miter lim="400000"/>
          </a:ln>
        </p:spPr>
      </p:pic>
    </p:spTree>
    <p:extLst>
      <p:ext uri="{BB962C8B-B14F-4D97-AF65-F5344CB8AC3E}">
        <p14:creationId xmlns:p14="http://schemas.microsoft.com/office/powerpoint/2010/main" val="14205065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b="1" dirty="0">
                <a:solidFill>
                  <a:schemeClr val="accent1"/>
                </a:solidFill>
                <a:latin typeface="Arial"/>
                <a:cs typeface="Arial"/>
              </a:rPr>
              <a:t>Technology</a:t>
            </a:r>
            <a:endParaRPr lang="en-GB" sz="3600" b="1" dirty="0">
              <a:solidFill>
                <a:schemeClr val="accent1"/>
              </a:solidFill>
              <a:latin typeface="Arial"/>
              <a:cs typeface="Aria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543675" y="1319411"/>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503" y="1411508"/>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693" y="3666725"/>
            <a:ext cx="3019400" cy="2135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0931" y="1319412"/>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3658811"/>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3704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274638"/>
            <a:ext cx="7560840" cy="1143000"/>
          </a:xfrm>
        </p:spPr>
        <p:txBody>
          <a:bodyPr>
            <a:normAutofit/>
          </a:bodyPr>
          <a:lstStyle/>
          <a:p>
            <a:pPr algn="l"/>
            <a:r>
              <a:rPr lang="en-GB" sz="3600" b="1" dirty="0">
                <a:solidFill>
                  <a:schemeClr val="accent1"/>
                </a:solidFill>
                <a:latin typeface="Arial"/>
                <a:cs typeface="Arial"/>
              </a:rPr>
              <a:t>StoveGuard</a:t>
            </a:r>
            <a:endParaRPr lang="en-GB" sz="3600" b="1" dirty="0">
              <a:solidFill>
                <a:schemeClr val="accent1"/>
              </a:solidFill>
              <a:latin typeface="Arial"/>
              <a:cs typeface="Aria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44824"/>
            <a:ext cx="8287838" cy="3259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3468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2050" name="Picture 2" descr="C:\Users\3616\AppData\Local\Microsoft\Windows\Temporary Internet Files\Content.Outlook\K21161LD\IMG_02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551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t>Risk reduction measures </a:t>
            </a:r>
            <a:br>
              <a:rPr lang="en-GB" sz="3600" dirty="0" smtClean="0"/>
            </a:br>
            <a:r>
              <a:rPr lang="en-GB" sz="3600" dirty="0" smtClean="0"/>
              <a:t>Bespoke solutions </a:t>
            </a:r>
            <a:endParaRPr lang="en-GB" sz="3600" dirty="0"/>
          </a:p>
        </p:txBody>
      </p:sp>
      <p:sp>
        <p:nvSpPr>
          <p:cNvPr id="3" name="Content Placeholder 2"/>
          <p:cNvSpPr>
            <a:spLocks noGrp="1"/>
          </p:cNvSpPr>
          <p:nvPr>
            <p:ph idx="1"/>
          </p:nvPr>
        </p:nvSpPr>
        <p:spPr>
          <a:xfrm>
            <a:off x="1115616" y="2348880"/>
            <a:ext cx="7571184" cy="3008946"/>
          </a:xfrm>
        </p:spPr>
        <p:txBody>
          <a:bodyPr>
            <a:normAutofit/>
          </a:bodyPr>
          <a:lstStyle/>
          <a:p>
            <a:endParaRPr lang="en-GB" sz="3000"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68" y="0"/>
            <a:ext cx="9226068" cy="6858000"/>
          </a:xfrm>
          <a:prstGeom prst="rect">
            <a:avLst/>
          </a:prstGeom>
        </p:spPr>
      </p:pic>
    </p:spTree>
    <p:extLst>
      <p:ext uri="{BB962C8B-B14F-4D97-AF65-F5344CB8AC3E}">
        <p14:creationId xmlns:p14="http://schemas.microsoft.com/office/powerpoint/2010/main" val="3211551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7170" name="Picture 2" descr="G:\CS\Vunerable People Team\Micks Folder\Photos\Key Saf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4313"/>
            <a:ext cx="9753600" cy="728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354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l"/>
            <a:r>
              <a:rPr lang="en-GB" sz="3600" b="1" dirty="0">
                <a:solidFill>
                  <a:schemeClr val="accent1"/>
                </a:solidFill>
                <a:latin typeface="Arial"/>
                <a:cs typeface="Arial"/>
              </a:rPr>
              <a:t>Locking Cooker Valve</a:t>
            </a:r>
            <a:endParaRPr lang="en-GB" sz="3600" b="1" dirty="0">
              <a:solidFill>
                <a:schemeClr val="accent1"/>
              </a:solidFill>
              <a:latin typeface="Arial"/>
              <a:cs typeface="Arial"/>
            </a:endParaRPr>
          </a:p>
        </p:txBody>
      </p:sp>
      <p:pic>
        <p:nvPicPr>
          <p:cNvPr id="5" name="Picture 4"/>
          <p:cNvPicPr>
            <a:picLocks noChangeAspect="1"/>
          </p:cNvPicPr>
          <p:nvPr/>
        </p:nvPicPr>
        <p:blipFill>
          <a:blip r:embed="rId3"/>
          <a:stretch>
            <a:fillRect/>
          </a:stretch>
        </p:blipFill>
        <p:spPr>
          <a:xfrm>
            <a:off x="2417465" y="1600201"/>
            <a:ext cx="4309070" cy="4265979"/>
          </a:xfrm>
          <a:prstGeom prst="rect">
            <a:avLst/>
          </a:prstGeom>
        </p:spPr>
      </p:pic>
    </p:spTree>
    <p:extLst>
      <p:ext uri="{BB962C8B-B14F-4D97-AF65-F5344CB8AC3E}">
        <p14:creationId xmlns:p14="http://schemas.microsoft.com/office/powerpoint/2010/main" val="1400319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pPr algn="l"/>
            <a:r>
              <a:rPr lang="en-GB" sz="3600" b="1" dirty="0" smtClean="0">
                <a:solidFill>
                  <a:schemeClr val="accent1"/>
                </a:solidFill>
                <a:latin typeface="Arial"/>
                <a:cs typeface="Arial"/>
              </a:rPr>
              <a:t>Together we can….. </a:t>
            </a:r>
            <a:endParaRPr lang="en-GB" sz="3600" b="1" dirty="0">
              <a:solidFill>
                <a:schemeClr val="accent1"/>
              </a:solidFill>
              <a:latin typeface="Arial"/>
              <a:cs typeface="Arial"/>
            </a:endParaRPr>
          </a:p>
        </p:txBody>
      </p:sp>
      <p:sp>
        <p:nvSpPr>
          <p:cNvPr id="3" name="Content Placeholder 2"/>
          <p:cNvSpPr>
            <a:spLocks noGrp="1"/>
          </p:cNvSpPr>
          <p:nvPr>
            <p:ph idx="1"/>
          </p:nvPr>
        </p:nvSpPr>
        <p:spPr>
          <a:xfrm>
            <a:off x="457200" y="1916831"/>
            <a:ext cx="8229600" cy="3440995"/>
          </a:xfrm>
        </p:spPr>
        <p:txBody>
          <a:bodyPr/>
          <a:lstStyle/>
          <a:p>
            <a:pPr marL="0" indent="0">
              <a:buNone/>
            </a:pPr>
            <a:r>
              <a:rPr lang="en-GB" dirty="0" smtClean="0"/>
              <a:t>Keep people well and help them live independently in their own home for longer</a:t>
            </a:r>
          </a:p>
        </p:txBody>
      </p:sp>
    </p:spTree>
    <p:extLst>
      <p:ext uri="{BB962C8B-B14F-4D97-AF65-F5344CB8AC3E}">
        <p14:creationId xmlns:p14="http://schemas.microsoft.com/office/powerpoint/2010/main" val="884271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337" y="852487"/>
            <a:ext cx="8315325" cy="5153025"/>
          </a:xfrm>
          <a:prstGeom prst="rect">
            <a:avLst/>
          </a:prstGeom>
        </p:spPr>
      </p:pic>
    </p:spTree>
    <p:extLst>
      <p:ext uri="{BB962C8B-B14F-4D97-AF65-F5344CB8AC3E}">
        <p14:creationId xmlns:p14="http://schemas.microsoft.com/office/powerpoint/2010/main" val="2698335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b="1" dirty="0" smtClean="0">
                <a:solidFill>
                  <a:schemeClr val="accent1"/>
                </a:solidFill>
                <a:latin typeface="Arial"/>
                <a:cs typeface="Arial"/>
              </a:rPr>
              <a:t>For more information</a:t>
            </a:r>
            <a:endParaRPr lang="en-GB" sz="3600" b="1" dirty="0">
              <a:solidFill>
                <a:schemeClr val="accent1"/>
              </a:solidFill>
              <a:latin typeface="Arial"/>
              <a:cs typeface="Arial"/>
            </a:endParaRPr>
          </a:p>
        </p:txBody>
      </p:sp>
      <p:sp>
        <p:nvSpPr>
          <p:cNvPr id="3" name="Content Placeholder 2"/>
          <p:cNvSpPr>
            <a:spLocks noGrp="1"/>
          </p:cNvSpPr>
          <p:nvPr>
            <p:ph idx="1"/>
          </p:nvPr>
        </p:nvSpPr>
        <p:spPr>
          <a:xfrm>
            <a:off x="457200" y="1772816"/>
            <a:ext cx="8229600" cy="4176464"/>
          </a:xfrm>
        </p:spPr>
        <p:txBody>
          <a:bodyPr>
            <a:normAutofit/>
          </a:bodyPr>
          <a:lstStyle/>
          <a:p>
            <a:pPr marL="0" indent="0">
              <a:buNone/>
            </a:pPr>
            <a:r>
              <a:rPr lang="en-GB" sz="2800" dirty="0" smtClean="0">
                <a:latin typeface="Calibri" panose="020F0502020204030204" pitchFamily="34" charset="0"/>
              </a:rPr>
              <a:t>Email: </a:t>
            </a:r>
            <a:r>
              <a:rPr lang="en-GB" sz="2800" dirty="0" smtClean="0">
                <a:latin typeface="Calibri" panose="020F0502020204030204" pitchFamily="34" charset="0"/>
                <a:hlinkClick r:id="rId3"/>
              </a:rPr>
              <a:t>home@kent.fire-uk.org</a:t>
            </a:r>
            <a:endParaRPr lang="en-GB" sz="2800" dirty="0">
              <a:latin typeface="Calibri" panose="020F0502020204030204" pitchFamily="34" charset="0"/>
            </a:endParaRPr>
          </a:p>
          <a:p>
            <a:pPr marL="0" indent="0">
              <a:buNone/>
            </a:pPr>
            <a:r>
              <a:rPr lang="en-GB" sz="2800" dirty="0" smtClean="0">
                <a:latin typeface="Calibri" panose="020F0502020204030204" pitchFamily="34" charset="0"/>
              </a:rPr>
              <a:t>Telephone: 01622 692121</a:t>
            </a:r>
          </a:p>
          <a:p>
            <a:pPr marL="0" indent="0">
              <a:buNone/>
            </a:pPr>
            <a:endParaRPr lang="en-GB" sz="2800" dirty="0">
              <a:latin typeface="Calibri" panose="020F0502020204030204" pitchFamily="34" charset="0"/>
            </a:endParaRPr>
          </a:p>
          <a:p>
            <a:pPr marL="0" indent="0">
              <a:buNone/>
            </a:pPr>
            <a:r>
              <a:rPr lang="en-GB" sz="2800" b="1" dirty="0" smtClean="0">
                <a:latin typeface="Calibri" panose="020F0502020204030204" pitchFamily="34" charset="0"/>
              </a:rPr>
              <a:t>Safe and Well</a:t>
            </a:r>
          </a:p>
          <a:p>
            <a:pPr marL="0" indent="0">
              <a:buNone/>
            </a:pPr>
            <a:r>
              <a:rPr lang="en-GB" sz="2800" dirty="0" smtClean="0">
                <a:latin typeface="Calibri" panose="020F0502020204030204" pitchFamily="34" charset="0"/>
              </a:rPr>
              <a:t>For referrals or general advice - 0800 923 7000</a:t>
            </a:r>
          </a:p>
          <a:p>
            <a:pPr marL="0" indent="0">
              <a:buNone/>
            </a:pPr>
            <a:r>
              <a:rPr lang="en-GB" sz="2800" dirty="0" smtClean="0">
                <a:latin typeface="Calibri" panose="020F0502020204030204" pitchFamily="34" charset="0"/>
              </a:rPr>
              <a:t>Web Search ‘KFRS Safe and Well’</a:t>
            </a:r>
          </a:p>
          <a:p>
            <a:endParaRPr lang="en-GB" dirty="0" smtClean="0"/>
          </a:p>
          <a:p>
            <a:endParaRPr lang="en-GB" dirty="0"/>
          </a:p>
        </p:txBody>
      </p:sp>
    </p:spTree>
    <p:extLst>
      <p:ext uri="{BB962C8B-B14F-4D97-AF65-F5344CB8AC3E}">
        <p14:creationId xmlns:p14="http://schemas.microsoft.com/office/powerpoint/2010/main" val="701354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defTabSz="457200"/>
            <a:r>
              <a:rPr lang="en-GB" sz="3600" b="1" dirty="0" smtClean="0">
                <a:solidFill>
                  <a:schemeClr val="accent1"/>
                </a:solidFill>
                <a:latin typeface="Arial"/>
                <a:cs typeface="Arial"/>
              </a:rPr>
              <a:t>Why </a:t>
            </a:r>
            <a:r>
              <a:rPr lang="en-GB" sz="3600" b="1" dirty="0">
                <a:solidFill>
                  <a:schemeClr val="accent1"/>
                </a:solidFill>
                <a:latin typeface="Arial"/>
                <a:cs typeface="Arial"/>
              </a:rPr>
              <a:t>the fire &amp; rescue service?</a:t>
            </a:r>
          </a:p>
        </p:txBody>
      </p:sp>
      <p:sp>
        <p:nvSpPr>
          <p:cNvPr id="3" name="Content Placeholder 2"/>
          <p:cNvSpPr>
            <a:spLocks noGrp="1"/>
          </p:cNvSpPr>
          <p:nvPr>
            <p:ph idx="1"/>
          </p:nvPr>
        </p:nvSpPr>
        <p:spPr>
          <a:xfrm>
            <a:off x="457200" y="1600201"/>
            <a:ext cx="8579296" cy="3757626"/>
          </a:xfrm>
        </p:spPr>
        <p:txBody>
          <a:bodyPr>
            <a:normAutofit/>
          </a:bodyPr>
          <a:lstStyle/>
          <a:p>
            <a:r>
              <a:rPr lang="en-GB" sz="2800" dirty="0" smtClean="0"/>
              <a:t>Strong and trusted brand</a:t>
            </a:r>
          </a:p>
          <a:p>
            <a:r>
              <a:rPr lang="en-GB" sz="2800" dirty="0" smtClean="0"/>
              <a:t>Eyes and ears</a:t>
            </a:r>
          </a:p>
          <a:p>
            <a:r>
              <a:rPr lang="en-GB" sz="2800" dirty="0" smtClean="0"/>
              <a:t>Same target groups (elderly and vulnerable)</a:t>
            </a:r>
          </a:p>
          <a:p>
            <a:r>
              <a:rPr lang="en-GB" sz="2800" dirty="0" smtClean="0"/>
              <a:t>Capacity and opportunities to do more</a:t>
            </a:r>
          </a:p>
          <a:p>
            <a:r>
              <a:rPr lang="en-GB" sz="2800" dirty="0" smtClean="0"/>
              <a:t>Experienced in prevention</a:t>
            </a:r>
          </a:p>
          <a:p>
            <a:r>
              <a:rPr lang="en-GB" sz="2800" dirty="0" smtClean="0"/>
              <a:t>Capacity and skills available</a:t>
            </a:r>
            <a:endParaRPr lang="en-GB" sz="2800" dirty="0"/>
          </a:p>
        </p:txBody>
      </p:sp>
      <p:pic>
        <p:nvPicPr>
          <p:cNvPr id="4" name="Picture 3"/>
          <p:cNvPicPr>
            <a:picLocks noChangeAspect="1"/>
          </p:cNvPicPr>
          <p:nvPr/>
        </p:nvPicPr>
        <p:blipFill>
          <a:blip r:embed="rId3"/>
          <a:stretch>
            <a:fillRect/>
          </a:stretch>
        </p:blipFill>
        <p:spPr>
          <a:xfrm>
            <a:off x="611560" y="4725144"/>
            <a:ext cx="4824536" cy="1936962"/>
          </a:xfrm>
          <a:prstGeom prst="rect">
            <a:avLst/>
          </a:prstGeom>
        </p:spPr>
      </p:pic>
    </p:spTree>
    <p:extLst>
      <p:ext uri="{BB962C8B-B14F-4D97-AF65-F5344CB8AC3E}">
        <p14:creationId xmlns:p14="http://schemas.microsoft.com/office/powerpoint/2010/main" val="1761168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b="1" dirty="0">
                <a:solidFill>
                  <a:schemeClr val="accent1"/>
                </a:solidFill>
                <a:latin typeface="Arial"/>
                <a:cs typeface="Arial"/>
              </a:rPr>
              <a:t>Safe &amp; Well </a:t>
            </a:r>
            <a:r>
              <a:rPr lang="en-GB" sz="3600" b="1" dirty="0" smtClean="0">
                <a:solidFill>
                  <a:schemeClr val="accent1"/>
                </a:solidFill>
                <a:latin typeface="Arial"/>
                <a:cs typeface="Arial"/>
              </a:rPr>
              <a:t>Home Visits</a:t>
            </a:r>
            <a:endParaRPr lang="en-GB" sz="3600" b="1" dirty="0">
              <a:solidFill>
                <a:schemeClr val="accent1"/>
              </a:solidFill>
              <a:latin typeface="Arial"/>
              <a:cs typeface="Arial"/>
            </a:endParaRPr>
          </a:p>
        </p:txBody>
      </p:sp>
      <p:sp>
        <p:nvSpPr>
          <p:cNvPr id="3" name="Content Placeholder 2"/>
          <p:cNvSpPr>
            <a:spLocks noGrp="1"/>
          </p:cNvSpPr>
          <p:nvPr>
            <p:ph idx="1"/>
          </p:nvPr>
        </p:nvSpPr>
        <p:spPr/>
        <p:txBody>
          <a:bodyPr>
            <a:normAutofit/>
          </a:bodyPr>
          <a:lstStyle/>
          <a:p>
            <a:r>
              <a:rPr lang="en-GB" sz="2800" dirty="0" smtClean="0"/>
              <a:t>Co-designed with NHS and PH</a:t>
            </a:r>
          </a:p>
          <a:p>
            <a:r>
              <a:rPr lang="en-GB" sz="2800" dirty="0" smtClean="0"/>
              <a:t>Zero cost to NHS</a:t>
            </a:r>
          </a:p>
          <a:p>
            <a:r>
              <a:rPr lang="en-GB" sz="2800" dirty="0" smtClean="0"/>
              <a:t>Opportunist in nature – efficiency saving</a:t>
            </a:r>
          </a:p>
          <a:p>
            <a:r>
              <a:rPr lang="en-GB" sz="2800" dirty="0" smtClean="0"/>
              <a:t>Include actions to reduce risk</a:t>
            </a:r>
          </a:p>
          <a:p>
            <a:r>
              <a:rPr lang="en-GB" sz="2800" dirty="0"/>
              <a:t>I</a:t>
            </a:r>
            <a:r>
              <a:rPr lang="en-GB" sz="2800" dirty="0" smtClean="0"/>
              <a:t>mprove quality of life outcomes</a:t>
            </a:r>
          </a:p>
          <a:p>
            <a:r>
              <a:rPr lang="en-GB" sz="2800" dirty="0"/>
              <a:t>R</a:t>
            </a:r>
            <a:r>
              <a:rPr lang="en-GB" sz="2800" dirty="0" smtClean="0"/>
              <a:t>educe demand on health services</a:t>
            </a:r>
          </a:p>
          <a:p>
            <a:r>
              <a:rPr lang="en-GB" sz="2800" dirty="0" smtClean="0"/>
              <a:t>Reduce health inequalities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9136" y="6021288"/>
            <a:ext cx="1317556" cy="668695"/>
          </a:xfrm>
          <a:prstGeom prst="rect">
            <a:avLst/>
          </a:prstGeom>
        </p:spPr>
      </p:pic>
      <p:pic>
        <p:nvPicPr>
          <p:cNvPr id="5" name="Picture 4"/>
          <p:cNvPicPr>
            <a:picLocks noChangeAspect="1"/>
          </p:cNvPicPr>
          <p:nvPr/>
        </p:nvPicPr>
        <p:blipFill>
          <a:blip r:embed="rId4"/>
          <a:stretch>
            <a:fillRect/>
          </a:stretch>
        </p:blipFill>
        <p:spPr>
          <a:xfrm>
            <a:off x="6837680" y="337705"/>
            <a:ext cx="1873673" cy="1198069"/>
          </a:xfrm>
          <a:prstGeom prst="rect">
            <a:avLst/>
          </a:prstGeom>
        </p:spPr>
      </p:pic>
    </p:spTree>
    <p:extLst>
      <p:ext uri="{BB962C8B-B14F-4D97-AF65-F5344CB8AC3E}">
        <p14:creationId xmlns:p14="http://schemas.microsoft.com/office/powerpoint/2010/main" val="3674091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b="1" dirty="0">
                <a:solidFill>
                  <a:schemeClr val="accent1"/>
                </a:solidFill>
                <a:latin typeface="Arial"/>
                <a:cs typeface="Arial"/>
              </a:rPr>
              <a:t>Safe &amp; Well </a:t>
            </a:r>
            <a:r>
              <a:rPr lang="en-GB" sz="3600" b="1" dirty="0" smtClean="0">
                <a:solidFill>
                  <a:schemeClr val="accent1"/>
                </a:solidFill>
                <a:latin typeface="Arial"/>
                <a:cs typeface="Arial"/>
              </a:rPr>
              <a:t>home visits</a:t>
            </a:r>
            <a:endParaRPr lang="en-GB" sz="3600" b="1" dirty="0">
              <a:solidFill>
                <a:schemeClr val="accent1"/>
              </a:solidFill>
              <a:latin typeface="Arial"/>
              <a:cs typeface="Arial"/>
            </a:endParaRPr>
          </a:p>
        </p:txBody>
      </p:sp>
      <p:sp>
        <p:nvSpPr>
          <p:cNvPr id="3" name="Content Placeholder 2"/>
          <p:cNvSpPr>
            <a:spLocks noGrp="1"/>
          </p:cNvSpPr>
          <p:nvPr>
            <p:ph idx="1"/>
          </p:nvPr>
        </p:nvSpPr>
        <p:spPr/>
        <p:txBody>
          <a:bodyPr>
            <a:normAutofit lnSpcReduction="10000"/>
          </a:bodyPr>
          <a:lstStyle/>
          <a:p>
            <a:r>
              <a:rPr lang="en-GB" dirty="0" smtClean="0"/>
              <a:t>Over </a:t>
            </a:r>
            <a:r>
              <a:rPr lang="en-GB" dirty="0"/>
              <a:t>3</a:t>
            </a:r>
            <a:r>
              <a:rPr lang="en-GB" dirty="0" smtClean="0"/>
              <a:t>0,000 </a:t>
            </a:r>
            <a:r>
              <a:rPr lang="en-GB" dirty="0" smtClean="0"/>
              <a:t>visits per annum;</a:t>
            </a:r>
          </a:p>
          <a:p>
            <a:r>
              <a:rPr lang="en-GB" dirty="0" smtClean="0"/>
              <a:t>Around 45 minute visit to assess environmental and behavioural risks;</a:t>
            </a:r>
          </a:p>
          <a:p>
            <a:r>
              <a:rPr lang="en-GB" dirty="0" smtClean="0"/>
              <a:t>Free to customer – fully funded by FRS;</a:t>
            </a:r>
          </a:p>
          <a:p>
            <a:r>
              <a:rPr lang="en-GB" dirty="0" smtClean="0"/>
              <a:t>Advice and physical measures to reduce </a:t>
            </a:r>
            <a:r>
              <a:rPr lang="en-GB" dirty="0" smtClean="0"/>
              <a:t>risks in the home;</a:t>
            </a:r>
            <a:endParaRPr lang="en-GB" dirty="0" smtClean="0"/>
          </a:p>
          <a:p>
            <a:r>
              <a:rPr lang="en-GB" dirty="0" smtClean="0"/>
              <a:t>Not just fire safety.</a:t>
            </a:r>
            <a:endParaRPr lang="en-GB" dirty="0" smtClean="0"/>
          </a:p>
          <a:p>
            <a:endParaRPr lang="en-GB" dirty="0"/>
          </a:p>
        </p:txBody>
      </p:sp>
      <p:pic>
        <p:nvPicPr>
          <p:cNvPr id="5" name="Picture 4"/>
          <p:cNvPicPr>
            <a:picLocks noChangeAspect="1"/>
          </p:cNvPicPr>
          <p:nvPr/>
        </p:nvPicPr>
        <p:blipFill>
          <a:blip r:embed="rId2"/>
          <a:stretch>
            <a:fillRect/>
          </a:stretch>
        </p:blipFill>
        <p:spPr>
          <a:xfrm>
            <a:off x="6837680" y="337705"/>
            <a:ext cx="1873673" cy="1198069"/>
          </a:xfrm>
          <a:prstGeom prst="rect">
            <a:avLst/>
          </a:prstGeom>
        </p:spPr>
      </p:pic>
    </p:spTree>
    <p:extLst>
      <p:ext uri="{BB962C8B-B14F-4D97-AF65-F5344CB8AC3E}">
        <p14:creationId xmlns:p14="http://schemas.microsoft.com/office/powerpoint/2010/main" val="4120243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09433">
            <a:off x="6264314" y="1072712"/>
            <a:ext cx="2814982" cy="3768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p:txBody>
          <a:bodyPr>
            <a:normAutofit/>
          </a:bodyPr>
          <a:lstStyle/>
          <a:p>
            <a:pPr algn="l"/>
            <a:r>
              <a:rPr lang="en-GB" sz="3600" b="1" dirty="0">
                <a:solidFill>
                  <a:schemeClr val="accent1"/>
                </a:solidFill>
                <a:latin typeface="Arial"/>
                <a:cs typeface="Arial"/>
              </a:rPr>
              <a:t>Our priorities</a:t>
            </a:r>
          </a:p>
        </p:txBody>
      </p:sp>
      <p:sp>
        <p:nvSpPr>
          <p:cNvPr id="10" name="Content Placeholder 9"/>
          <p:cNvSpPr>
            <a:spLocks noGrp="1"/>
          </p:cNvSpPr>
          <p:nvPr>
            <p:ph idx="1"/>
          </p:nvPr>
        </p:nvSpPr>
        <p:spPr>
          <a:xfrm>
            <a:off x="436585" y="1886948"/>
            <a:ext cx="8229600" cy="3682251"/>
          </a:xfrm>
        </p:spPr>
        <p:txBody>
          <a:bodyPr>
            <a:noAutofit/>
          </a:bodyPr>
          <a:lstStyle/>
          <a:p>
            <a:pPr>
              <a:spcBef>
                <a:spcPts val="600"/>
              </a:spcBef>
            </a:pPr>
            <a:r>
              <a:rPr lang="en-GB" sz="2800" dirty="0" smtClean="0"/>
              <a:t>Elderly and frail</a:t>
            </a:r>
            <a:r>
              <a:rPr lang="en-GB" sz="2800" dirty="0" smtClean="0"/>
              <a:t>;</a:t>
            </a:r>
          </a:p>
          <a:p>
            <a:pPr>
              <a:spcBef>
                <a:spcPts val="600"/>
              </a:spcBef>
            </a:pPr>
            <a:r>
              <a:rPr lang="en-GB" sz="2800" dirty="0" smtClean="0"/>
              <a:t>People with poor mobility;</a:t>
            </a:r>
          </a:p>
          <a:p>
            <a:pPr>
              <a:spcBef>
                <a:spcPts val="600"/>
              </a:spcBef>
            </a:pPr>
            <a:r>
              <a:rPr lang="en-GB" sz="2800" dirty="0" smtClean="0"/>
              <a:t>Other physical disabilities;</a:t>
            </a:r>
            <a:endParaRPr lang="en-GB" sz="2800" dirty="0" smtClean="0"/>
          </a:p>
          <a:p>
            <a:pPr>
              <a:spcBef>
                <a:spcPts val="600"/>
              </a:spcBef>
            </a:pPr>
            <a:r>
              <a:rPr lang="en-GB" sz="2800" dirty="0" smtClean="0">
                <a:solidFill>
                  <a:schemeClr val="tx1"/>
                </a:solidFill>
              </a:rPr>
              <a:t>Dementia </a:t>
            </a:r>
            <a:r>
              <a:rPr lang="en-GB" sz="2800" dirty="0" smtClean="0">
                <a:solidFill>
                  <a:schemeClr val="tx1"/>
                </a:solidFill>
              </a:rPr>
              <a:t>and Mental Health</a:t>
            </a:r>
            <a:r>
              <a:rPr lang="en-GB" sz="2800" dirty="0" smtClean="0">
                <a:solidFill>
                  <a:schemeClr val="tx1"/>
                </a:solidFill>
              </a:rPr>
              <a:t>;</a:t>
            </a:r>
          </a:p>
          <a:p>
            <a:pPr>
              <a:spcBef>
                <a:spcPts val="600"/>
              </a:spcBef>
            </a:pPr>
            <a:r>
              <a:rPr lang="en-GB" sz="2800" dirty="0" smtClean="0"/>
              <a:t>Learning disabilities;</a:t>
            </a:r>
            <a:endParaRPr lang="en-GB" sz="2800" dirty="0">
              <a:solidFill>
                <a:schemeClr val="tx1"/>
              </a:solidFill>
            </a:endParaRPr>
          </a:p>
          <a:p>
            <a:pPr>
              <a:spcBef>
                <a:spcPts val="600"/>
              </a:spcBef>
            </a:pPr>
            <a:r>
              <a:rPr lang="en-GB" sz="2800" dirty="0" smtClean="0">
                <a:solidFill>
                  <a:schemeClr val="tx1"/>
                </a:solidFill>
              </a:rPr>
              <a:t>People who smoke in the home;</a:t>
            </a:r>
          </a:p>
          <a:p>
            <a:pPr>
              <a:spcBef>
                <a:spcPts val="600"/>
              </a:spcBef>
            </a:pPr>
            <a:r>
              <a:rPr lang="en-GB" sz="2800" dirty="0" smtClean="0"/>
              <a:t>Specialised housing;</a:t>
            </a:r>
          </a:p>
          <a:p>
            <a:pPr>
              <a:spcBef>
                <a:spcPts val="600"/>
              </a:spcBef>
            </a:pPr>
            <a:r>
              <a:rPr lang="en-GB" sz="2800" dirty="0" smtClean="0">
                <a:solidFill>
                  <a:schemeClr val="tx1"/>
                </a:solidFill>
              </a:rPr>
              <a:t>Deprivation and poor housing.</a:t>
            </a:r>
            <a:endParaRPr lang="en-GB" sz="2800" dirty="0" smtClean="0">
              <a:solidFill>
                <a:schemeClr val="tx1"/>
              </a:solidFill>
            </a:endParaRPr>
          </a:p>
        </p:txBody>
      </p:sp>
    </p:spTree>
    <p:extLst>
      <p:ext uri="{BB962C8B-B14F-4D97-AF65-F5344CB8AC3E}">
        <p14:creationId xmlns:p14="http://schemas.microsoft.com/office/powerpoint/2010/main" val="1675805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GB_1133.JPG"/>
          <p:cNvPicPr>
            <a:picLocks noGrp="1" noChangeAspect="1"/>
          </p:cNvPicPr>
          <p:nvPr>
            <p:ph idx="1"/>
          </p:nvPr>
        </p:nvPicPr>
        <p:blipFill>
          <a:blip r:embed="rId3" cstate="print"/>
          <a:srcRect/>
          <a:stretch>
            <a:fillRect/>
          </a:stretch>
        </p:blipFill>
        <p:spPr bwMode="auto">
          <a:xfrm>
            <a:off x="0" y="0"/>
            <a:ext cx="9144000" cy="6857999"/>
          </a:xfrm>
          <a:prstGeom prst="rect">
            <a:avLst/>
          </a:prstGeom>
          <a:noFill/>
          <a:ln w="9525">
            <a:noFill/>
            <a:miter lim="800000"/>
            <a:headEnd/>
            <a:tailEnd/>
          </a:ln>
        </p:spPr>
      </p:pic>
    </p:spTree>
    <p:extLst>
      <p:ext uri="{BB962C8B-B14F-4D97-AF65-F5344CB8AC3E}">
        <p14:creationId xmlns:p14="http://schemas.microsoft.com/office/powerpoint/2010/main" val="11190486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539552" y="1844823"/>
            <a:ext cx="8280920" cy="4259979"/>
          </a:xfrm>
        </p:spPr>
        <p:txBody>
          <a:bodyPr>
            <a:noAutofit/>
          </a:bodyPr>
          <a:lstStyle/>
          <a:p>
            <a:r>
              <a:rPr lang="en-GB" sz="2600" dirty="0" smtClean="0">
                <a:ea typeface="Times New Roman"/>
              </a:rPr>
              <a:t>People over 80 </a:t>
            </a:r>
            <a:r>
              <a:rPr lang="en-GB" sz="2600" dirty="0">
                <a:ea typeface="Times New Roman"/>
              </a:rPr>
              <a:t>are four times more likely to be killed or seriously injured in a </a:t>
            </a:r>
            <a:r>
              <a:rPr lang="en-GB" sz="2600" dirty="0" smtClean="0">
                <a:ea typeface="Times New Roman"/>
              </a:rPr>
              <a:t>fire;</a:t>
            </a:r>
          </a:p>
          <a:p>
            <a:r>
              <a:rPr lang="en-GB" sz="2600" dirty="0" smtClean="0"/>
              <a:t>21 </a:t>
            </a:r>
            <a:r>
              <a:rPr lang="en-GB" sz="2600" dirty="0"/>
              <a:t>of the </a:t>
            </a:r>
            <a:r>
              <a:rPr lang="en-GB" sz="2600" dirty="0" smtClean="0"/>
              <a:t>30 </a:t>
            </a:r>
            <a:r>
              <a:rPr lang="en-GB" sz="2600" dirty="0"/>
              <a:t>fatalities since </a:t>
            </a:r>
            <a:r>
              <a:rPr lang="en-GB" sz="2600" dirty="0" smtClean="0"/>
              <a:t>2010 have been </a:t>
            </a:r>
            <a:r>
              <a:rPr lang="en-GB" sz="2600" dirty="0"/>
              <a:t>over </a:t>
            </a:r>
            <a:r>
              <a:rPr lang="en-GB" sz="2600" dirty="0" smtClean="0"/>
              <a:t>70;</a:t>
            </a:r>
          </a:p>
          <a:p>
            <a:r>
              <a:rPr lang="en-GB" sz="2600" dirty="0" smtClean="0"/>
              <a:t>Ageing population;</a:t>
            </a:r>
          </a:p>
          <a:p>
            <a:r>
              <a:rPr lang="en-GB" sz="2600" dirty="0" smtClean="0"/>
              <a:t>Excess </a:t>
            </a:r>
            <a:r>
              <a:rPr lang="en-GB" sz="2600" dirty="0"/>
              <a:t>winter deaths </a:t>
            </a:r>
            <a:r>
              <a:rPr lang="en-GB" sz="2600" dirty="0" smtClean="0"/>
              <a:t>(cold homes and flu);</a:t>
            </a:r>
          </a:p>
          <a:p>
            <a:r>
              <a:rPr lang="en-GB" sz="2600" dirty="0" smtClean="0"/>
              <a:t>About </a:t>
            </a:r>
            <a:r>
              <a:rPr lang="en-GB" sz="2600" dirty="0"/>
              <a:t>a third of all people aged over 65 fall each </a:t>
            </a:r>
            <a:r>
              <a:rPr lang="en-GB" sz="2600" dirty="0" smtClean="0"/>
              <a:t>year</a:t>
            </a:r>
            <a:r>
              <a:rPr lang="en-GB" sz="2600" dirty="0"/>
              <a:t>.</a:t>
            </a:r>
            <a:endParaRPr lang="en-GB" sz="2600" dirty="0" smtClean="0"/>
          </a:p>
        </p:txBody>
      </p:sp>
      <p:sp>
        <p:nvSpPr>
          <p:cNvPr id="2" name="Title 1"/>
          <p:cNvSpPr>
            <a:spLocks noGrp="1"/>
          </p:cNvSpPr>
          <p:nvPr>
            <p:ph type="title" idx="4294967295"/>
          </p:nvPr>
        </p:nvSpPr>
        <p:spPr>
          <a:xfrm>
            <a:off x="323528" y="104775"/>
            <a:ext cx="7906072" cy="993775"/>
          </a:xfrm>
        </p:spPr>
        <p:txBody>
          <a:bodyPr>
            <a:normAutofit/>
          </a:bodyPr>
          <a:lstStyle/>
          <a:p>
            <a:pPr algn="l"/>
            <a:r>
              <a:rPr lang="en-GB" b="1" dirty="0" smtClean="0">
                <a:solidFill>
                  <a:srgbClr val="FF0000"/>
                </a:solidFill>
                <a:effectLst>
                  <a:outerShdw blurRad="38100" dist="38100" dir="2700000" algn="tl">
                    <a:srgbClr val="000000">
                      <a:alpha val="43137"/>
                    </a:srgbClr>
                  </a:outerShdw>
                </a:effectLst>
              </a:rPr>
              <a:t> </a:t>
            </a:r>
            <a:r>
              <a:rPr lang="en-GB" sz="3600" b="1" dirty="0">
                <a:solidFill>
                  <a:schemeClr val="accent1"/>
                </a:solidFill>
                <a:latin typeface="Arial"/>
                <a:cs typeface="Arial"/>
              </a:rPr>
              <a:t>Why focus on the elderly?</a:t>
            </a:r>
          </a:p>
        </p:txBody>
      </p:sp>
    </p:spTree>
    <p:extLst>
      <p:ext uri="{BB962C8B-B14F-4D97-AF65-F5344CB8AC3E}">
        <p14:creationId xmlns:p14="http://schemas.microsoft.com/office/powerpoint/2010/main" val="38334335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photo fall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4483" y="1751943"/>
            <a:ext cx="2544233"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Rectangle 3"/>
          <p:cNvSpPr>
            <a:spLocks noGrp="1" noChangeArrowheads="1"/>
          </p:cNvSpPr>
          <p:nvPr>
            <p:ph type="title"/>
          </p:nvPr>
        </p:nvSpPr>
        <p:spPr/>
        <p:txBody>
          <a:bodyPr>
            <a:normAutofit/>
          </a:bodyPr>
          <a:lstStyle/>
          <a:p>
            <a:pPr algn="l" eaLnBrk="1" hangingPunct="1"/>
            <a:r>
              <a:rPr lang="en-GB" altLang="en-US" sz="3600" b="1" dirty="0">
                <a:solidFill>
                  <a:schemeClr val="accent1"/>
                </a:solidFill>
                <a:latin typeface="Arial"/>
                <a:cs typeface="Arial"/>
              </a:rPr>
              <a:t>Environmental factors</a:t>
            </a:r>
          </a:p>
        </p:txBody>
      </p:sp>
      <p:sp>
        <p:nvSpPr>
          <p:cNvPr id="27651" name="Rectangle 4"/>
          <p:cNvSpPr>
            <a:spLocks noGrp="1" noChangeArrowheads="1"/>
          </p:cNvSpPr>
          <p:nvPr>
            <p:ph idx="1"/>
          </p:nvPr>
        </p:nvSpPr>
        <p:spPr/>
        <p:txBody>
          <a:bodyPr>
            <a:normAutofit/>
          </a:bodyPr>
          <a:lstStyle/>
          <a:p>
            <a:r>
              <a:rPr lang="en-GB" altLang="en-US" sz="2400" dirty="0" smtClean="0"/>
              <a:t>Clutter;</a:t>
            </a:r>
            <a:endParaRPr lang="en-GB" altLang="en-US" sz="2400" dirty="0" smtClean="0"/>
          </a:p>
          <a:p>
            <a:r>
              <a:rPr lang="en-GB" altLang="en-US" sz="2400" dirty="0" smtClean="0"/>
              <a:t>Loose rugs / carpets / </a:t>
            </a:r>
            <a:r>
              <a:rPr lang="en-GB" altLang="en-US" sz="2400" dirty="0" smtClean="0"/>
              <a:t>cables;</a:t>
            </a:r>
            <a:endParaRPr lang="en-GB" altLang="en-US" sz="2400" dirty="0" smtClean="0"/>
          </a:p>
          <a:p>
            <a:r>
              <a:rPr lang="en-GB" altLang="en-US" sz="2400" dirty="0" smtClean="0"/>
              <a:t>Poor lighting;</a:t>
            </a:r>
            <a:endParaRPr lang="en-GB" altLang="en-US" sz="2400" dirty="0"/>
          </a:p>
          <a:p>
            <a:r>
              <a:rPr lang="en-GB" altLang="en-US" sz="2400" dirty="0" smtClean="0"/>
              <a:t>Electrics;</a:t>
            </a:r>
          </a:p>
          <a:p>
            <a:r>
              <a:rPr lang="en-GB" altLang="en-US" sz="2400" dirty="0" smtClean="0"/>
              <a:t>Grease build-up;</a:t>
            </a:r>
          </a:p>
          <a:p>
            <a:r>
              <a:rPr lang="en-GB" altLang="en-US" sz="2400" dirty="0" smtClean="0"/>
              <a:t>Appliances;</a:t>
            </a:r>
          </a:p>
          <a:p>
            <a:r>
              <a:rPr lang="en-GB" altLang="en-US" sz="2400" dirty="0" smtClean="0"/>
              <a:t>Heating.</a:t>
            </a:r>
            <a:endParaRPr lang="en-GB" altLang="en-US" sz="2400" dirty="0" smtClean="0"/>
          </a:p>
        </p:txBody>
      </p:sp>
      <p:sp>
        <p:nvSpPr>
          <p:cNvPr id="2" name="TextBox 1"/>
          <p:cNvSpPr txBox="1"/>
          <p:nvPr/>
        </p:nvSpPr>
        <p:spPr>
          <a:xfrm>
            <a:off x="762001" y="5695797"/>
            <a:ext cx="6629400" cy="461665"/>
          </a:xfrm>
          <a:prstGeom prst="rect">
            <a:avLst/>
          </a:prstGeom>
          <a:noFill/>
        </p:spPr>
        <p:txBody>
          <a:bodyPr wrap="square" rtlCol="0">
            <a:spAutoFit/>
          </a:bodyPr>
          <a:lstStyle/>
          <a:p>
            <a:r>
              <a:rPr lang="en-GB" sz="2400" dirty="0" smtClean="0"/>
              <a:t>Implicated in up-to 50% of all falls</a:t>
            </a:r>
            <a:endParaRPr lang="en-GB" sz="2400" dirty="0"/>
          </a:p>
        </p:txBody>
      </p:sp>
      <p:sp>
        <p:nvSpPr>
          <p:cNvPr id="3" name="TextBox 2"/>
          <p:cNvSpPr txBox="1"/>
          <p:nvPr/>
        </p:nvSpPr>
        <p:spPr>
          <a:xfrm>
            <a:off x="762001" y="6157462"/>
            <a:ext cx="4114800" cy="307777"/>
          </a:xfrm>
          <a:prstGeom prst="rect">
            <a:avLst/>
          </a:prstGeom>
          <a:noFill/>
        </p:spPr>
        <p:txBody>
          <a:bodyPr wrap="square" rtlCol="0">
            <a:spAutoFit/>
          </a:bodyPr>
          <a:lstStyle/>
          <a:p>
            <a:r>
              <a:rPr lang="en-GB" sz="1400" dirty="0" err="1" smtClean="0"/>
              <a:t>Voermans</a:t>
            </a:r>
            <a:r>
              <a:rPr lang="en-GB" sz="1400" dirty="0" smtClean="0"/>
              <a:t> NC et al. </a:t>
            </a:r>
            <a:r>
              <a:rPr lang="en-GB" sz="1400" dirty="0" err="1" smtClean="0"/>
              <a:t>Pract</a:t>
            </a:r>
            <a:r>
              <a:rPr lang="en-GB" sz="1400" dirty="0" smtClean="0"/>
              <a:t> </a:t>
            </a:r>
            <a:r>
              <a:rPr lang="en-GB" sz="1400" dirty="0" err="1" smtClean="0"/>
              <a:t>Neur</a:t>
            </a:r>
            <a:r>
              <a:rPr lang="en-GB" sz="1400" dirty="0" smtClean="0"/>
              <a:t> 2007; 7: 158-71</a:t>
            </a:r>
            <a:endParaRPr lang="en-GB" sz="1400" dirty="0"/>
          </a:p>
        </p:txBody>
      </p:sp>
    </p:spTree>
    <p:extLst>
      <p:ext uri="{BB962C8B-B14F-4D97-AF65-F5344CB8AC3E}">
        <p14:creationId xmlns:p14="http://schemas.microsoft.com/office/powerpoint/2010/main" val="1439417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GB" sz="3600" b="1" dirty="0">
                <a:solidFill>
                  <a:schemeClr val="accent1"/>
                </a:solidFill>
                <a:latin typeface="Arial"/>
                <a:cs typeface="Arial"/>
              </a:rPr>
              <a:t>Hoarding</a:t>
            </a:r>
            <a:endParaRPr lang="en-GB" sz="3600" b="1" dirty="0">
              <a:solidFill>
                <a:schemeClr val="accent1"/>
              </a:solidFill>
              <a:latin typeface="Arial"/>
              <a:cs typeface="Arial"/>
            </a:endParaRPr>
          </a:p>
        </p:txBody>
      </p:sp>
      <p:pic>
        <p:nvPicPr>
          <p:cNvPr id="4" name="Picture 3"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31215"/>
            <a:ext cx="7273635" cy="4264429"/>
          </a:xfrm>
          <a:prstGeom prst="rect">
            <a:avLst/>
          </a:prstGeom>
          <a:noFill/>
          <a:ln>
            <a:noFill/>
          </a:ln>
        </p:spPr>
      </p:pic>
    </p:spTree>
    <p:extLst>
      <p:ext uri="{BB962C8B-B14F-4D97-AF65-F5344CB8AC3E}">
        <p14:creationId xmlns:p14="http://schemas.microsoft.com/office/powerpoint/2010/main" val="2353400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KFRS General 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Team Corporate Document" ma:contentTypeID="0x0101009F6F074F8C3CF540978215CE6577F171009B3BCDF67D813146A158AE39E079A94A0063B9C6F2666DB84D901A993C3381F442" ma:contentTypeVersion="1" ma:contentTypeDescription="Create a new corporate document." ma:contentTypeScope="" ma:versionID="f1d8d82da41a0d72a97d1cfc8d0be57f">
  <xsd:schema xmlns:xsd="http://www.w3.org/2001/XMLSchema" xmlns:xs="http://www.w3.org/2001/XMLSchema" xmlns:p="http://schemas.microsoft.com/office/2006/metadata/properties" xmlns:ns2="e08506e8-2065-4d07-abf9-a3248805d099" xmlns:ns3="cb877e4c-79ae-4078-9030-fbf24fae9df4" targetNamespace="http://schemas.microsoft.com/office/2006/metadata/properties" ma:root="true" ma:fieldsID="d7def18991863118702131bee1dee468" ns2:_="" ns3:_="">
    <xsd:import namespace="e08506e8-2065-4d07-abf9-a3248805d099"/>
    <xsd:import namespace="cb877e4c-79ae-4078-9030-fbf24fae9df4"/>
    <xsd:element name="properties">
      <xsd:complexType>
        <xsd:sequence>
          <xsd:element name="documentManagement">
            <xsd:complexType>
              <xsd:all>
                <xsd:element ref="ns2:Current_x0020_Version" minOccurs="0"/>
                <xsd:element ref="ns2:Review_x0020_Date" minOccurs="0"/>
                <xsd:element ref="ns2:Disposal_x0020_Date" minOccurs="0"/>
                <xsd:element ref="ns2:mce665fbcacd47b7b31789e6c76bda74" minOccurs="0"/>
                <xsd:element ref="ns2:TaxCatchAll" minOccurs="0"/>
                <xsd:element ref="ns2:TaxCatchAllLabel" minOccurs="0"/>
                <xsd:element ref="ns2:d0e2fa0f973b4d65963f97c343839189" minOccurs="0"/>
                <xsd:element ref="ns2:j556699d64e4483c88acb74b40141d29" minOccurs="0"/>
                <xsd:element ref="ns2:kfrsCurrentVersion" minOccurs="0"/>
                <xsd:element ref="ns2:kfrsReviewDate" minOccurs="0"/>
                <xsd:element ref="ns2:kfrsDisposalDate" minOccurs="0"/>
                <xsd:element ref="ns3:kfrsHasCopyDestinations" minOccurs="0"/>
                <xsd:element ref="ns3:b47075a37e0443b48ff7525f0ebd0d78"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8506e8-2065-4d07-abf9-a3248805d099" elementFormDefault="qualified">
    <xsd:import namespace="http://schemas.microsoft.com/office/2006/documentManagement/types"/>
    <xsd:import namespace="http://schemas.microsoft.com/office/infopath/2007/PartnerControls"/>
    <xsd:element name="Current_x0020_Version" ma:index="5" nillable="true" ma:displayName="_OLD_CurrentVersion" ma:description="**** REPLACED BY Current Version ****" ma:hidden="true" ma:internalName="Current_x0020_Version" ma:readOnly="false">
      <xsd:simpleType>
        <xsd:restriction base="dms:Text">
          <xsd:maxLength value="255"/>
        </xsd:restriction>
      </xsd:simpleType>
    </xsd:element>
    <xsd:element name="Review_x0020_Date" ma:index="6" nillable="true" ma:displayName="_OLD_ReviewDate" ma:description="**** REPLACED BY Review Date ****" ma:format="DateOnly" ma:hidden="true" ma:internalName="Review_x0020_Date" ma:readOnly="false">
      <xsd:simpleType>
        <xsd:restriction base="dms:DateTime"/>
      </xsd:simpleType>
    </xsd:element>
    <xsd:element name="Disposal_x0020_Date" ma:index="7" nillable="true" ma:displayName="_OLD_DisposalDate" ma:description="**** REPLACED BY Disposal Date ****" ma:format="DateOnly" ma:hidden="true" ma:internalName="Disposal_x0020_Date" ma:readOnly="false">
      <xsd:simpleType>
        <xsd:restriction base="dms:DateTime"/>
      </xsd:simpleType>
    </xsd:element>
    <xsd:element name="mce665fbcacd47b7b31789e6c76bda74" ma:index="8" nillable="true" ma:taxonomy="true" ma:internalName="mce665fbcacd47b7b31789e6c76bda74" ma:taxonomyFieldName="DocumentType" ma:displayName="DocumentType" ma:indexed="true" ma:default="" ma:fieldId="{6ce665fb-cacd-47b7-b317-89e6c76bda74}" ma:sspId="b4d91d33-31c7-47f0-b1df-d1d10c89ca61" ma:termSetId="876672e5-7801-41e6-9b1c-4b1b7dc67ea9"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2b709f2b-5b3f-4af8-82f4-37124c6f13ff}" ma:internalName="TaxCatchAll" ma:showField="CatchAllData" ma:web="cb877e4c-79ae-4078-9030-fbf24fae9df4">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b709f2b-5b3f-4af8-82f4-37124c6f13ff}" ma:internalName="TaxCatchAllLabel" ma:readOnly="true" ma:showField="CatchAllDataLabel" ma:web="cb877e4c-79ae-4078-9030-fbf24fae9df4">
      <xsd:complexType>
        <xsd:complexContent>
          <xsd:extension base="dms:MultiChoiceLookup">
            <xsd:sequence>
              <xsd:element name="Value" type="dms:Lookup" maxOccurs="unbounded" minOccurs="0" nillable="true"/>
            </xsd:sequence>
          </xsd:extension>
        </xsd:complexContent>
      </xsd:complexType>
    </xsd:element>
    <xsd:element name="d0e2fa0f973b4d65963f97c343839189" ma:index="12" nillable="true" ma:taxonomy="true" ma:internalName="d0e2fa0f973b4d65963f97c343839189" ma:taxonomyFieldName="Topic" ma:displayName="Topic" ma:indexed="true" ma:default="" ma:fieldId="{d0e2fa0f-973b-4d65-963f-97c343839189}" ma:sspId="b4d91d33-31c7-47f0-b1df-d1d10c89ca61" ma:termSetId="7dd3e761-923b-47fc-9eff-d3d1c4ad3dbe" ma:anchorId="00000000-0000-0000-0000-000000000000" ma:open="false" ma:isKeyword="false">
      <xsd:complexType>
        <xsd:sequence>
          <xsd:element ref="pc:Terms" minOccurs="0" maxOccurs="1"/>
        </xsd:sequence>
      </xsd:complexType>
    </xsd:element>
    <xsd:element name="j556699d64e4483c88acb74b40141d29" ma:index="17" nillable="true" ma:taxonomy="true" ma:internalName="j556699d64e4483c88acb74b40141d29" ma:taxonomyFieldName="RelatedTopics" ma:displayName="RelatedTopics" ma:default="" ma:fieldId="{3556699d-64e4-483c-88ac-b74b40141d29}" ma:taxonomyMulti="true" ma:sspId="b4d91d33-31c7-47f0-b1df-d1d10c89ca61" ma:termSetId="7dd3e761-923b-47fc-9eff-d3d1c4ad3dbe" ma:anchorId="00000000-0000-0000-0000-000000000000" ma:open="false" ma:isKeyword="false">
      <xsd:complexType>
        <xsd:sequence>
          <xsd:element ref="pc:Terms" minOccurs="0" maxOccurs="1"/>
        </xsd:sequence>
      </xsd:complexType>
    </xsd:element>
    <xsd:element name="kfrsCurrentVersion" ma:index="19" nillable="true" ma:displayName="Current Version" ma:description="The current version number of the file in SharePoint." ma:internalName="kfrsCurrentVersion" ma:readOnly="true">
      <xsd:simpleType>
        <xsd:restriction base="dms:Text">
          <xsd:maxLength value="255"/>
        </xsd:restriction>
      </xsd:simpleType>
    </xsd:element>
    <xsd:element name="kfrsReviewDate" ma:index="20" nillable="true" ma:displayName="Review Date" ma:description="The date of final and permanent disposal." ma:format="DateOnly" ma:internalName="kfrsReviewDate" ma:readOnly="true">
      <xsd:simpleType>
        <xsd:restriction base="dms:DateTime"/>
      </xsd:simpleType>
    </xsd:element>
    <xsd:element name="kfrsDisposalDate" ma:index="21" nillable="true" ma:displayName="Disposal Date" ma:description="The date of final and permanent disposal." ma:format="DateOnly" ma:internalName="kfrsDisposal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b877e4c-79ae-4078-9030-fbf24fae9df4" elementFormDefault="qualified">
    <xsd:import namespace="http://schemas.microsoft.com/office/2006/documentManagement/types"/>
    <xsd:import namespace="http://schemas.microsoft.com/office/infopath/2007/PartnerControls"/>
    <xsd:element name="kfrsHasCopyDestinations" ma:index="22" nillable="true" ma:displayName="Copy Destinations" ma:default="0" ma:internalName="kfrsHasCopyDestinations" ma:readOnly="true">
      <xsd:simpleType>
        <xsd:restriction base="dms:Boolean"/>
      </xsd:simpleType>
    </xsd:element>
    <xsd:element name="b47075a37e0443b48ff7525f0ebd0d78" ma:index="24" nillable="true" ma:taxonomy="true" ma:internalName="b47075a37e0443b48ff7525f0ebd0d78" ma:taxonomyFieldName="Local_x0020_Topic" ma:displayName="Local Topic" ma:indexed="true" ma:default="" ma:fieldId="{b47075a3-7e04-43b4-8ff7-525f0ebd0d78}" ma:sspId="b4d91d33-31c7-47f0-b1df-d1d10c89ca61" ma:termSetId="21c83ec5-3eb0-4074-802b-5d28115a9a1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spe:Receivers xmlns:spe="http://schemas.microsoft.com/sharepoint/events">
  <Receiver>
    <Name>Corporate Document Item Added</Name>
    <Synchronization>Synchronous</Synchronization>
    <Type>10001</Type>
    <SequenceNumber>151</SequenceNumber>
    <Assembly>KFRS.SP.Farm, Version=1.0.0.0, Culture=neutral, PublicKeyToken=1f2406fe6720bd28</Assembly>
    <Class>KFRS.SP.Farm.CorporateDocumentEventReceiver.CorporateDocumentEventReceiver</Class>
    <Data/>
    <Filter/>
  </Receiver>
  <Receiver>
    <Name>Corporate Document Item Updated</Name>
    <Synchronization>Synchronous</Synchronization>
    <Type>10002</Type>
    <SequenceNumber>152</SequenceNumber>
    <Assembly>KFRS.SP.Farm, Version=1.0.0.0, Culture=neutral, PublicKeyToken=1f2406fe6720bd28</Assembly>
    <Class>KFRS.SP.Farm.CorporateDocumentEventReceiver.CorporateDocumentEventReceiver</Class>
    <Data/>
    <Filter/>
  </Receiver>
</spe:Receivers>
</file>

<file path=customXml/item4.xml><?xml version="1.0" encoding="utf-8"?>
<?mso-contentType ?>
<SharedContentType xmlns="Microsoft.SharePoint.Taxonomy.ContentTypeSync" SourceId="b4d91d33-31c7-47f0-b1df-d1d10c89ca61" ContentTypeId="0x0101009F6F074F8C3CF540978215CE6577F171"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p:properties xmlns:p="http://schemas.microsoft.com/office/2006/metadata/properties" xmlns:xsi="http://www.w3.org/2001/XMLSchema-instance" xmlns:pc="http://schemas.microsoft.com/office/infopath/2007/PartnerControls">
  <documentManagement>
    <mce665fbcacd47b7b31789e6c76bda74 xmlns="e08506e8-2065-4d07-abf9-a3248805d099">
      <Terms xmlns="http://schemas.microsoft.com/office/infopath/2007/PartnerControls">
        <TermInfo xmlns="http://schemas.microsoft.com/office/infopath/2007/PartnerControls">
          <TermName>Presentation</TermName>
          <TermId>a0740b1a-10dc-43d2-9596-bad7b431922c</TermId>
        </TermInfo>
      </Terms>
    </mce665fbcacd47b7b31789e6c76bda74>
    <j556699d64e4483c88acb74b40141d29 xmlns="e08506e8-2065-4d07-abf9-a3248805d099">
      <Terms xmlns="http://schemas.microsoft.com/office/infopath/2007/PartnerControls"/>
    </j556699d64e4483c88acb74b40141d29>
    <d0e2fa0f973b4d65963f97c343839189 xmlns="e08506e8-2065-4d07-abf9-a3248805d099">
      <Terms xmlns="http://schemas.microsoft.com/office/infopath/2007/PartnerControls">
        <TermInfo xmlns="http://schemas.microsoft.com/office/infopath/2007/PartnerControls">
          <TermName xmlns="http://schemas.microsoft.com/office/infopath/2007/PartnerControls">127FHA</TermName>
          <TermId xmlns="http://schemas.microsoft.com/office/infopath/2007/PartnerControls">149b1171-0066-4d72-a5da-d4d9e5a6e489</TermId>
        </TermInfo>
      </Terms>
    </d0e2fa0f973b4d65963f97c343839189>
    <TaxCatchAll xmlns="e08506e8-2065-4d07-abf9-a3248805d099">
      <Value>6</Value>
      <Value>1</Value>
    </TaxCatchAll>
    <Disposal_x0020_Date xmlns="e08506e8-2065-4d07-abf9-a3248805d099" xsi:nil="true"/>
    <b47075a37e0443b48ff7525f0ebd0d78 xmlns="cb877e4c-79ae-4078-9030-fbf24fae9df4">
      <Terms xmlns="http://schemas.microsoft.com/office/infopath/2007/PartnerControls"/>
    </b47075a37e0443b48ff7525f0ebd0d78>
    <Current_x0020_Version xmlns="e08506e8-2065-4d07-abf9-a3248805d099" xsi:nil="true"/>
    <Review_x0020_Date xmlns="e08506e8-2065-4d07-abf9-a3248805d099" xsi:nil="true"/>
    <kfrsCurrentVersion xmlns="e08506e8-2065-4d07-abf9-a3248805d099">0.2</kfrsCurrentVersion>
    <kfrsDisposalDate xmlns="e08506e8-2065-4d07-abf9-a3248805d099" xsi:nil="true"/>
    <kfrsReviewDate xmlns="e08506e8-2065-4d07-abf9-a3248805d099">2022-08-26T23:00:00+00:00</kfrsReviewDate>
  </documentManagement>
</p:properties>
</file>

<file path=customXml/itemProps1.xml><?xml version="1.0" encoding="utf-8"?>
<ds:datastoreItem xmlns:ds="http://schemas.openxmlformats.org/officeDocument/2006/customXml" ds:itemID="{AA0AC7DE-4E7D-463B-BCA6-BD726A9142D7}"/>
</file>

<file path=customXml/itemProps2.xml><?xml version="1.0" encoding="utf-8"?>
<ds:datastoreItem xmlns:ds="http://schemas.openxmlformats.org/officeDocument/2006/customXml" ds:itemID="{29E7E2DE-AA0B-475B-AE1E-29A7CE35E5C6}"/>
</file>

<file path=customXml/itemProps3.xml><?xml version="1.0" encoding="utf-8"?>
<ds:datastoreItem xmlns:ds="http://schemas.openxmlformats.org/officeDocument/2006/customXml" ds:itemID="{26F25320-DC3C-4EEB-9CA9-636B191C77A0}"/>
</file>

<file path=customXml/itemProps4.xml><?xml version="1.0" encoding="utf-8"?>
<ds:datastoreItem xmlns:ds="http://schemas.openxmlformats.org/officeDocument/2006/customXml" ds:itemID="{E0A9C28D-385B-4F5C-ABA4-5FD0A1081FE0}"/>
</file>

<file path=customXml/itemProps5.xml><?xml version="1.0" encoding="utf-8"?>
<ds:datastoreItem xmlns:ds="http://schemas.openxmlformats.org/officeDocument/2006/customXml" ds:itemID="{28C3621B-B6B0-4E73-8524-0176C89F8AFC}"/>
</file>

<file path=customXml/itemProps6.xml><?xml version="1.0" encoding="utf-8"?>
<ds:datastoreItem xmlns:ds="http://schemas.openxmlformats.org/officeDocument/2006/customXml" ds:itemID="{2AB60FA8-B8C3-43A3-9E27-49381521671F}"/>
</file>

<file path=docProps/app.xml><?xml version="1.0" encoding="utf-8"?>
<Properties xmlns="http://schemas.openxmlformats.org/officeDocument/2006/extended-properties" xmlns:vt="http://schemas.openxmlformats.org/officeDocument/2006/docPropsVTypes">
  <Template>blank</Template>
  <TotalTime>288</TotalTime>
  <Words>884</Words>
  <Application>Microsoft Office PowerPoint</Application>
  <PresentationFormat>On-screen Show (4:3)</PresentationFormat>
  <Paragraphs>106</Paragraphs>
  <Slides>19</Slides>
  <Notes>14</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KFRS General 2011</vt:lpstr>
      <vt:lpstr>PowerPoint Presentation</vt:lpstr>
      <vt:lpstr>Why the fire &amp; rescue service?</vt:lpstr>
      <vt:lpstr>Safe &amp; Well Home Visits</vt:lpstr>
      <vt:lpstr>Safe &amp; Well home visits</vt:lpstr>
      <vt:lpstr>Our priorities</vt:lpstr>
      <vt:lpstr>PowerPoint Presentation</vt:lpstr>
      <vt:lpstr> Why focus on the elderly?</vt:lpstr>
      <vt:lpstr>Environmental factors</vt:lpstr>
      <vt:lpstr>Hoarding</vt:lpstr>
      <vt:lpstr>Dementia</vt:lpstr>
      <vt:lpstr>Technology</vt:lpstr>
      <vt:lpstr>StoveGuard</vt:lpstr>
      <vt:lpstr>PowerPoint Presentation</vt:lpstr>
      <vt:lpstr>Risk reduction measures  Bespoke solutions </vt:lpstr>
      <vt:lpstr>PowerPoint Presentation</vt:lpstr>
      <vt:lpstr>Locking Cooker Valve</vt:lpstr>
      <vt:lpstr>Together we can….. </vt:lpstr>
      <vt:lpstr>PowerPoint Presentation</vt:lpstr>
      <vt:lpstr>For more information</vt:lpstr>
    </vt:vector>
  </TitlesOfParts>
  <Manager/>
  <Company>Kent Fire and Rescue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Masters, Antony</dc:creator>
  <cp:lastModifiedBy>Stanford-Beale, Richard</cp:lastModifiedBy>
  <cp:revision>27</cp:revision>
  <dcterms:created xsi:type="dcterms:W3CDTF">2018-10-11T14:05:51Z</dcterms:created>
  <dcterms:modified xsi:type="dcterms:W3CDTF">2019-08-23T11:15:54Z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0x0101009F6F074F8C3CF540978215CE6577F171009B3BCDF67D813146A158AE39E079A94A0063B9C6F2666DB84D901A993C3381F442</vt:lpwstr>
  </property>
  <property fmtid="{D5CDD505-2E9C-101B-9397-08002B2CF9AE}" pid="3" name="Topic">
    <vt:lpwstr>1;#127FHA|149b1171-0066-4d72-a5da-d4d9e5a6e489</vt:lpwstr>
  </property>
  <property fmtid="{D5CDD505-2E9C-101B-9397-08002B2CF9AE}" pid="4" name="RelatedTopics">
    <vt:lpwstr/>
  </property>
  <property fmtid="{D5CDD505-2E9C-101B-9397-08002B2CF9AE}" pid="5" name="DocumentType">
    <vt:lpwstr>6;#Presentation|a0740b1a-10dc-43d2-9596-bad7b431922c</vt:lpwstr>
  </property>
  <property fmtid="{D5CDD505-2E9C-101B-9397-08002B2CF9AE}" pid="6" name="Local_x0020_Topic">
    <vt:lpwstr/>
  </property>
  <property fmtid="{D5CDD505-2E9C-101B-9397-08002B2CF9AE}" pid="7" name="Local Topic">
    <vt:lpwstr/>
  </property>
</Properties>
</file>