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6" r:id="rId4"/>
    <p:sldId id="259" r:id="rId5"/>
    <p:sldId id="264" r:id="rId6"/>
    <p:sldId id="265" r:id="rId7"/>
    <p:sldId id="267" r:id="rId8"/>
    <p:sldId id="260" r:id="rId9"/>
  </p:sldIdLst>
  <p:sldSz cx="9144000" cy="5143500" type="screen16x9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3408" userDrawn="1">
          <p15:clr>
            <a:srgbClr val="A4A3A4"/>
          </p15:clr>
        </p15:guide>
        <p15:guide id="4" orient="horz" pos="360">
          <p15:clr>
            <a:srgbClr val="A4A3A4"/>
          </p15:clr>
        </p15:guide>
        <p15:guide id="5" pos="5511">
          <p15:clr>
            <a:srgbClr val="A4A3A4"/>
          </p15:clr>
        </p15:guide>
        <p15:guide id="6" pos="249">
          <p15:clr>
            <a:srgbClr val="A4A3A4"/>
          </p15:clr>
        </p15:guide>
        <p15:guide id="7" pos="2928" userDrawn="1">
          <p15:clr>
            <a:srgbClr val="A4A3A4"/>
          </p15:clr>
        </p15:guide>
        <p15:guide id="8" pos="2835">
          <p15:clr>
            <a:srgbClr val="A4A3A4"/>
          </p15:clr>
        </p15:guide>
        <p15:guide id="9" pos="5649">
          <p15:clr>
            <a:srgbClr val="A4A3A4"/>
          </p15:clr>
        </p15:guide>
        <p15:guide id="10" pos="96" userDrawn="1">
          <p15:clr>
            <a:srgbClr val="A4A3A4"/>
          </p15:clr>
        </p15:guide>
        <p15:guide id="11" pos="3216" userDrawn="1">
          <p15:clr>
            <a:srgbClr val="A4A3A4"/>
          </p15:clr>
        </p15:guide>
        <p15:guide id="12" pos="4920" userDrawn="1">
          <p15:clr>
            <a:srgbClr val="A4A3A4"/>
          </p15:clr>
        </p15:guide>
        <p15:guide id="13" pos="888" userDrawn="1">
          <p15:clr>
            <a:srgbClr val="A4A3A4"/>
          </p15:clr>
        </p15:guide>
        <p15:guide id="14" orient="horz" pos="2160" userDrawn="1">
          <p15:clr>
            <a:srgbClr val="A4A3A4"/>
          </p15:clr>
        </p15:guide>
        <p15:guide id="15" orient="horz" pos="1620">
          <p15:clr>
            <a:srgbClr val="A4A3A4"/>
          </p15:clr>
        </p15:guide>
        <p15:guide id="1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336" y="108"/>
      </p:cViewPr>
      <p:guideLst>
        <p:guide orient="horz" pos="768"/>
        <p:guide orient="horz" pos="3974"/>
        <p:guide orient="horz" pos="3408"/>
        <p:guide orient="horz" pos="360"/>
        <p:guide pos="5511"/>
        <p:guide pos="249"/>
        <p:guide pos="2928"/>
        <p:guide pos="2835"/>
        <p:guide pos="5649"/>
        <p:guide pos="96"/>
        <p:guide pos="3216"/>
        <p:guide pos="4920"/>
        <p:guide pos="888"/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8D4CF-53AD-BE47-B7F7-5D89C37EFAD6}" type="datetime1">
              <a:rPr lang="en-GB" smtClean="0"/>
              <a:pPr/>
              <a:t>06/03/2018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B47AF-1AFC-F64C-9CE0-B8F42B6F46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72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B28F4-5491-4B43-80FA-82551CCD34A1}" type="datetime1">
              <a:rPr lang="en-GB" smtClean="0"/>
              <a:pPr/>
              <a:t>06/03/2018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E7D34-364F-B440-9767-168BB65D1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8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0267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709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DA60254D-537A-6847-8449-5CDDD4766116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6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8D2963-735A-E54C-9DCF-5EB1C51803FA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69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2CA7DB-2F7D-1F44-9828-944E5234D745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4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139237-FE8B-154D-BD05-7295A7F4A062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4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800138"/>
          </a:xfrm>
        </p:spPr>
        <p:txBody>
          <a:bodyPr anchor="t">
            <a:normAutofit/>
          </a:bodyPr>
          <a:lstStyle>
            <a:lvl1pPr algn="l">
              <a:defRPr sz="22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DE9BD9-022B-1B4A-8373-ADD55A71A700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10" name="Picture 9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3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9104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29104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748009-A19B-EA4C-928D-E4BF0A280E7F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10" name="Picture 9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5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8469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8469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E94EFB-D844-1446-9A38-DEE05E60390F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12" name="Picture 11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668E46-0DA2-E942-9AD3-63AC5DB6553A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8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descreen (16x9)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668E46-0DA2-E942-9AD3-63AC5DB6553A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9" name="Media Placeholder 5"/>
          <p:cNvSpPr>
            <a:spLocks noGrp="1" noChangeAspect="1"/>
          </p:cNvSpPr>
          <p:nvPr>
            <p:ph type="media" sz="quarter" idx="13" hasCustomPrompt="1"/>
          </p:nvPr>
        </p:nvSpPr>
        <p:spPr>
          <a:xfrm>
            <a:off x="1795746" y="990683"/>
            <a:ext cx="5557520" cy="3126106"/>
          </a:xfr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on the film icon to insert your Standard (4x3 video)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8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o Standard (4x3)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62D06C-504E-A44C-9352-F0DF370BBB88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1" name="Media Placeholder 5"/>
          <p:cNvSpPr>
            <a:spLocks noGrp="1" noChangeAspect="1"/>
          </p:cNvSpPr>
          <p:nvPr>
            <p:ph type="media" sz="quarter" idx="14" hasCustomPrompt="1"/>
          </p:nvPr>
        </p:nvSpPr>
        <p:spPr>
          <a:xfrm>
            <a:off x="983006" y="989882"/>
            <a:ext cx="7178095" cy="3040772"/>
          </a:xfr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on the film icon to insert your widescreen (16x9) video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20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BF2F-5020-EC41-AECF-E9CCF2FA59CE}" type="datetime1">
              <a:rPr lang="en-GB" smtClean="0"/>
              <a:pPr/>
              <a:t>06/03/2018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 descr="P_HARCA_Logo_Full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7" name="Picture 6" descr="P_HARCA_Logo_Full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8" name="Picture 7" descr="P_HARCA_Logo_Fu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6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0267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709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B1AE6634-F9CE-154C-85E7-272BB0D325CD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916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0447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3371-5295-3F45-BA16-55F88C8AD3B9}" type="datetime1">
              <a:rPr lang="en-GB" smtClean="0"/>
              <a:pPr/>
              <a:t>06/03/2018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10" name="Picture 9" descr="P_HARCA_Logo_Full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11" name="Picture 10" descr="P_HARCA_Logo_Fu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87120"/>
            <a:ext cx="5486400" cy="425054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0"/>
            <a:ext cx="5486400" cy="275510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83085"/>
            <a:ext cx="5486400" cy="34331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71D7-EE27-1546-B719-9F87D23A5489}" type="datetime1">
              <a:rPr lang="en-GB" smtClean="0"/>
              <a:pPr/>
              <a:t>06/03/2018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10" name="Picture 9" descr="P_HARCA_Logo_Full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11" name="Picture 10" descr="P_HARCA_Logo_Fu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7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tandard (4x3)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668E46-0DA2-E942-9AD3-63AC5DB6553A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8" name="Media Placeholder 5"/>
          <p:cNvSpPr>
            <a:spLocks noGrp="1" noChangeAspect="1"/>
          </p:cNvSpPr>
          <p:nvPr>
            <p:ph type="media" sz="quarter" idx="13" hasCustomPrompt="1"/>
          </p:nvPr>
        </p:nvSpPr>
        <p:spPr>
          <a:xfrm>
            <a:off x="1795746" y="990683"/>
            <a:ext cx="5557520" cy="3126106"/>
          </a:xfr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on the film icon to insert your Standard (4x3 video)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24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 Widescreen (16x9)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668E46-0DA2-E942-9AD3-63AC5DB6553A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9" name="Media Placeholder 5"/>
          <p:cNvSpPr>
            <a:spLocks noGrp="1" noChangeAspect="1"/>
          </p:cNvSpPr>
          <p:nvPr>
            <p:ph type="media" sz="quarter" idx="13" hasCustomPrompt="1"/>
          </p:nvPr>
        </p:nvSpPr>
        <p:spPr>
          <a:xfrm>
            <a:off x="1795746" y="990683"/>
            <a:ext cx="5557520" cy="3126106"/>
          </a:xfr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on the film icon to insert your Standard (4x3 video)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87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0267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709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E4097271-D223-0F42-BC14-68CD5F99FFFA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4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0267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709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2C5FA8C9-FBBE-C540-A35C-AEED34C65B97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1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0267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709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D3C26531-B56C-1B4D-8511-193EECAEC5F4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2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0267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709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5A4273A7-83D1-9D4F-BA77-7600271412EA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55B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4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3F8F59-A781-614C-B1F7-6D0AA6D80901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2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BADE5B-77CF-954E-9D9F-2EEDEBBF9333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C47A66-6AC8-944A-BA04-CA9A9B3600EC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pic>
        <p:nvPicPr>
          <p:cNvPr id="9" name="Picture 8" descr="P_HARCA_Logo_Full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431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707431"/>
            <a:ext cx="9144000" cy="0"/>
          </a:xfrm>
          <a:prstGeom prst="line">
            <a:avLst/>
          </a:prstGeom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_HARCA_Logo_Fu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00" y="4337603"/>
            <a:ext cx="107400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90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1649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4462D06C-504E-A44C-9352-F0DF370BBB88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1649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649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2FE18977-94FB-415F-B497-03350E8854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20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  <p:sldLayoutId id="2147483781" r:id="rId19"/>
    <p:sldLayoutId id="2147483782" r:id="rId20"/>
    <p:sldLayoutId id="2147483783" r:id="rId21"/>
    <p:sldLayoutId id="2147483738" r:id="rId22"/>
    <p:sldLayoutId id="2147483739" r:id="rId23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/>
  <p:txStyles>
    <p:titleStyle>
      <a:lvl1pPr algn="ctr" defTabSz="457200" rtl="0" eaLnBrk="1" latinLnBrk="0" hangingPunct="1">
        <a:lnSpc>
          <a:spcPct val="80000"/>
        </a:lnSpc>
        <a:spcBef>
          <a:spcPct val="0"/>
        </a:spcBef>
        <a:buNone/>
        <a:defRPr sz="2200" kern="120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Poplar HARCA Amnesty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Avril Drummond</a:t>
            </a:r>
          </a:p>
          <a:p>
            <a:r>
              <a:rPr lang="en-GB" dirty="0" smtClean="0"/>
              <a:t>Counter Fraud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2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Poplar </a:t>
            </a:r>
            <a:r>
              <a:rPr lang="en-GB" dirty="0" err="1" smtClean="0"/>
              <a:t>Harca</a:t>
            </a:r>
            <a:r>
              <a:rPr lang="en-GB" dirty="0" smtClean="0"/>
              <a:t> manages 9,000 properties in densely populated Tower Hamlets, London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Counter Fraud officer employed in April 2015</a:t>
            </a:r>
          </a:p>
          <a:p>
            <a:r>
              <a:rPr lang="en-GB" dirty="0" smtClean="0"/>
              <a:t>Training for all front line staff took place to improve detection of tenancy fraud</a:t>
            </a:r>
          </a:p>
          <a:p>
            <a:r>
              <a:rPr lang="en-GB" dirty="0" smtClean="0"/>
              <a:t>Training also rolled out to surveyors and contractors, particularly gas engineers</a:t>
            </a:r>
          </a:p>
          <a:p>
            <a:r>
              <a:rPr lang="en-GB" dirty="0" smtClean="0"/>
              <a:t>Reporting line opened – confidential online report form</a:t>
            </a:r>
          </a:p>
          <a:p>
            <a:r>
              <a:rPr lang="en-GB" dirty="0" smtClean="0"/>
              <a:t>£500 reward offered, if property recovered</a:t>
            </a:r>
          </a:p>
          <a:p>
            <a:r>
              <a:rPr lang="en-GB" dirty="0" smtClean="0"/>
              <a:t>Press release highlighting the amnesty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5CFB-517F-4445-A4F0-CB169C871A8F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Poplar HARCA PowerPoint template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Posters put up in all communal areas, and notice boards</a:t>
            </a:r>
          </a:p>
          <a:p>
            <a:r>
              <a:rPr lang="en-GB" dirty="0"/>
              <a:t>Amnesty reported to all 12 Estate Boards.</a:t>
            </a:r>
          </a:p>
          <a:p>
            <a:r>
              <a:rPr lang="en-GB" dirty="0"/>
              <a:t>Details of sent out with quarterly rent statements to all residents</a:t>
            </a:r>
          </a:p>
          <a:p>
            <a:r>
              <a:rPr lang="en-GB" dirty="0"/>
              <a:t>Details of amnesty also highlighted in </a:t>
            </a:r>
            <a:r>
              <a:rPr lang="en-GB" dirty="0" err="1"/>
              <a:t>Harca</a:t>
            </a:r>
            <a:r>
              <a:rPr lang="en-GB" dirty="0"/>
              <a:t> Life, publication sent to all residents and information on how to report suspected subletting</a:t>
            </a:r>
          </a:p>
          <a:p>
            <a:r>
              <a:rPr lang="en-GB" dirty="0"/>
              <a:t>All reports of subletting are investigated (Streetwise used as management system)</a:t>
            </a:r>
          </a:p>
          <a:p>
            <a:r>
              <a:rPr lang="en-GB" dirty="0"/>
              <a:t>We also investigate every </a:t>
            </a:r>
            <a:r>
              <a:rPr lang="en-GB" dirty="0" err="1"/>
              <a:t>RTB</a:t>
            </a:r>
            <a:r>
              <a:rPr lang="en-GB" dirty="0"/>
              <a:t> application and succession application</a:t>
            </a:r>
          </a:p>
          <a:p>
            <a:r>
              <a:rPr lang="en-GB" dirty="0"/>
              <a:t>Our ethos is, tackle tenancy fraud, do not tolerate 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8F59-A781-614C-B1F7-6D0AA6D80901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8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amnesties, 6 properties recovered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5CFB-517F-4445-A4F0-CB169C871A8F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Poplar HARCA PowerPoint template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GB" dirty="0"/>
              <a:t>amnesty – ran from 1 July – 31 August 2015</a:t>
            </a:r>
          </a:p>
          <a:p>
            <a:pPr marL="0" indent="0" algn="ctr">
              <a:buNone/>
            </a:pPr>
            <a:r>
              <a:rPr lang="en-GB" dirty="0"/>
              <a:t>3 properties recovered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amnesty – ran from 1 January – 28 February 2018</a:t>
            </a:r>
          </a:p>
          <a:p>
            <a:pPr marL="0" indent="0" algn="ctr">
              <a:buNone/>
            </a:pPr>
            <a:r>
              <a:rPr lang="en-GB" dirty="0"/>
              <a:t>3 properties recovered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amnesty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Highlighted in local press  - East London Advertiser </a:t>
            </a:r>
          </a:p>
          <a:p>
            <a:r>
              <a:rPr lang="en-GB" dirty="0" smtClean="0"/>
              <a:t>Amnesty announced on our website and on our </a:t>
            </a:r>
            <a:r>
              <a:rPr lang="en-GB" dirty="0" err="1" smtClean="0"/>
              <a:t>facebook</a:t>
            </a:r>
            <a:r>
              <a:rPr lang="en-GB" dirty="0"/>
              <a:t> </a:t>
            </a:r>
            <a:r>
              <a:rPr lang="en-GB" dirty="0" smtClean="0"/>
              <a:t>and twitter feeds </a:t>
            </a:r>
          </a:p>
          <a:p>
            <a:r>
              <a:rPr lang="en-GB" dirty="0" smtClean="0"/>
              <a:t>Information sent out to all residents on quarterly rent statements</a:t>
            </a:r>
          </a:p>
          <a:p>
            <a:r>
              <a:rPr lang="en-GB" dirty="0" smtClean="0"/>
              <a:t>Reward increased to £1000 for any reports during amnesty, which lead to successful recovery of the property. After the amnesty the reward will return to £500.</a:t>
            </a:r>
          </a:p>
          <a:p>
            <a:r>
              <a:rPr lang="en-GB" dirty="0" smtClean="0"/>
              <a:t>Received </a:t>
            </a:r>
            <a:r>
              <a:rPr lang="en-GB" dirty="0" smtClean="0"/>
              <a:t>more</a:t>
            </a:r>
            <a:r>
              <a:rPr lang="en-GB" dirty="0" smtClean="0"/>
              <a:t> </a:t>
            </a:r>
            <a:r>
              <a:rPr lang="en-GB" dirty="0" smtClean="0"/>
              <a:t>reports of tenancy fraud during the </a:t>
            </a:r>
            <a:r>
              <a:rPr lang="en-GB" dirty="0" smtClean="0"/>
              <a:t>amnesty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8F59-A781-614C-B1F7-6D0AA6D80901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24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Poplar </a:t>
            </a:r>
            <a:r>
              <a:rPr lang="en-GB" dirty="0" err="1" smtClean="0"/>
              <a:t>Harca</a:t>
            </a:r>
            <a:r>
              <a:rPr lang="en-GB" dirty="0" smtClean="0"/>
              <a:t>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42 x properties recovered since April 2015</a:t>
            </a:r>
          </a:p>
          <a:p>
            <a:r>
              <a:rPr lang="en-GB" dirty="0" smtClean="0"/>
              <a:t>10 </a:t>
            </a:r>
            <a:r>
              <a:rPr lang="en-GB" dirty="0" err="1" smtClean="0"/>
              <a:t>RTB</a:t>
            </a:r>
            <a:r>
              <a:rPr lang="en-GB" dirty="0" smtClean="0"/>
              <a:t> refusals</a:t>
            </a:r>
          </a:p>
          <a:p>
            <a:r>
              <a:rPr lang="en-GB" dirty="0" smtClean="0"/>
              <a:t>Saving to Poplar </a:t>
            </a:r>
            <a:r>
              <a:rPr lang="en-GB" dirty="0" err="1" smtClean="0"/>
              <a:t>Harca</a:t>
            </a:r>
            <a:r>
              <a:rPr lang="en-GB" dirty="0" smtClean="0"/>
              <a:t> £6.7M (cost of rebuild and loss of </a:t>
            </a:r>
            <a:r>
              <a:rPr lang="en-GB" dirty="0" err="1" smtClean="0"/>
              <a:t>RTB</a:t>
            </a:r>
            <a:r>
              <a:rPr lang="en-GB" dirty="0" smtClean="0"/>
              <a:t> discount)</a:t>
            </a:r>
          </a:p>
          <a:p>
            <a:r>
              <a:rPr lang="en-GB" dirty="0" smtClean="0"/>
              <a:t>Poplar </a:t>
            </a:r>
            <a:r>
              <a:rPr lang="en-GB" dirty="0" err="1" smtClean="0"/>
              <a:t>Harca</a:t>
            </a:r>
            <a:r>
              <a:rPr lang="en-GB" dirty="0" smtClean="0"/>
              <a:t> featured in two series of BBC’s Council House Crackdown</a:t>
            </a:r>
          </a:p>
          <a:p>
            <a:r>
              <a:rPr lang="en-GB" dirty="0" smtClean="0"/>
              <a:t>Additional application form added to </a:t>
            </a:r>
            <a:r>
              <a:rPr lang="en-GB" dirty="0" err="1" smtClean="0"/>
              <a:t>RTB</a:t>
            </a:r>
            <a:r>
              <a:rPr lang="en-GB" dirty="0" smtClean="0"/>
              <a:t> process, which is now used as standard across most Local Authorities and Registered providers</a:t>
            </a:r>
          </a:p>
          <a:p>
            <a:r>
              <a:rPr lang="en-GB" dirty="0" smtClean="0"/>
              <a:t>Strong partnership with Thurrock Council’s Counter Fraud and Investigation Department</a:t>
            </a:r>
          </a:p>
          <a:p>
            <a:r>
              <a:rPr lang="en-GB" dirty="0" smtClean="0"/>
              <a:t>Criminal prosecution in 2017, suspended prison sentence handed to former tenant, and currently waiting for confiscation order</a:t>
            </a:r>
          </a:p>
          <a:p>
            <a:r>
              <a:rPr lang="en-GB" dirty="0" err="1" smtClean="0"/>
              <a:t>UPOs</a:t>
            </a:r>
            <a:r>
              <a:rPr lang="en-GB" dirty="0" smtClean="0"/>
              <a:t> brought to every civil possession case – largest one for £66,000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8F59-A781-614C-B1F7-6D0AA6D80901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80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have 26 live investigations</a:t>
            </a:r>
          </a:p>
          <a:p>
            <a:r>
              <a:rPr lang="en-GB" dirty="0" smtClean="0"/>
              <a:t>39 joint investigations with Thurrock Council</a:t>
            </a:r>
          </a:p>
          <a:p>
            <a:r>
              <a:rPr lang="en-GB" dirty="0"/>
              <a:t>4</a:t>
            </a:r>
            <a:r>
              <a:rPr lang="en-GB" dirty="0" smtClean="0"/>
              <a:t> criminal prosecutions with Thurrock Council</a:t>
            </a:r>
          </a:p>
          <a:p>
            <a:r>
              <a:rPr lang="en-GB" dirty="0" smtClean="0"/>
              <a:t>13 investigations in a pending file</a:t>
            </a:r>
          </a:p>
          <a:p>
            <a:r>
              <a:rPr lang="en-GB" dirty="0" smtClean="0"/>
              <a:t>23 </a:t>
            </a:r>
            <a:r>
              <a:rPr lang="en-GB" dirty="0" err="1" smtClean="0"/>
              <a:t>RTB</a:t>
            </a:r>
            <a:r>
              <a:rPr lang="en-GB" dirty="0" smtClean="0"/>
              <a:t> investigations</a:t>
            </a:r>
          </a:p>
          <a:p>
            <a:r>
              <a:rPr lang="en-GB" dirty="0" smtClean="0"/>
              <a:t>5 legal cases awaiting civil possession hearings</a:t>
            </a:r>
          </a:p>
          <a:p>
            <a:r>
              <a:rPr lang="en-GB" dirty="0" smtClean="0"/>
              <a:t>Further joint training with Thurrock planned for all front line staff</a:t>
            </a:r>
          </a:p>
          <a:p>
            <a:r>
              <a:rPr lang="en-GB" dirty="0" smtClean="0"/>
              <a:t>Review of appeals process for tenants after notices have been served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8F59-A781-614C-B1F7-6D0AA6D80901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22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5CFB-517F-4445-A4F0-CB169C871A8F}" type="datetime1">
              <a:rPr lang="en-GB" smtClean="0"/>
              <a:pPr/>
              <a:t>06/03/2018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Poplar HARCA PowerPoint template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8977-94FB-415F-B497-03350E8854FC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2" descr="\\poplarfiler02\Homedir$\Avril.Drummond\My Pictures\poplar harc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00840"/>
            <a:ext cx="3228975" cy="23662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8188"/>
          </a:xfrm>
        </p:spPr>
        <p:txBody>
          <a:bodyPr/>
          <a:lstStyle/>
          <a:p>
            <a:r>
              <a:rPr lang="en-GB" dirty="0" smtClean="0"/>
              <a:t>Thank you for listening, 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2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lar_HARCA_Colours_Master">
  <a:themeElements>
    <a:clrScheme name="Poplar HARCA 1">
      <a:dk1>
        <a:srgbClr val="000000"/>
      </a:dk1>
      <a:lt1>
        <a:srgbClr val="FFFFFF"/>
      </a:lt1>
      <a:dk2>
        <a:srgbClr val="57555B"/>
      </a:dk2>
      <a:lt2>
        <a:srgbClr val="E7E6E6"/>
      </a:lt2>
      <a:accent1>
        <a:srgbClr val="00B3BC"/>
      </a:accent1>
      <a:accent2>
        <a:srgbClr val="95C11F"/>
      </a:accent2>
      <a:accent3>
        <a:srgbClr val="FBBA00"/>
      </a:accent3>
      <a:accent4>
        <a:srgbClr val="EF7D00"/>
      </a:accent4>
      <a:accent5>
        <a:srgbClr val="E83273"/>
      </a:accent5>
      <a:accent6>
        <a:srgbClr val="57555B"/>
      </a:accent6>
      <a:hlink>
        <a:srgbClr val="00B2BC"/>
      </a:hlink>
      <a:folHlink>
        <a:srgbClr val="E8317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plar_HARCA_1.1" id="{FE71F742-D2D7-C54F-8F39-A049A00A8B3A}" vid="{B2AB8A26-54C3-6F44-8504-944FF61990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Poplar_HARCA_Colours_Master.thmx</Template>
  <TotalTime>319</TotalTime>
  <Words>466</Words>
  <Application>Microsoft Office PowerPoint</Application>
  <PresentationFormat>On-screen Show (16:9)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Poplar_HARCA_Colours_Master</vt:lpstr>
      <vt:lpstr>Poplar HARCA Amnesty </vt:lpstr>
      <vt:lpstr>Introduction</vt:lpstr>
      <vt:lpstr>Introduction continued</vt:lpstr>
      <vt:lpstr>Two amnesties, 6 properties recovered</vt:lpstr>
      <vt:lpstr>Current amnesty in 2018</vt:lpstr>
      <vt:lpstr>Poplar Harca achievements</vt:lpstr>
      <vt:lpstr>Current workload</vt:lpstr>
      <vt:lpstr>Thank you for listening, any questions?</vt:lpstr>
    </vt:vector>
  </TitlesOfParts>
  <Company>Stream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REZIDOR HOTEL GROUP POWERPOINT TEMPLATE</dc:title>
  <dc:creator>Stuart Anderson</dc:creator>
  <cp:lastModifiedBy>Avril Drummond</cp:lastModifiedBy>
  <cp:revision>49</cp:revision>
  <dcterms:created xsi:type="dcterms:W3CDTF">2015-07-13T09:32:44Z</dcterms:created>
  <dcterms:modified xsi:type="dcterms:W3CDTF">2018-03-06T12:01:50Z</dcterms:modified>
</cp:coreProperties>
</file>