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0"/>
  </p:notesMasterIdLst>
  <p:sldIdLst>
    <p:sldId id="404" r:id="rId4"/>
    <p:sldId id="417" r:id="rId5"/>
    <p:sldId id="419" r:id="rId6"/>
    <p:sldId id="422" r:id="rId7"/>
    <p:sldId id="412" r:id="rId8"/>
    <p:sldId id="395" r:id="rId9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91"/>
    <a:srgbClr val="D24F4E"/>
    <a:srgbClr val="7A7A7A"/>
    <a:srgbClr val="474746"/>
    <a:srgbClr val="0A5174"/>
    <a:srgbClr val="007396"/>
    <a:srgbClr val="00B5FF"/>
    <a:srgbClr val="09466C"/>
    <a:srgbClr val="002831"/>
    <a:srgbClr val="003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9" autoAdjust="0"/>
    <p:restoredTop sz="85501" autoAdjust="0"/>
  </p:normalViewPr>
  <p:slideViewPr>
    <p:cSldViewPr snapToGrid="0" snapToObjects="1">
      <p:cViewPr>
        <p:scale>
          <a:sx n="66" d="100"/>
          <a:sy n="66" d="100"/>
        </p:scale>
        <p:origin x="2652" y="1086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-31740"/>
    </p:cViewPr>
  </p:sorterViewPr>
  <p:notesViewPr>
    <p:cSldViewPr snapToGrid="0" snapToObjects="1">
      <p:cViewPr varScale="1">
        <p:scale>
          <a:sx n="155" d="100"/>
          <a:sy n="155" d="100"/>
        </p:scale>
        <p:origin x="-664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675C1E-EF51-5645-A420-13FFF736D94D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3614EB-24EA-BD46-837C-320A394D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with picture mainly white sent</a:t>
            </a:r>
            <a:r>
              <a:rPr lang="en-US" baseline="0" dirty="0" smtClean="0"/>
              <a:t> to the back</a:t>
            </a:r>
          </a:p>
          <a:p>
            <a:r>
              <a:rPr lang="en-US" baseline="0" dirty="0" smtClean="0"/>
              <a:t>1 speaker from THF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14EB-24EA-BD46-837C-320A394D8F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images on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14EB-24EA-BD46-837C-320A394D8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0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images on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14EB-24EA-BD46-837C-320A394D8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D394C2-33B0-4AE7-B25D-718F1E45E83A}" type="slidenum">
              <a:rPr lang="en-US" altLang="en-US" sz="1200" smtClean="0">
                <a:solidFill>
                  <a:srgbClr val="000000"/>
                </a:solidFill>
              </a:rPr>
              <a:pPr/>
              <a:t>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4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images on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14EB-24EA-BD46-837C-320A394D8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Layout example using 3 column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14EB-24EA-BD46-837C-320A394D8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3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5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7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6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5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1227-8DC5-B445-A4A5-61D03D0BC093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2AF9-BDB7-E94A-A2ED-83627D2B2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Housing Forum Logo 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41" y="4245769"/>
            <a:ext cx="959644" cy="3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arallelogram 6"/>
          <p:cNvSpPr>
            <a:spLocks noChangeArrowheads="1"/>
          </p:cNvSpPr>
          <p:nvPr userDrawn="1"/>
        </p:nvSpPr>
        <p:spPr bwMode="auto">
          <a:xfrm>
            <a:off x="6891337" y="4737498"/>
            <a:ext cx="2268141" cy="420290"/>
          </a:xfrm>
          <a:custGeom>
            <a:avLst/>
            <a:gdLst>
              <a:gd name="connsiteX0" fmla="*/ 0 w 3873500"/>
              <a:gd name="connsiteY0" fmla="*/ 541337 h 541337"/>
              <a:gd name="connsiteX1" fmla="*/ 576540 w 3873500"/>
              <a:gd name="connsiteY1" fmla="*/ 0 h 541337"/>
              <a:gd name="connsiteX2" fmla="*/ 3873500 w 3873500"/>
              <a:gd name="connsiteY2" fmla="*/ 0 h 541337"/>
              <a:gd name="connsiteX3" fmla="*/ 3296960 w 3873500"/>
              <a:gd name="connsiteY3" fmla="*/ 541337 h 541337"/>
              <a:gd name="connsiteX4" fmla="*/ 0 w 3873500"/>
              <a:gd name="connsiteY4" fmla="*/ 541337 h 541337"/>
              <a:gd name="connsiteX0" fmla="*/ 0 w 3296960"/>
              <a:gd name="connsiteY0" fmla="*/ 541337 h 541337"/>
              <a:gd name="connsiteX1" fmla="*/ 576540 w 3296960"/>
              <a:gd name="connsiteY1" fmla="*/ 0 h 541337"/>
              <a:gd name="connsiteX2" fmla="*/ 3025088 w 3296960"/>
              <a:gd name="connsiteY2" fmla="*/ 9427 h 541337"/>
              <a:gd name="connsiteX3" fmla="*/ 3296960 w 3296960"/>
              <a:gd name="connsiteY3" fmla="*/ 541337 h 541337"/>
              <a:gd name="connsiteX4" fmla="*/ 0 w 3296960"/>
              <a:gd name="connsiteY4" fmla="*/ 541337 h 541337"/>
              <a:gd name="connsiteX0" fmla="*/ 0 w 3296960"/>
              <a:gd name="connsiteY0" fmla="*/ 748727 h 748727"/>
              <a:gd name="connsiteX1" fmla="*/ 576540 w 3296960"/>
              <a:gd name="connsiteY1" fmla="*/ 207390 h 748727"/>
              <a:gd name="connsiteX2" fmla="*/ 3015661 w 3296960"/>
              <a:gd name="connsiteY2" fmla="*/ 0 h 748727"/>
              <a:gd name="connsiteX3" fmla="*/ 3296960 w 3296960"/>
              <a:gd name="connsiteY3" fmla="*/ 748727 h 748727"/>
              <a:gd name="connsiteX4" fmla="*/ 0 w 3296960"/>
              <a:gd name="connsiteY4" fmla="*/ 748727 h 748727"/>
              <a:gd name="connsiteX0" fmla="*/ 0 w 3296960"/>
              <a:gd name="connsiteY0" fmla="*/ 541337 h 541337"/>
              <a:gd name="connsiteX1" fmla="*/ 576540 w 3296960"/>
              <a:gd name="connsiteY1" fmla="*/ 0 h 541337"/>
              <a:gd name="connsiteX2" fmla="*/ 3006234 w 3296960"/>
              <a:gd name="connsiteY2" fmla="*/ 0 h 541337"/>
              <a:gd name="connsiteX3" fmla="*/ 3296960 w 3296960"/>
              <a:gd name="connsiteY3" fmla="*/ 541337 h 541337"/>
              <a:gd name="connsiteX4" fmla="*/ 0 w 3296960"/>
              <a:gd name="connsiteY4" fmla="*/ 541337 h 541337"/>
              <a:gd name="connsiteX0" fmla="*/ 0 w 3023582"/>
              <a:gd name="connsiteY0" fmla="*/ 541337 h 560191"/>
              <a:gd name="connsiteX1" fmla="*/ 576540 w 3023582"/>
              <a:gd name="connsiteY1" fmla="*/ 0 h 560191"/>
              <a:gd name="connsiteX2" fmla="*/ 3006234 w 3023582"/>
              <a:gd name="connsiteY2" fmla="*/ 0 h 560191"/>
              <a:gd name="connsiteX3" fmla="*/ 3023582 w 3023582"/>
              <a:gd name="connsiteY3" fmla="*/ 560191 h 560191"/>
              <a:gd name="connsiteX4" fmla="*/ 0 w 3023582"/>
              <a:gd name="connsiteY4" fmla="*/ 541337 h 56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582" h="560191">
                <a:moveTo>
                  <a:pt x="0" y="541337"/>
                </a:moveTo>
                <a:lnTo>
                  <a:pt x="576540" y="0"/>
                </a:lnTo>
                <a:lnTo>
                  <a:pt x="3006234" y="0"/>
                </a:lnTo>
                <a:lnTo>
                  <a:pt x="3023582" y="560191"/>
                </a:lnTo>
                <a:lnTo>
                  <a:pt x="0" y="541337"/>
                </a:lnTo>
                <a:close/>
              </a:path>
            </a:pathLst>
          </a:custGeom>
          <a:solidFill>
            <a:srgbClr val="0074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800" smtClean="0">
              <a:solidFill>
                <a:srgbClr val="000000"/>
              </a:solidFill>
            </a:endParaRPr>
          </a:p>
        </p:txBody>
      </p:sp>
      <p:sp>
        <p:nvSpPr>
          <p:cNvPr id="1028" name="Line 12"/>
          <p:cNvSpPr>
            <a:spLocks noChangeShapeType="1"/>
          </p:cNvSpPr>
          <p:nvPr userDrawn="1"/>
        </p:nvSpPr>
        <p:spPr bwMode="auto">
          <a:xfrm>
            <a:off x="0" y="459581"/>
            <a:ext cx="9144000" cy="0"/>
          </a:xfrm>
          <a:prstGeom prst="line">
            <a:avLst/>
          </a:prstGeom>
          <a:noFill/>
          <a:ln w="19050">
            <a:solidFill>
              <a:srgbClr val="6AA4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3883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sz="1800" b="1">
          <a:solidFill>
            <a:srgbClr val="00748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6AA4B3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Housing Forum Logo CMY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41" y="4245769"/>
            <a:ext cx="959644" cy="3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arallelogram 6"/>
          <p:cNvSpPr>
            <a:spLocks noChangeArrowheads="1"/>
          </p:cNvSpPr>
          <p:nvPr userDrawn="1"/>
        </p:nvSpPr>
        <p:spPr bwMode="auto">
          <a:xfrm>
            <a:off x="6891337" y="4737498"/>
            <a:ext cx="2268141" cy="420290"/>
          </a:xfrm>
          <a:custGeom>
            <a:avLst/>
            <a:gdLst>
              <a:gd name="connsiteX0" fmla="*/ 0 w 3873500"/>
              <a:gd name="connsiteY0" fmla="*/ 541337 h 541337"/>
              <a:gd name="connsiteX1" fmla="*/ 576540 w 3873500"/>
              <a:gd name="connsiteY1" fmla="*/ 0 h 541337"/>
              <a:gd name="connsiteX2" fmla="*/ 3873500 w 3873500"/>
              <a:gd name="connsiteY2" fmla="*/ 0 h 541337"/>
              <a:gd name="connsiteX3" fmla="*/ 3296960 w 3873500"/>
              <a:gd name="connsiteY3" fmla="*/ 541337 h 541337"/>
              <a:gd name="connsiteX4" fmla="*/ 0 w 3873500"/>
              <a:gd name="connsiteY4" fmla="*/ 541337 h 541337"/>
              <a:gd name="connsiteX0" fmla="*/ 0 w 3296960"/>
              <a:gd name="connsiteY0" fmla="*/ 541337 h 541337"/>
              <a:gd name="connsiteX1" fmla="*/ 576540 w 3296960"/>
              <a:gd name="connsiteY1" fmla="*/ 0 h 541337"/>
              <a:gd name="connsiteX2" fmla="*/ 3025088 w 3296960"/>
              <a:gd name="connsiteY2" fmla="*/ 9427 h 541337"/>
              <a:gd name="connsiteX3" fmla="*/ 3296960 w 3296960"/>
              <a:gd name="connsiteY3" fmla="*/ 541337 h 541337"/>
              <a:gd name="connsiteX4" fmla="*/ 0 w 3296960"/>
              <a:gd name="connsiteY4" fmla="*/ 541337 h 541337"/>
              <a:gd name="connsiteX0" fmla="*/ 0 w 3296960"/>
              <a:gd name="connsiteY0" fmla="*/ 748727 h 748727"/>
              <a:gd name="connsiteX1" fmla="*/ 576540 w 3296960"/>
              <a:gd name="connsiteY1" fmla="*/ 207390 h 748727"/>
              <a:gd name="connsiteX2" fmla="*/ 3015661 w 3296960"/>
              <a:gd name="connsiteY2" fmla="*/ 0 h 748727"/>
              <a:gd name="connsiteX3" fmla="*/ 3296960 w 3296960"/>
              <a:gd name="connsiteY3" fmla="*/ 748727 h 748727"/>
              <a:gd name="connsiteX4" fmla="*/ 0 w 3296960"/>
              <a:gd name="connsiteY4" fmla="*/ 748727 h 748727"/>
              <a:gd name="connsiteX0" fmla="*/ 0 w 3296960"/>
              <a:gd name="connsiteY0" fmla="*/ 541337 h 541337"/>
              <a:gd name="connsiteX1" fmla="*/ 576540 w 3296960"/>
              <a:gd name="connsiteY1" fmla="*/ 0 h 541337"/>
              <a:gd name="connsiteX2" fmla="*/ 3006234 w 3296960"/>
              <a:gd name="connsiteY2" fmla="*/ 0 h 541337"/>
              <a:gd name="connsiteX3" fmla="*/ 3296960 w 3296960"/>
              <a:gd name="connsiteY3" fmla="*/ 541337 h 541337"/>
              <a:gd name="connsiteX4" fmla="*/ 0 w 3296960"/>
              <a:gd name="connsiteY4" fmla="*/ 541337 h 541337"/>
              <a:gd name="connsiteX0" fmla="*/ 0 w 3023582"/>
              <a:gd name="connsiteY0" fmla="*/ 541337 h 560191"/>
              <a:gd name="connsiteX1" fmla="*/ 576540 w 3023582"/>
              <a:gd name="connsiteY1" fmla="*/ 0 h 560191"/>
              <a:gd name="connsiteX2" fmla="*/ 3006234 w 3023582"/>
              <a:gd name="connsiteY2" fmla="*/ 0 h 560191"/>
              <a:gd name="connsiteX3" fmla="*/ 3023582 w 3023582"/>
              <a:gd name="connsiteY3" fmla="*/ 560191 h 560191"/>
              <a:gd name="connsiteX4" fmla="*/ 0 w 3023582"/>
              <a:gd name="connsiteY4" fmla="*/ 541337 h 56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582" h="560191">
                <a:moveTo>
                  <a:pt x="0" y="541337"/>
                </a:moveTo>
                <a:lnTo>
                  <a:pt x="576540" y="0"/>
                </a:lnTo>
                <a:lnTo>
                  <a:pt x="3006234" y="0"/>
                </a:lnTo>
                <a:lnTo>
                  <a:pt x="3023582" y="560191"/>
                </a:lnTo>
                <a:lnTo>
                  <a:pt x="0" y="541337"/>
                </a:lnTo>
                <a:close/>
              </a:path>
            </a:pathLst>
          </a:custGeom>
          <a:solidFill>
            <a:srgbClr val="0074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800" smtClean="0">
              <a:solidFill>
                <a:srgbClr val="000000"/>
              </a:solidFill>
            </a:endParaRPr>
          </a:p>
        </p:txBody>
      </p:sp>
      <p:sp>
        <p:nvSpPr>
          <p:cNvPr id="1028" name="Line 12"/>
          <p:cNvSpPr>
            <a:spLocks noChangeShapeType="1"/>
          </p:cNvSpPr>
          <p:nvPr userDrawn="1"/>
        </p:nvSpPr>
        <p:spPr bwMode="auto">
          <a:xfrm>
            <a:off x="0" y="459581"/>
            <a:ext cx="9144000" cy="0"/>
          </a:xfrm>
          <a:prstGeom prst="line">
            <a:avLst/>
          </a:prstGeom>
          <a:noFill/>
          <a:ln w="19050">
            <a:solidFill>
              <a:srgbClr val="6AA4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4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rgbClr val="007481"/>
          </a:solidFill>
          <a:latin typeface="Arial Black" pitchFamily="1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sz="1800" b="1">
          <a:solidFill>
            <a:srgbClr val="00748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6AA4B3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8288" y="2078180"/>
            <a:ext cx="655781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>
                <a:solidFill>
                  <a:srgbClr val="007396"/>
                </a:solidFill>
                <a:latin typeface="Helvetica"/>
                <a:cs typeface="Helvetica"/>
              </a:rPr>
              <a:t>Regional Forum for Kent</a:t>
            </a:r>
          </a:p>
          <a:p>
            <a:r>
              <a:rPr lang="en-GB" sz="3200">
                <a:solidFill>
                  <a:srgbClr val="007396"/>
                </a:solidFill>
                <a:latin typeface="Helvetica"/>
                <a:cs typeface="Helvetica"/>
              </a:rPr>
              <a:t>and the South East</a:t>
            </a:r>
            <a:endParaRPr lang="en-GB" sz="3200" dirty="0">
              <a:solidFill>
                <a:srgbClr val="007396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288" y="4881829"/>
            <a:ext cx="6557818" cy="130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850" dirty="0" smtClean="0">
                <a:solidFill>
                  <a:srgbClr val="007396"/>
                </a:solidFill>
                <a:latin typeface="Helvetica"/>
                <a:cs typeface="Helvetica"/>
              </a:rPr>
              <a:t>Working with NHBC</a:t>
            </a:r>
            <a:endParaRPr lang="en-US" sz="850" dirty="0">
              <a:solidFill>
                <a:srgbClr val="007396"/>
              </a:solidFill>
              <a:latin typeface="Helvetica"/>
              <a:cs typeface="Helvetic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824000"/>
            <a:ext cx="9144000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HF ppt cover Colour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07" y="398390"/>
            <a:ext cx="2132838" cy="12138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9228" y="33741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D24F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</a:t>
            </a:r>
            <a:r>
              <a:rPr lang="en-GB" dirty="0" smtClean="0">
                <a:solidFill>
                  <a:srgbClr val="D24F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February 2018</a:t>
            </a:r>
            <a:endParaRPr lang="en-GB" dirty="0">
              <a:solidFill>
                <a:srgbClr val="D24F4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7023"/>
          <a:stretch/>
        </p:blipFill>
        <p:spPr bwMode="auto">
          <a:xfrm>
            <a:off x="5864797" y="553838"/>
            <a:ext cx="2915920" cy="902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989998" y="4140000"/>
            <a:ext cx="358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400" dirty="0">
                <a:solidFill>
                  <a:srgbClr val="474746"/>
                </a:solidFill>
                <a:latin typeface="Helvetica" charset="0"/>
                <a:cs typeface="Helvetica" charset="0"/>
              </a:rPr>
              <a:t>Shelagh Grant</a:t>
            </a:r>
          </a:p>
          <a:p>
            <a:pPr>
              <a:lnSpc>
                <a:spcPts val="1800"/>
              </a:lnSpc>
            </a:pPr>
            <a:r>
              <a:rPr lang="en-GB" sz="1400" dirty="0">
                <a:solidFill>
                  <a:srgbClr val="474746"/>
                </a:solidFill>
                <a:latin typeface="Helvetica" charset="0"/>
                <a:cs typeface="Helvetica" charset="0"/>
              </a:rPr>
              <a:t>Chief Executive, The Housing Forum</a:t>
            </a:r>
          </a:p>
        </p:txBody>
      </p:sp>
    </p:spTree>
    <p:extLst>
      <p:ext uri="{BB962C8B-B14F-4D97-AF65-F5344CB8AC3E}">
        <p14:creationId xmlns:p14="http://schemas.microsoft.com/office/powerpoint/2010/main" val="19453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631" y="505472"/>
            <a:ext cx="43983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rgbClr val="007396"/>
                </a:solidFill>
                <a:latin typeface="Helvetica"/>
                <a:cs typeface="Helvetica"/>
              </a:rPr>
              <a:t>The all-industry </a:t>
            </a:r>
            <a:r>
              <a:rPr lang="en-GB" sz="2000" dirty="0">
                <a:solidFill>
                  <a:srgbClr val="007396"/>
                </a:solidFill>
                <a:latin typeface="Helvetica"/>
                <a:cs typeface="Helvetica"/>
              </a:rPr>
              <a:t>membership network for housing and construction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631" y="1435309"/>
            <a:ext cx="4005369" cy="3949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r>
              <a:rPr lang="en-GB" sz="1300" dirty="0" smtClean="0">
                <a:solidFill>
                  <a:srgbClr val="474746"/>
                </a:solidFill>
                <a:latin typeface="Helvetica"/>
                <a:cs typeface="Helvetica"/>
              </a:rPr>
              <a:t>set </a:t>
            </a: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up following the 1998 Egan report “Rethinking </a:t>
            </a:r>
            <a:r>
              <a:rPr lang="en-GB" sz="1300" dirty="0" smtClean="0">
                <a:solidFill>
                  <a:srgbClr val="474746"/>
                </a:solidFill>
                <a:latin typeface="Helvetica"/>
                <a:cs typeface="Helvetica"/>
              </a:rPr>
              <a:t>Construction”</a:t>
            </a: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r>
              <a:rPr lang="en-GB" sz="1300" dirty="0" smtClean="0">
                <a:solidFill>
                  <a:srgbClr val="474746"/>
                </a:solidFill>
                <a:latin typeface="Helvetica"/>
                <a:cs typeface="Helvetica"/>
              </a:rPr>
              <a:t>to </a:t>
            </a: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encourage long term partnering arrangements between clients and providers to secure consistency, continuity and value for </a:t>
            </a:r>
            <a:r>
              <a:rPr lang="en-GB" sz="1300" dirty="0" smtClean="0">
                <a:solidFill>
                  <a:srgbClr val="474746"/>
                </a:solidFill>
                <a:latin typeface="Helvetica"/>
                <a:cs typeface="Helvetica"/>
              </a:rPr>
              <a:t>money</a:t>
            </a: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r>
              <a:rPr lang="en-GB" sz="1300" dirty="0" smtClean="0">
                <a:solidFill>
                  <a:srgbClr val="474746"/>
                </a:solidFill>
                <a:latin typeface="Helvetica"/>
                <a:cs typeface="Helvetica"/>
              </a:rPr>
              <a:t>an </a:t>
            </a: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average of one industry event a </a:t>
            </a:r>
            <a:r>
              <a:rPr lang="en-GB" sz="1300" dirty="0" smtClean="0">
                <a:solidFill>
                  <a:srgbClr val="474746"/>
                </a:solidFill>
                <a:latin typeface="Helvetica"/>
                <a:cs typeface="Helvetica"/>
              </a:rPr>
              <a:t>week</a:t>
            </a:r>
            <a:endParaRPr lang="en-GB" sz="13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advised by a senior board representing all </a:t>
            </a:r>
            <a:r>
              <a:rPr lang="en-GB" sz="1300" dirty="0" smtClean="0">
                <a:solidFill>
                  <a:srgbClr val="474746"/>
                </a:solidFill>
                <a:latin typeface="Helvetica"/>
                <a:cs typeface="Helvetica"/>
              </a:rPr>
              <a:t>sectors with </a:t>
            </a: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observers from HCA, </a:t>
            </a:r>
            <a:r>
              <a:rPr lang="en-GB" sz="1300" dirty="0" err="1">
                <a:solidFill>
                  <a:srgbClr val="474746"/>
                </a:solidFill>
                <a:latin typeface="Helvetica"/>
                <a:cs typeface="Helvetica"/>
              </a:rPr>
              <a:t>DCLG</a:t>
            </a: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, </a:t>
            </a:r>
            <a:r>
              <a:rPr lang="en-GB" sz="1300" dirty="0" err="1">
                <a:solidFill>
                  <a:srgbClr val="474746"/>
                </a:solidFill>
                <a:latin typeface="Helvetica"/>
                <a:cs typeface="Helvetica"/>
              </a:rPr>
              <a:t>GLA</a:t>
            </a: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, </a:t>
            </a:r>
            <a:r>
              <a:rPr lang="en-GB" sz="1300" dirty="0" err="1">
                <a:solidFill>
                  <a:srgbClr val="474746"/>
                </a:solidFill>
                <a:latin typeface="Helvetica"/>
                <a:cs typeface="Helvetica"/>
              </a:rPr>
              <a:t>CIOB</a:t>
            </a: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 and </a:t>
            </a:r>
            <a:r>
              <a:rPr lang="en-GB" sz="1300" dirty="0" err="1" smtClean="0">
                <a:solidFill>
                  <a:srgbClr val="474746"/>
                </a:solidFill>
                <a:latin typeface="Helvetica"/>
                <a:cs typeface="Helvetica"/>
              </a:rPr>
              <a:t>RICS</a:t>
            </a:r>
            <a:endParaRPr lang="en-GB" sz="1300" dirty="0" smtClean="0">
              <a:solidFill>
                <a:srgbClr val="474746"/>
              </a:solidFill>
              <a:latin typeface="Helvetica"/>
              <a:cs typeface="Helvetica"/>
            </a:endParaRP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endParaRPr lang="en-GB" sz="13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endParaRPr lang="en-US" sz="13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3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3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300" dirty="0">
              <a:solidFill>
                <a:srgbClr val="474746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29782" y="0"/>
            <a:ext cx="3914217" cy="26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83" y="2533500"/>
            <a:ext cx="3914217" cy="2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3686" y="505472"/>
            <a:ext cx="73061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>
                <a:solidFill>
                  <a:srgbClr val="007396"/>
                </a:solidFill>
                <a:latin typeface="Helvetica"/>
                <a:cs typeface="Helvetica"/>
              </a:rPr>
              <a:t>Regional Forums</a:t>
            </a:r>
            <a:endParaRPr lang="en-GB" sz="2000" dirty="0">
              <a:solidFill>
                <a:srgbClr val="007396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3686" y="1076864"/>
            <a:ext cx="4005369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474746"/>
                </a:solidFill>
                <a:latin typeface="Helvetica"/>
                <a:cs typeface="Helvetica"/>
              </a:rPr>
              <a:t>Focus on the specific drivers of local housing markets</a:t>
            </a: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GB" sz="1600" dirty="0" smtClean="0">
              <a:solidFill>
                <a:srgbClr val="474746"/>
              </a:solidFill>
              <a:latin typeface="Helvetica"/>
              <a:cs typeface="Helvetica"/>
            </a:endParaRP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r>
              <a:rPr lang="en-GB" sz="1600" dirty="0" smtClean="0">
                <a:solidFill>
                  <a:srgbClr val="474746"/>
                </a:solidFill>
                <a:latin typeface="Helvetica"/>
                <a:cs typeface="Helvetica"/>
              </a:rPr>
              <a:t>Bring together the range of partners working on housing and regeneration</a:t>
            </a:r>
            <a:endParaRPr lang="en-GB" sz="16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endParaRPr lang="en-US" sz="16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6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6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600" dirty="0">
              <a:solidFill>
                <a:srgbClr val="474746"/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688174"/>
            <a:ext cx="3143137" cy="2455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4"/>
          <a:stretch/>
        </p:blipFill>
        <p:spPr>
          <a:xfrm flipH="1">
            <a:off x="-1" y="-116114"/>
            <a:ext cx="3143137" cy="32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799034" y="294085"/>
            <a:ext cx="2035969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75" b="1" dirty="0">
                <a:solidFill>
                  <a:srgbClr val="007481"/>
                </a:solidFill>
                <a:cs typeface="Gisha" panose="020B0502040204020203" pitchFamily="34" charset="-79"/>
              </a:rPr>
              <a:t>Developers, </a:t>
            </a:r>
            <a:r>
              <a:rPr lang="en-GB" sz="675" b="1" dirty="0" err="1">
                <a:solidFill>
                  <a:srgbClr val="007481"/>
                </a:solidFill>
                <a:cs typeface="Gisha" panose="020B0502040204020203" pitchFamily="34" charset="-79"/>
              </a:rPr>
              <a:t>Housebuilders</a:t>
            </a:r>
            <a:r>
              <a:rPr lang="en-GB" sz="675" b="1" dirty="0">
                <a:solidFill>
                  <a:srgbClr val="007481"/>
                </a:solidFill>
                <a:cs typeface="Gisha" panose="020B0502040204020203" pitchFamily="34" charset="-79"/>
              </a:rPr>
              <a:t> </a:t>
            </a:r>
            <a:r>
              <a:rPr lang="en-GB" sz="675" b="1" dirty="0" smtClean="0">
                <a:solidFill>
                  <a:srgbClr val="007481"/>
                </a:solidFill>
                <a:cs typeface="Gisha" panose="020B0502040204020203" pitchFamily="34" charset="-79"/>
              </a:rPr>
              <a:t>&amp; Contractors</a:t>
            </a:r>
            <a:endParaRPr lang="en-GB" sz="675" b="1" dirty="0">
              <a:solidFill>
                <a:srgbClr val="007481"/>
              </a:solidFill>
              <a:cs typeface="Gisha" panose="020B0502040204020203" pitchFamily="34" charset="-79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14301" y="295275"/>
            <a:ext cx="166092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675" b="1">
                <a:solidFill>
                  <a:srgbClr val="007481"/>
                </a:solidFill>
              </a:rPr>
              <a:t>Housing Providers</a:t>
            </a:r>
          </a:p>
        </p:txBody>
      </p: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5360194" y="415529"/>
            <a:ext cx="185856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748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6AA4B3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45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dirty="0">
                <a:solidFill>
                  <a:srgbClr val="000000"/>
                </a:solidFill>
                <a:latin typeface="Arial"/>
                <a:cs typeface="Gisha" pitchFamily="34" charset="-79"/>
              </a:rPr>
              <a:t>Kent Housing Group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Ashford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Canterbury City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Dartford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Dover District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Gravesham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Kent County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Maidstone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Medway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Sevenoaks District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</a:t>
            </a: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Shepway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District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Swale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Thanet District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Tonbridge &amp; </a:t>
            </a: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Malling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Tunbridge Wells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45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dirty="0">
                <a:solidFill>
                  <a:srgbClr val="000000"/>
                </a:solidFill>
                <a:latin typeface="Arial"/>
                <a:cs typeface="Gisha" pitchFamily="34" charset="-79"/>
              </a:rPr>
              <a:t>Greater Manchester Combined Authority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Bolton Metropolitan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Bury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Manchester City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Oldham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Rochdale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Salford City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Stockport Metropolitan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Tameside Metropolitan Borough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Trafford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 Wigan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1810941" y="464344"/>
            <a:ext cx="1566863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748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6AA4B3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Bugler Developments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Durkan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Galliford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Try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Hill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Ian Williams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Keepmoat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Regeneration part of the ENGIE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Kier Living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Kind &amp; Company Builders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Mears New Homes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Osborne Homes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Rydon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Sanctuary Maintenance Contractors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TSG Building Services Limited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Wates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Living Space, </a:t>
            </a: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Wates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Residential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Willmott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Partnership Homes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159544" y="486966"/>
            <a:ext cx="1570435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748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6AA4B3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Clarion Housing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Cross Keys Homes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East Thames Ltd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ELM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emh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Guinness Partnership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Hexagon Housing Association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The Hyde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Newlon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Housing Trust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Octavia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PA Housing 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Places for People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Rochdale </a:t>
            </a: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Boroughwide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Housing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Saxon Weald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Southern Housing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Sovereign Housing Association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Swan Housing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Thames Valley Housing Association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Town &amp; Country Housing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Wandle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Housing Association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Waterloo Housing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whg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Worthing Homes</a:t>
            </a:r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1738313" y="2315290"/>
            <a:ext cx="1969294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748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6AA4B3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Airey Miller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AMCM Group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Arcadis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LLP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Arcus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Ark Housing Consultancy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Baily Garner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BLP Insurance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BM3 Architecture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bptw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partnership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calfordseaden LLP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Capsticks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CGS</a:t>
            </a:r>
            <a:r>
              <a:rPr lang="en-GB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Partnerships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Conisbee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Foot Anstey LLP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Hawkins\Brown Architects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HTA Design LLP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Hunters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Levitt Bernstein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Martin Arnold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MDA Consulting Ltd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NHBC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Pollard Thomas Edwards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 smtClean="0">
                <a:solidFill>
                  <a:srgbClr val="000000"/>
                </a:solidFill>
                <a:latin typeface="Arial"/>
                <a:cs typeface="Gisha" pitchFamily="34" charset="-79"/>
              </a:rPr>
              <a:t>PRP</a:t>
            </a:r>
            <a:r>
              <a:rPr lang="en-GB" altLang="en-US" sz="450" b="0" dirty="0" smtClean="0">
                <a:solidFill>
                  <a:srgbClr val="000000"/>
                </a:solidFill>
                <a:latin typeface="Arial"/>
                <a:cs typeface="Gisha" pitchFamily="34" charset="-79"/>
              </a:rPr>
              <a:t>, </a:t>
            </a:r>
            <a:r>
              <a:rPr lang="en-GB" altLang="en-US" sz="450" b="0" dirty="0" err="1" smtClean="0">
                <a:solidFill>
                  <a:srgbClr val="000000"/>
                </a:solidFill>
                <a:latin typeface="Arial"/>
                <a:cs typeface="Gisha" pitchFamily="34" charset="-79"/>
              </a:rPr>
              <a:t>Rund</a:t>
            </a:r>
            <a:r>
              <a:rPr lang="en-GB" altLang="en-US" sz="450" b="0" dirty="0" smtClean="0">
                <a:solidFill>
                  <a:srgbClr val="000000"/>
                </a:solidFill>
                <a:latin typeface="Arial"/>
                <a:cs typeface="Gisha" pitchFamily="34" charset="-79"/>
              </a:rPr>
              <a:t> 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Partnership Ltd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smtClean="0">
                <a:solidFill>
                  <a:srgbClr val="000000"/>
                </a:solidFill>
                <a:latin typeface="Arial"/>
                <a:cs typeface="Gisha" pitchFamily="34" charset="-79"/>
              </a:rPr>
              <a:t>Silver, Stride </a:t>
            </a: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Treglown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, </a:t>
            </a:r>
            <a:endParaRPr lang="en-GB" altLang="en-US" sz="450" b="0" dirty="0" smtClean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 smtClean="0">
                <a:solidFill>
                  <a:srgbClr val="000000"/>
                </a:solidFill>
                <a:latin typeface="Arial"/>
                <a:cs typeface="Gisha" pitchFamily="34" charset="-79"/>
              </a:rPr>
              <a:t>Trowers</a:t>
            </a:r>
            <a:r>
              <a:rPr lang="en-GB" altLang="en-US" sz="450" b="0" dirty="0" smtClean="0">
                <a:solidFill>
                  <a:srgbClr val="000000"/>
                </a:solidFill>
                <a:latin typeface="Arial"/>
                <a:cs typeface="Gisha" pitchFamily="34" charset="-79"/>
              </a:rPr>
              <a:t> 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and </a:t>
            </a: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Hamlins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LLP, </a:t>
            </a:r>
            <a:endParaRPr lang="en-GB" altLang="en-US" sz="450" b="0" dirty="0" smtClean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smtClean="0">
                <a:solidFill>
                  <a:srgbClr val="000000"/>
                </a:solidFill>
                <a:latin typeface="Arial"/>
                <a:cs typeface="Gisha" pitchFamily="34" charset="-79"/>
              </a:rPr>
              <a:t>Waind 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Gohil + Potter Architects, </a:t>
            </a: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Waterstons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3893344" y="523875"/>
            <a:ext cx="2124075" cy="39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748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6AA4B3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dirty="0">
                <a:solidFill>
                  <a:srgbClr val="000000"/>
                </a:solidFill>
                <a:latin typeface="Arial"/>
                <a:cs typeface="Gisha" pitchFamily="34" charset="-79"/>
              </a:rPr>
              <a:t>Greater London Authority (GLA)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London Borough of Barking &amp; Dagenham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London Borough of Barnet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London Borough of Bexley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London Borough of Brent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London Borough of Bromley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London Borough of Camden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Croydon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Ealing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Enfield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Hackney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Hammersmith &amp; Fulham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Haringey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Harrow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Havering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Hillingdon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Hounslow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Islington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Lambeth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Lewisham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Merton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Newham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Redbridge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Richmond upon Thames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Southwark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Sutton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Tower Hamlets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Waltham Forest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-   London Borough of </a:t>
            </a: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Wandsworth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Royal London Borough of Greenwich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Royal London Borough of Kensington &amp; Chelsea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Royal London Borough of Kingston upon Thames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City of London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-   City of Westminster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Birmingham City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cs typeface="Gisha" pitchFamily="34" charset="-79"/>
              </a:rPr>
              <a:t>Hull City Council</a:t>
            </a:r>
          </a:p>
          <a:p>
            <a:pPr defTabSz="685800" eaLnBrk="0" fontAlgn="base" hangingPunct="0">
              <a:lnSpc>
                <a:spcPts val="7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</p:txBody>
      </p:sp>
      <p:sp>
        <p:nvSpPr>
          <p:cNvPr id="3081" name="TextBox 2"/>
          <p:cNvSpPr txBox="1">
            <a:spLocks noChangeArrowheads="1"/>
          </p:cNvSpPr>
          <p:nvPr/>
        </p:nvSpPr>
        <p:spPr bwMode="auto">
          <a:xfrm>
            <a:off x="184548" y="63104"/>
            <a:ext cx="820816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The Membership Network</a:t>
            </a:r>
            <a:endParaRPr lang="en-GB" altLang="en-US" sz="105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729979" y="566737"/>
            <a:ext cx="0" cy="4435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826419" y="2091452"/>
            <a:ext cx="1659731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75" b="1" dirty="0">
                <a:solidFill>
                  <a:srgbClr val="007481"/>
                </a:solidFill>
                <a:cs typeface="Gisha" panose="020B0502040204020203" pitchFamily="34" charset="-79"/>
              </a:rPr>
              <a:t>Specialist Consultants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9544" y="2970610"/>
            <a:ext cx="1659731" cy="4039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675" b="1" dirty="0">
              <a:solidFill>
                <a:srgbClr val="007481"/>
              </a:solidFill>
              <a:cs typeface="Gisha" panose="020B0502040204020203" pitchFamily="34" charset="-79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75" b="1" dirty="0">
                <a:solidFill>
                  <a:srgbClr val="007481"/>
                </a:solidFill>
                <a:cs typeface="Gisha" panose="020B0502040204020203" pitchFamily="34" charset="-79"/>
              </a:rPr>
              <a:t>Suppliers, Manufacturers </a:t>
            </a:r>
            <a:br>
              <a:rPr lang="en-GB" sz="675" b="1" dirty="0">
                <a:solidFill>
                  <a:srgbClr val="007481"/>
                </a:solidFill>
                <a:cs typeface="Gisha" panose="020B0502040204020203" pitchFamily="34" charset="-79"/>
              </a:rPr>
            </a:br>
            <a:r>
              <a:rPr lang="en-GB" sz="675" b="1" dirty="0">
                <a:solidFill>
                  <a:srgbClr val="007481"/>
                </a:solidFill>
                <a:cs typeface="Gisha" panose="020B0502040204020203" pitchFamily="34" charset="-79"/>
              </a:rPr>
              <a:t>&amp; Service Providers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55444" y="4182666"/>
            <a:ext cx="1659731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75" b="1" dirty="0">
                <a:solidFill>
                  <a:srgbClr val="007481"/>
                </a:solidFill>
                <a:cs typeface="Gisha" panose="020B0502040204020203" pitchFamily="34" charset="-79"/>
              </a:rPr>
              <a:t>Investors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9967" y="4607719"/>
            <a:ext cx="1659731" cy="196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75" b="1" dirty="0">
                <a:solidFill>
                  <a:srgbClr val="007481"/>
                </a:solidFill>
                <a:cs typeface="Gisha" panose="020B0502040204020203" pitchFamily="34" charset="-79"/>
              </a:rPr>
              <a:t>Associate Members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159544" y="3236119"/>
            <a:ext cx="1566863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748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6AA4B3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Aggregate Industries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British Gypsum </a:t>
            </a:r>
            <a:br>
              <a:rPr lang="en-GB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</a:b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Forticrete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Fusion Building Systems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Luceco</a:t>
            </a:r>
            <a:endParaRPr lang="en-GB" altLang="en-US" sz="450" b="0" dirty="0">
              <a:solidFill>
                <a:srgbClr val="000000"/>
              </a:solidFill>
              <a:latin typeface="Arial"/>
              <a:cs typeface="Gisha" pitchFamily="34" charset="-79"/>
            </a:endParaRP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ORCA LGS Solutions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 err="1">
                <a:solidFill>
                  <a:srgbClr val="000000"/>
                </a:solidFill>
                <a:latin typeface="Arial"/>
                <a:cs typeface="Gisha" pitchFamily="34" charset="-79"/>
              </a:rPr>
              <a:t>Polypipe</a:t>
            </a: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 Group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SE Controls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Structural Timber Association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Switch2 Energy Limited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Travis Perkins Managed Services</a:t>
            </a:r>
          </a:p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Worcester Bosch</a:t>
            </a:r>
          </a:p>
        </p:txBody>
      </p:sp>
      <p:sp>
        <p:nvSpPr>
          <p:cNvPr id="42" name="TextBox 8"/>
          <p:cNvSpPr txBox="1">
            <a:spLocks noChangeArrowheads="1"/>
          </p:cNvSpPr>
          <p:nvPr/>
        </p:nvSpPr>
        <p:spPr bwMode="auto">
          <a:xfrm>
            <a:off x="5455444" y="4406504"/>
            <a:ext cx="1566863" cy="1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748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6AA4B3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Legal &amp; General Property</a:t>
            </a:r>
          </a:p>
        </p:txBody>
      </p:sp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5439966" y="4831557"/>
            <a:ext cx="1566863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 b="1">
                <a:solidFill>
                  <a:srgbClr val="00748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rgbClr val="6AA4B3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685800" eaLnBrk="0" fontAlgn="base" hangingPunct="0">
              <a:lnSpc>
                <a:spcPts val="78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50" b="0" dirty="0">
                <a:solidFill>
                  <a:srgbClr val="000000"/>
                </a:solidFill>
                <a:latin typeface="Arial"/>
                <a:cs typeface="Gisha" pitchFamily="34" charset="-79"/>
              </a:rPr>
              <a:t>South East Midlands Local Enterprise Partnership (SEMLEP)</a:t>
            </a:r>
          </a:p>
        </p:txBody>
      </p:sp>
      <p:sp>
        <p:nvSpPr>
          <p:cNvPr id="3090" name="TextBox 44"/>
          <p:cNvSpPr txBox="1">
            <a:spLocks noChangeArrowheads="1"/>
          </p:cNvSpPr>
          <p:nvPr/>
        </p:nvSpPr>
        <p:spPr bwMode="auto">
          <a:xfrm>
            <a:off x="3893344" y="298847"/>
            <a:ext cx="165973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75" b="1">
                <a:solidFill>
                  <a:srgbClr val="007481"/>
                </a:solidFill>
                <a:cs typeface="Gisha" panose="020B0502040204020203" pitchFamily="34" charset="-79"/>
              </a:rPr>
              <a:t>Local Authorities</a:t>
            </a:r>
          </a:p>
        </p:txBody>
      </p:sp>
      <p:cxnSp>
        <p:nvCxnSpPr>
          <p:cNvPr id="3095" name="Straight Connector 31"/>
          <p:cNvCxnSpPr>
            <a:cxnSpLocks noChangeShapeType="1"/>
          </p:cNvCxnSpPr>
          <p:nvPr/>
        </p:nvCxnSpPr>
        <p:spPr bwMode="auto">
          <a:xfrm>
            <a:off x="1810941" y="2295049"/>
            <a:ext cx="1415653" cy="0"/>
          </a:xfrm>
          <a:prstGeom prst="line">
            <a:avLst/>
          </a:prstGeom>
          <a:noFill/>
          <a:ln w="25400" algn="ctr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8" name="Straight Connector 46"/>
          <p:cNvCxnSpPr>
            <a:cxnSpLocks noChangeShapeType="1"/>
          </p:cNvCxnSpPr>
          <p:nvPr/>
        </p:nvCxnSpPr>
        <p:spPr bwMode="auto">
          <a:xfrm>
            <a:off x="230981" y="3370660"/>
            <a:ext cx="1495425" cy="0"/>
          </a:xfrm>
          <a:prstGeom prst="line">
            <a:avLst/>
          </a:prstGeom>
          <a:noFill/>
          <a:ln w="25400" algn="ctr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9" name="Straight Connector 47"/>
          <p:cNvCxnSpPr>
            <a:cxnSpLocks noChangeShapeType="1"/>
          </p:cNvCxnSpPr>
          <p:nvPr/>
        </p:nvCxnSpPr>
        <p:spPr bwMode="auto">
          <a:xfrm>
            <a:off x="5439966" y="4364831"/>
            <a:ext cx="1415653" cy="0"/>
          </a:xfrm>
          <a:prstGeom prst="line">
            <a:avLst/>
          </a:prstGeom>
          <a:noFill/>
          <a:ln w="25400" algn="ctr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0" name="Straight Connector 48"/>
          <p:cNvCxnSpPr>
            <a:cxnSpLocks noChangeShapeType="1"/>
          </p:cNvCxnSpPr>
          <p:nvPr/>
        </p:nvCxnSpPr>
        <p:spPr bwMode="auto">
          <a:xfrm>
            <a:off x="5439966" y="4789885"/>
            <a:ext cx="1415653" cy="0"/>
          </a:xfrm>
          <a:prstGeom prst="line">
            <a:avLst/>
          </a:prstGeom>
          <a:noFill/>
          <a:ln w="25400" algn="ctr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44"/>
          <p:cNvSpPr txBox="1">
            <a:spLocks noChangeArrowheads="1"/>
          </p:cNvSpPr>
          <p:nvPr/>
        </p:nvSpPr>
        <p:spPr bwMode="auto">
          <a:xfrm>
            <a:off x="7268767" y="294085"/>
            <a:ext cx="165973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75" b="1">
                <a:solidFill>
                  <a:srgbClr val="007481"/>
                </a:solidFill>
                <a:cs typeface="Gisha" panose="020B0502040204020203" pitchFamily="34" charset="-79"/>
              </a:rPr>
              <a:t>Board Members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3707606" y="602456"/>
            <a:ext cx="0" cy="4435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948488" y="566737"/>
            <a:ext cx="0" cy="44350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050881" y="536972"/>
          <a:ext cx="1895476" cy="35826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69621"/>
                <a:gridCol w="1025855"/>
              </a:tblGrid>
              <a:tr h="133979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500" b="1" dirty="0" smtClean="0">
                          <a:effectLst/>
                        </a:rPr>
                        <a:t>Developers / House builders &amp; Contractors</a:t>
                      </a:r>
                      <a:endParaRPr lang="en-GB" sz="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63" marR="29463" marT="0" marB="0" anchor="ctr"/>
                </a:tc>
              </a:tr>
              <a:tr h="11873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Caroline </a:t>
                      </a:r>
                      <a:r>
                        <a:rPr lang="en-GB" sz="500" dirty="0" smtClean="0">
                          <a:effectLst/>
                        </a:rPr>
                        <a:t>Compton-James 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Osborne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2783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Kate Ives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 err="1">
                          <a:effectLst/>
                        </a:rPr>
                        <a:t>Wates</a:t>
                      </a:r>
                      <a:r>
                        <a:rPr lang="en-GB" sz="500" dirty="0">
                          <a:effectLst/>
                        </a:rPr>
                        <a:t> Living Space - Homes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79049">
                <a:tc>
                  <a:txBody>
                    <a:bodyPr/>
                    <a:lstStyle/>
                    <a:p>
                      <a:pPr marL="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kern="1200" dirty="0">
                          <a:effectLst/>
                        </a:rPr>
                        <a:t>Stephen Teagle</a:t>
                      </a:r>
                      <a:endParaRPr lang="en-GB" sz="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kern="1200" dirty="0" smtClean="0">
                          <a:effectLst/>
                        </a:rPr>
                        <a:t>Galliford </a:t>
                      </a:r>
                      <a:r>
                        <a:rPr lang="en-GB" sz="500" kern="1200" dirty="0">
                          <a:effectLst/>
                        </a:rPr>
                        <a:t>Try </a:t>
                      </a:r>
                      <a:r>
                        <a:rPr lang="en-GB" sz="500" kern="1200" dirty="0" smtClean="0">
                          <a:effectLst/>
                        </a:rPr>
                        <a:t>PLC</a:t>
                      </a:r>
                      <a:endParaRPr lang="en-GB" sz="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092" marR="22092" marT="0" marB="0" anchor="ctr"/>
                </a:tc>
              </a:tr>
              <a:tr h="144797">
                <a:tc grid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500" b="1" kern="1200" dirty="0">
                          <a:effectLst/>
                        </a:rPr>
                        <a:t> </a:t>
                      </a:r>
                      <a:r>
                        <a:rPr lang="en-GB" sz="500" b="1" kern="1200" dirty="0" smtClean="0">
                          <a:effectLst/>
                        </a:rPr>
                        <a:t>Housing</a:t>
                      </a:r>
                      <a:r>
                        <a:rPr lang="en-GB" sz="500" b="1" kern="1200" baseline="0" dirty="0" smtClean="0">
                          <a:effectLst/>
                        </a:rPr>
                        <a:t> Providers</a:t>
                      </a:r>
                    </a:p>
                  </a:txBody>
                  <a:tcPr marL="22092" marR="2209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63" marR="29463" marT="0" marB="0" anchor="ctr"/>
                </a:tc>
              </a:tr>
              <a:tr h="8029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Bob Heapy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Town &amp; Country Housing Group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2783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Guy Burnett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Thames Valley Housing Association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1912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Ben Denton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Sovereign 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66379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500" b="1" dirty="0" smtClean="0">
                          <a:effectLst/>
                        </a:rPr>
                        <a:t>Suppliers</a:t>
                      </a:r>
                      <a:r>
                        <a:rPr lang="en-GB" sz="500" b="1" baseline="0" dirty="0" smtClean="0">
                          <a:effectLst/>
                        </a:rPr>
                        <a:t> / Manufacturers</a:t>
                      </a:r>
                      <a:r>
                        <a:rPr lang="en-GB" sz="500" b="1" dirty="0">
                          <a:effectLst/>
                        </a:rPr>
                        <a:t> </a:t>
                      </a:r>
                      <a:endParaRPr lang="en-GB" sz="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63" marR="29463" marT="0" marB="0" anchor="ctr"/>
                </a:tc>
              </a:tr>
              <a:tr h="7339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Mike </a:t>
                      </a:r>
                      <a:r>
                        <a:rPr lang="en-GB" sz="500" dirty="0" err="1">
                          <a:effectLst/>
                        </a:rPr>
                        <a:t>Fairey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Fusion Building Systems</a:t>
                      </a:r>
                      <a:endParaRPr lang="en-GB" sz="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2783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Stuart Hough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Travis Perkins Managed Services</a:t>
                      </a:r>
                      <a:endParaRPr lang="en-GB" sz="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2783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Chris Moyes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 err="1">
                          <a:effectLst/>
                        </a:rPr>
                        <a:t>Polypipe</a:t>
                      </a:r>
                      <a:r>
                        <a:rPr lang="en-GB" sz="500" dirty="0">
                          <a:effectLst/>
                        </a:rPr>
                        <a:t> Group Ltd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1638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500" b="1" dirty="0" smtClean="0">
                          <a:effectLst/>
                        </a:rPr>
                        <a:t>Specialists / Consultants </a:t>
                      </a:r>
                    </a:p>
                  </a:txBody>
                  <a:tcPr marL="22092" marR="2209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63" marR="29463" marT="0" marB="0" anchor="ctr"/>
                </a:tc>
              </a:tr>
              <a:tr h="11391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Mike </a:t>
                      </a:r>
                      <a:r>
                        <a:rPr lang="en-GB" sz="500" dirty="0" err="1">
                          <a:effectLst/>
                        </a:rPr>
                        <a:t>De'Ath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 err="1">
                          <a:effectLst/>
                        </a:rPr>
                        <a:t>HTA</a:t>
                      </a:r>
                      <a:r>
                        <a:rPr lang="en-GB" sz="500" dirty="0">
                          <a:effectLst/>
                        </a:rPr>
                        <a:t> Design LLP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0799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Richard Jones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 err="1">
                          <a:effectLst/>
                        </a:rPr>
                        <a:t>Arcadis</a:t>
                      </a:r>
                      <a:r>
                        <a:rPr lang="en-GB" sz="500" dirty="0">
                          <a:effectLst/>
                        </a:rPr>
                        <a:t> LLP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4424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Andy von Bradsky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von Bradsky Enterprises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4087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500" b="1" kern="1200" dirty="0" smtClean="0">
                          <a:effectLst/>
                        </a:rPr>
                        <a:t>Co-</a:t>
                      </a:r>
                      <a:r>
                        <a:rPr lang="en-GB" sz="500" b="1" kern="1200" dirty="0" err="1" smtClean="0">
                          <a:effectLst/>
                        </a:rPr>
                        <a:t>optees</a:t>
                      </a:r>
                      <a:endParaRPr lang="en-GB" sz="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63" marR="29463" marT="0" marB="0" anchor="ctr"/>
                </a:tc>
              </a:tr>
              <a:tr h="14678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John East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London Borough of Barking &amp; Dagenham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73393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>
                          <a:effectLst/>
                        </a:rPr>
                        <a:t>Chris Tinker</a:t>
                      </a:r>
                      <a:endParaRPr lang="en-GB" sz="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Crest Nicholson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0872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Andy Tookey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Baily Garner</a:t>
                      </a:r>
                      <a:endParaRPr lang="en-GB" sz="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5265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 err="1" smtClean="0">
                          <a:effectLst/>
                        </a:rPr>
                        <a:t>NHBC</a:t>
                      </a:r>
                      <a:r>
                        <a:rPr lang="en-GB" sz="500" b="1" dirty="0" smtClean="0">
                          <a:effectLst/>
                        </a:rPr>
                        <a:t> Board Representative</a:t>
                      </a: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GB" sz="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63" marR="29463" marT="0" marB="0" anchor="ctr"/>
                </a:tc>
              </a:tr>
              <a:tr h="12783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 err="1">
                          <a:effectLst/>
                        </a:rPr>
                        <a:t>Mehban</a:t>
                      </a:r>
                      <a:r>
                        <a:rPr lang="en-GB" sz="500" dirty="0">
                          <a:effectLst/>
                        </a:rPr>
                        <a:t> </a:t>
                      </a:r>
                      <a:r>
                        <a:rPr lang="en-GB" sz="500" dirty="0" err="1">
                          <a:effectLst/>
                        </a:rPr>
                        <a:t>Chowdery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NHBC</a:t>
                      </a:r>
                      <a:endParaRPr lang="en-GB" sz="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0863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Graham</a:t>
                      </a:r>
                      <a:r>
                        <a:rPr lang="en-GB" sz="5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Sibley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 err="1">
                          <a:effectLst/>
                        </a:rPr>
                        <a:t>NHBC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442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500" b="1" dirty="0" smtClean="0">
                          <a:effectLst/>
                        </a:rPr>
                        <a:t>Observers</a:t>
                      </a:r>
                      <a:endParaRPr lang="en-GB" sz="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63" marR="29463" marT="0" marB="0" anchor="ctr"/>
                </a:tc>
              </a:tr>
              <a:tr h="14678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50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 smtClean="0">
                          <a:effectLst/>
                        </a:rPr>
                        <a:t>Paul </a:t>
                      </a:r>
                      <a:r>
                        <a:rPr lang="en-GB" sz="500" dirty="0">
                          <a:effectLst/>
                        </a:rPr>
                        <a:t>Finch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5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 err="1" smtClean="0">
                          <a:effectLst/>
                        </a:rPr>
                        <a:t>CIOB</a:t>
                      </a:r>
                      <a:r>
                        <a:rPr lang="en-GB" sz="500" dirty="0" smtClean="0">
                          <a:effectLst/>
                        </a:rPr>
                        <a:t> - Sanctuary 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2783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 smtClean="0">
                          <a:effectLst/>
                        </a:rPr>
                        <a:t>Chris Crook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 err="1" smtClean="0">
                          <a:effectLst/>
                        </a:rPr>
                        <a:t>RICS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2783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 dirty="0">
                          <a:effectLst/>
                        </a:rPr>
                        <a:t>Paul McGivern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Homes &amp; Communities Agency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  <a:tr h="14590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500">
                          <a:effectLst/>
                        </a:rPr>
                        <a:t>Jamie </a:t>
                      </a:r>
                      <a:r>
                        <a:rPr lang="en-GB" sz="500" smtClean="0">
                          <a:effectLst/>
                        </a:rPr>
                        <a:t>Ratcliff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Greater  London Authority</a:t>
                      </a:r>
                      <a:endParaRPr lang="en-GB" sz="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2" marR="22092" marT="0" marB="0" anchor="ctr"/>
                </a:tc>
              </a:tr>
            </a:tbl>
          </a:graphicData>
        </a:graphic>
      </p:graphicFrame>
      <p:sp>
        <p:nvSpPr>
          <p:cNvPr id="3148" name="Rectangle 2"/>
          <p:cNvSpPr>
            <a:spLocks noChangeArrowheads="1"/>
          </p:cNvSpPr>
          <p:nvPr/>
        </p:nvSpPr>
        <p:spPr bwMode="auto">
          <a:xfrm>
            <a:off x="6948488" y="4212431"/>
            <a:ext cx="2268141" cy="100607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</a:endParaRPr>
          </a:p>
        </p:txBody>
      </p:sp>
      <p:pic>
        <p:nvPicPr>
          <p:cNvPr id="31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66" y="4132660"/>
            <a:ext cx="171330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31" y="1144629"/>
            <a:ext cx="2134339" cy="28542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6631" y="505472"/>
            <a:ext cx="73061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7396"/>
                </a:solidFill>
                <a:latin typeface="Helvetica"/>
                <a:cs typeface="Helvetica"/>
              </a:rPr>
              <a:t>Our latest reports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487" y="1144629"/>
            <a:ext cx="2175209" cy="2854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61" y="1144629"/>
            <a:ext cx="2136484" cy="28542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675" y="4402232"/>
            <a:ext cx="8242832" cy="1833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r>
              <a:rPr lang="en-GB" sz="1300" dirty="0" smtClean="0">
                <a:solidFill>
                  <a:srgbClr val="474746"/>
                </a:solidFill>
                <a:latin typeface="Helvetica"/>
                <a:cs typeface="Helvetica"/>
              </a:rPr>
              <a:t>Reports are available at</a:t>
            </a: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: </a:t>
            </a:r>
            <a:r>
              <a:rPr lang="en-GB" sz="1300" dirty="0" err="1">
                <a:solidFill>
                  <a:srgbClr val="474746"/>
                </a:solidFill>
                <a:latin typeface="Helvetica"/>
                <a:cs typeface="Helvetica"/>
              </a:rPr>
              <a:t>housingforum.org.uk</a:t>
            </a:r>
            <a:r>
              <a:rPr lang="en-GB" sz="1300" dirty="0">
                <a:solidFill>
                  <a:srgbClr val="474746"/>
                </a:solidFill>
                <a:latin typeface="Helvetica"/>
                <a:cs typeface="Helvetica"/>
              </a:rPr>
              <a:t>/publications/housing-forum-reports-</a:t>
            </a:r>
            <a:endParaRPr lang="en-GB" sz="1300" dirty="0" smtClean="0">
              <a:solidFill>
                <a:srgbClr val="474746"/>
              </a:solidFill>
              <a:latin typeface="Helvetica"/>
              <a:cs typeface="Helvetica"/>
            </a:endParaRP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endParaRPr lang="en-GB" sz="13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endParaRPr lang="en-US" sz="13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3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300" dirty="0">
              <a:solidFill>
                <a:srgbClr val="474746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300" dirty="0">
              <a:solidFill>
                <a:srgbClr val="474746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723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" y="2933984"/>
            <a:ext cx="2919507" cy="1703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1206" y="1639603"/>
            <a:ext cx="9144000" cy="1833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Aft>
                <a:spcPts val="700"/>
              </a:spcAft>
            </a:pPr>
            <a:r>
              <a:rPr lang="en-GB" sz="1600" dirty="0">
                <a:solidFill>
                  <a:srgbClr val="006991"/>
                </a:solidFill>
                <a:latin typeface="Helvetica"/>
                <a:cs typeface="Helvetica"/>
              </a:rPr>
              <a:t>With thanks </a:t>
            </a:r>
            <a:r>
              <a:rPr lang="en-GB" sz="1600" dirty="0" smtClean="0">
                <a:solidFill>
                  <a:srgbClr val="006991"/>
                </a:solidFill>
                <a:latin typeface="Helvetica"/>
                <a:cs typeface="Helvetica"/>
              </a:rPr>
              <a:t>to </a:t>
            </a:r>
            <a:r>
              <a:rPr lang="en-GB" sz="1600" dirty="0" smtClean="0">
                <a:solidFill>
                  <a:srgbClr val="006991"/>
                </a:solidFill>
                <a:latin typeface="Helvetica"/>
                <a:cs typeface="Helvetica"/>
              </a:rPr>
              <a:t>Kent Housing Group</a:t>
            </a:r>
            <a:endParaRPr lang="en-GB" sz="1600" dirty="0" smtClean="0">
              <a:solidFill>
                <a:srgbClr val="006991"/>
              </a:solidFill>
              <a:latin typeface="Helvetica"/>
              <a:cs typeface="Helvetica"/>
            </a:endParaRPr>
          </a:p>
          <a:p>
            <a:pPr algn="ctr">
              <a:lnSpc>
                <a:spcPts val="1800"/>
              </a:lnSpc>
              <a:spcAft>
                <a:spcPts val="700"/>
              </a:spcAft>
            </a:pPr>
            <a:r>
              <a:rPr lang="en-GB" sz="1600" dirty="0" smtClean="0">
                <a:solidFill>
                  <a:srgbClr val="006991"/>
                </a:solidFill>
                <a:latin typeface="Helvetica"/>
                <a:cs typeface="Helvetica"/>
              </a:rPr>
              <a:t>for </a:t>
            </a:r>
            <a:r>
              <a:rPr lang="en-GB" sz="1600" dirty="0">
                <a:solidFill>
                  <a:srgbClr val="006991"/>
                </a:solidFill>
                <a:latin typeface="Helvetica"/>
                <a:cs typeface="Helvetica"/>
              </a:rPr>
              <a:t>hosting this Forum</a:t>
            </a:r>
          </a:p>
          <a:p>
            <a:pPr marL="180975" indent="-180975">
              <a:lnSpc>
                <a:spcPts val="1800"/>
              </a:lnSpc>
              <a:spcAft>
                <a:spcPts val="700"/>
              </a:spcAft>
              <a:buFont typeface="Arial"/>
              <a:buChar char="•"/>
            </a:pPr>
            <a:endParaRPr lang="en-US" sz="1600" dirty="0">
              <a:solidFill>
                <a:srgbClr val="006991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600" dirty="0">
              <a:solidFill>
                <a:srgbClr val="006991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600" dirty="0">
              <a:solidFill>
                <a:srgbClr val="006991"/>
              </a:solidFill>
              <a:latin typeface="Helvetica"/>
              <a:cs typeface="Helvetica"/>
            </a:endParaRP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600" dirty="0">
              <a:solidFill>
                <a:srgbClr val="006991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7023"/>
          <a:stretch/>
        </p:blipFill>
        <p:spPr bwMode="auto">
          <a:xfrm>
            <a:off x="5734168" y="3334450"/>
            <a:ext cx="2915920" cy="902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4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mbers slide bas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embers slide bas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7903</TotalTime>
  <Words>793</Words>
  <Application>Microsoft Office PowerPoint</Application>
  <PresentationFormat>On-screen Show (16:9)</PresentationFormat>
  <Paragraphs>245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Arial Black</vt:lpstr>
      <vt:lpstr>Calibri</vt:lpstr>
      <vt:lpstr>Gisha</vt:lpstr>
      <vt:lpstr>Helvetica</vt:lpstr>
      <vt:lpstr>Times New Roman</vt:lpstr>
      <vt:lpstr>Office Theme</vt:lpstr>
      <vt:lpstr>Members slide base</vt:lpstr>
      <vt:lpstr>1_Members slide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Lester Clark</dc:creator>
  <cp:lastModifiedBy>Mateja Piric</cp:lastModifiedBy>
  <cp:revision>248</cp:revision>
  <cp:lastPrinted>2018-02-20T15:37:27Z</cp:lastPrinted>
  <dcterms:created xsi:type="dcterms:W3CDTF">2017-10-06T11:01:23Z</dcterms:created>
  <dcterms:modified xsi:type="dcterms:W3CDTF">2018-02-20T16:18:46Z</dcterms:modified>
</cp:coreProperties>
</file>