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  <p:sldMasterId id="2147483656" r:id="rId2"/>
  </p:sldMasterIdLst>
  <p:notesMasterIdLst>
    <p:notesMasterId r:id="rId37"/>
  </p:notesMasterIdLst>
  <p:handoutMasterIdLst>
    <p:handoutMasterId r:id="rId38"/>
  </p:handoutMasterIdLst>
  <p:sldIdLst>
    <p:sldId id="364" r:id="rId3"/>
    <p:sldId id="377" r:id="rId4"/>
    <p:sldId id="378" r:id="rId5"/>
    <p:sldId id="374" r:id="rId6"/>
    <p:sldId id="375" r:id="rId7"/>
    <p:sldId id="376" r:id="rId8"/>
    <p:sldId id="379" r:id="rId9"/>
    <p:sldId id="347" r:id="rId10"/>
    <p:sldId id="365" r:id="rId11"/>
    <p:sldId id="366" r:id="rId12"/>
    <p:sldId id="367" r:id="rId13"/>
    <p:sldId id="369" r:id="rId14"/>
    <p:sldId id="368" r:id="rId15"/>
    <p:sldId id="350" r:id="rId16"/>
    <p:sldId id="351" r:id="rId17"/>
    <p:sldId id="372" r:id="rId18"/>
    <p:sldId id="370" r:id="rId19"/>
    <p:sldId id="349" r:id="rId20"/>
    <p:sldId id="348" r:id="rId21"/>
    <p:sldId id="352" r:id="rId22"/>
    <p:sldId id="371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62" r:id="rId31"/>
    <p:sldId id="363" r:id="rId32"/>
    <p:sldId id="381" r:id="rId33"/>
    <p:sldId id="382" r:id="rId34"/>
    <p:sldId id="383" r:id="rId35"/>
    <p:sldId id="384" r:id="rId3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1B40"/>
    <a:srgbClr val="CCFFFF"/>
    <a:srgbClr val="727FFA"/>
    <a:srgbClr val="7188FB"/>
    <a:srgbClr val="6D85FB"/>
    <a:srgbClr val="758BFB"/>
    <a:srgbClr val="7D92FB"/>
    <a:srgbClr val="8F8FFF"/>
    <a:srgbClr val="9999FF"/>
    <a:srgbClr val="A5C3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849" autoAdjust="0"/>
  </p:normalViewPr>
  <p:slideViewPr>
    <p:cSldViewPr>
      <p:cViewPr>
        <p:scale>
          <a:sx n="80" d="100"/>
          <a:sy n="80" d="100"/>
        </p:scale>
        <p:origin x="-10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0" d="100"/>
          <a:sy n="80" d="100"/>
        </p:scale>
        <p:origin x="-197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Vote</a:t>
            </a:r>
            <a:r>
              <a:rPr lang="en-GB" baseline="0" dirty="0"/>
              <a:t> Share: </a:t>
            </a:r>
            <a:r>
              <a:rPr lang="en-GB" dirty="0"/>
              <a:t>18</a:t>
            </a:r>
            <a:r>
              <a:rPr lang="en-GB" baseline="0" dirty="0"/>
              <a:t> to 24 year olds</a:t>
            </a:r>
            <a:endParaRPr lang="en-GB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528047406416429E-2"/>
          <c:y val="7.935233781245031E-2"/>
          <c:w val="0.91829847289594213"/>
          <c:h val="0.80803850403909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Data!$C$4</c:f>
              <c:strCache>
                <c:ptCount val="1"/>
                <c:pt idx="0">
                  <c:v>Conservative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c:spPr>
          <c:invertIfNegative val="0"/>
          <c:cat>
            <c:numRef>
              <c:f>Data!$D$3:$F$3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2017</c:v>
                </c:pt>
              </c:numCache>
            </c:numRef>
          </c:cat>
          <c:val>
            <c:numRef>
              <c:f>Data!$D$4:$F$4</c:f>
              <c:numCache>
                <c:formatCode>General</c:formatCode>
                <c:ptCount val="3"/>
                <c:pt idx="0">
                  <c:v>30</c:v>
                </c:pt>
                <c:pt idx="1">
                  <c:v>27</c:v>
                </c:pt>
                <c:pt idx="2">
                  <c:v>27</c:v>
                </c:pt>
              </c:numCache>
            </c:numRef>
          </c:val>
        </c:ser>
        <c:ser>
          <c:idx val="1"/>
          <c:order val="1"/>
          <c:tx>
            <c:strRef>
              <c:f>Data!$C$5</c:f>
              <c:strCache>
                <c:ptCount val="1"/>
                <c:pt idx="0">
                  <c:v>Labour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Data!$D$3:$F$3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2017</c:v>
                </c:pt>
              </c:numCache>
            </c:numRef>
          </c:cat>
          <c:val>
            <c:numRef>
              <c:f>Data!$D$5:$F$5</c:f>
              <c:numCache>
                <c:formatCode>General</c:formatCode>
                <c:ptCount val="3"/>
                <c:pt idx="0">
                  <c:v>31</c:v>
                </c:pt>
                <c:pt idx="1">
                  <c:v>43</c:v>
                </c:pt>
                <c:pt idx="2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114112"/>
        <c:axId val="49128192"/>
      </c:barChart>
      <c:catAx>
        <c:axId val="4911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49128192"/>
        <c:crosses val="autoZero"/>
        <c:auto val="1"/>
        <c:lblAlgn val="ctr"/>
        <c:lblOffset val="100"/>
        <c:noMultiLvlLbl val="0"/>
      </c:catAx>
      <c:valAx>
        <c:axId val="49128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dirty="0"/>
                  <a:t>Percentage</a:t>
                </a:r>
                <a:r>
                  <a:rPr lang="en-GB" sz="1200" baseline="0" dirty="0"/>
                  <a:t> of vote</a:t>
                </a:r>
                <a:endParaRPr lang="en-GB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491141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Vote</a:t>
            </a:r>
            <a:r>
              <a:rPr lang="en-GB" baseline="0" dirty="0"/>
              <a:t> Share: 25 to 34 year olds</a:t>
            </a:r>
            <a:endParaRPr lang="en-GB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528047406416429E-2"/>
          <c:y val="7.935233781245031E-2"/>
          <c:w val="0.91829847289594213"/>
          <c:h val="0.80803850403909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Conservative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c:spPr>
          <c:invertIfNegative val="0"/>
          <c:cat>
            <c:numRef>
              <c:f>Data!$D$8:$F$8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2017</c:v>
                </c:pt>
              </c:numCache>
            </c:numRef>
          </c:cat>
          <c:val>
            <c:numRef>
              <c:f>Data!$D$9:$F$9</c:f>
              <c:numCache>
                <c:formatCode>General</c:formatCode>
                <c:ptCount val="3"/>
                <c:pt idx="0">
                  <c:v>35</c:v>
                </c:pt>
                <c:pt idx="1">
                  <c:v>33</c:v>
                </c:pt>
                <c:pt idx="2">
                  <c:v>27</c:v>
                </c:pt>
              </c:numCache>
            </c:numRef>
          </c:val>
        </c:ser>
        <c:ser>
          <c:idx val="1"/>
          <c:order val="1"/>
          <c:tx>
            <c:strRef>
              <c:f>Data!$C$10</c:f>
              <c:strCache>
                <c:ptCount val="1"/>
                <c:pt idx="0">
                  <c:v>Labour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Data!$D$8:$F$8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2017</c:v>
                </c:pt>
              </c:numCache>
            </c:numRef>
          </c:cat>
          <c:val>
            <c:numRef>
              <c:f>Data!$D$10:$F$10</c:f>
              <c:numCache>
                <c:formatCode>General</c:formatCode>
                <c:ptCount val="3"/>
                <c:pt idx="0">
                  <c:v>30</c:v>
                </c:pt>
                <c:pt idx="1">
                  <c:v>36</c:v>
                </c:pt>
                <c:pt idx="2">
                  <c:v>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465856"/>
        <c:axId val="75467392"/>
      </c:barChart>
      <c:catAx>
        <c:axId val="7546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75467392"/>
        <c:crosses val="autoZero"/>
        <c:auto val="1"/>
        <c:lblAlgn val="ctr"/>
        <c:lblOffset val="100"/>
        <c:noMultiLvlLbl val="0"/>
      </c:catAx>
      <c:valAx>
        <c:axId val="754673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dirty="0"/>
                  <a:t>Percentage</a:t>
                </a:r>
                <a:r>
                  <a:rPr lang="en-GB" sz="1200" baseline="0" dirty="0"/>
                  <a:t> of vote</a:t>
                </a:r>
                <a:endParaRPr lang="en-GB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75465856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dirty="0"/>
              <a:t>Vote</a:t>
            </a:r>
            <a:r>
              <a:rPr lang="en-GB" baseline="0" dirty="0"/>
              <a:t> Share: 65 years old and over</a:t>
            </a:r>
            <a:endParaRPr lang="en-GB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6.528047406416429E-2"/>
          <c:y val="7.935233781245031E-2"/>
          <c:w val="0.91829847289594213"/>
          <c:h val="0.808038504039097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Data!$C$14</c:f>
              <c:strCache>
                <c:ptCount val="1"/>
                <c:pt idx="0">
                  <c:v>Conservative 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c:spPr>
          <c:invertIfNegative val="0"/>
          <c:cat>
            <c:numRef>
              <c:f>Data!$D$13:$F$13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2017</c:v>
                </c:pt>
              </c:numCache>
            </c:numRef>
          </c:cat>
          <c:val>
            <c:numRef>
              <c:f>Data!$D$14:$F$14</c:f>
              <c:numCache>
                <c:formatCode>General</c:formatCode>
                <c:ptCount val="3"/>
                <c:pt idx="0">
                  <c:v>44</c:v>
                </c:pt>
                <c:pt idx="1">
                  <c:v>47</c:v>
                </c:pt>
                <c:pt idx="2">
                  <c:v>61</c:v>
                </c:pt>
              </c:numCache>
            </c:numRef>
          </c:val>
        </c:ser>
        <c:ser>
          <c:idx val="1"/>
          <c:order val="1"/>
          <c:tx>
            <c:strRef>
              <c:f>Data!$C$15</c:f>
              <c:strCache>
                <c:ptCount val="1"/>
                <c:pt idx="0">
                  <c:v>Labour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Data!$D$13:$F$13</c:f>
              <c:numCache>
                <c:formatCode>General</c:formatCode>
                <c:ptCount val="3"/>
                <c:pt idx="0">
                  <c:v>2010</c:v>
                </c:pt>
                <c:pt idx="1">
                  <c:v>2015</c:v>
                </c:pt>
                <c:pt idx="2">
                  <c:v>2017</c:v>
                </c:pt>
              </c:numCache>
            </c:numRef>
          </c:cat>
          <c:val>
            <c:numRef>
              <c:f>Data!$D$15:$F$15</c:f>
              <c:numCache>
                <c:formatCode>General</c:formatCode>
                <c:ptCount val="3"/>
                <c:pt idx="0">
                  <c:v>31</c:v>
                </c:pt>
                <c:pt idx="1">
                  <c:v>23</c:v>
                </c:pt>
                <c:pt idx="2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8502528"/>
        <c:axId val="78549376"/>
      </c:barChart>
      <c:catAx>
        <c:axId val="78502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78549376"/>
        <c:crosses val="autoZero"/>
        <c:auto val="1"/>
        <c:lblAlgn val="ctr"/>
        <c:lblOffset val="100"/>
        <c:noMultiLvlLbl val="0"/>
      </c:catAx>
      <c:valAx>
        <c:axId val="785493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GB" sz="1200" dirty="0"/>
                  <a:t>Percentage</a:t>
                </a:r>
                <a:r>
                  <a:rPr lang="en-GB" sz="1200" baseline="0" dirty="0"/>
                  <a:t> of vote</a:t>
                </a:r>
                <a:endParaRPr lang="en-GB" sz="12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en-US"/>
          </a:p>
        </c:txPr>
        <c:crossAx val="7850252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F8A7ED-C10E-40A8-8967-2C855627730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C843BB3-3FAB-4DFB-AFD8-27C03436742B}">
      <dgm:prSet/>
      <dgm:spPr/>
      <dgm:t>
        <a:bodyPr/>
        <a:lstStyle/>
        <a:p>
          <a:pPr rtl="0"/>
          <a:r>
            <a:rPr lang="en-GB" dirty="0" smtClean="0"/>
            <a:t>Low-cost self-contained housing, </a:t>
          </a:r>
          <a:endParaRPr lang="en-GB" dirty="0"/>
        </a:p>
      </dgm:t>
    </dgm:pt>
    <dgm:pt modelId="{DBE09820-F67B-4940-AADD-3CD318232AD9}" type="parTrans" cxnId="{D6BFA3B3-E61C-423E-AC89-0275D7266010}">
      <dgm:prSet/>
      <dgm:spPr/>
      <dgm:t>
        <a:bodyPr/>
        <a:lstStyle/>
        <a:p>
          <a:endParaRPr lang="en-GB"/>
        </a:p>
      </dgm:t>
    </dgm:pt>
    <dgm:pt modelId="{2FB2A4BC-F071-4A21-B65D-23A335015696}" type="sibTrans" cxnId="{D6BFA3B3-E61C-423E-AC89-0275D7266010}">
      <dgm:prSet/>
      <dgm:spPr/>
      <dgm:t>
        <a:bodyPr/>
        <a:lstStyle/>
        <a:p>
          <a:endParaRPr lang="en-GB"/>
        </a:p>
      </dgm:t>
    </dgm:pt>
    <dgm:pt modelId="{75D3D696-4EE3-4A6C-A003-75334F187D4F}">
      <dgm:prSet/>
      <dgm:spPr/>
      <dgm:t>
        <a:bodyPr/>
        <a:lstStyle/>
        <a:p>
          <a:pPr rtl="0"/>
          <a:r>
            <a:rPr lang="en-GB" dirty="0" smtClean="0"/>
            <a:t>Y:Cube scheme (YMCA) in Merton</a:t>
          </a:r>
          <a:endParaRPr lang="en-GB" dirty="0"/>
        </a:p>
      </dgm:t>
    </dgm:pt>
    <dgm:pt modelId="{DCD69744-EF08-44D5-99F6-4DB902E50751}" type="parTrans" cxnId="{62AEDE0C-C925-4941-B02B-DD87EA75C324}">
      <dgm:prSet/>
      <dgm:spPr/>
      <dgm:t>
        <a:bodyPr/>
        <a:lstStyle/>
        <a:p>
          <a:endParaRPr lang="en-GB"/>
        </a:p>
      </dgm:t>
    </dgm:pt>
    <dgm:pt modelId="{A704EEA3-4B53-4180-A718-873F29A7A7E0}" type="sibTrans" cxnId="{62AEDE0C-C925-4941-B02B-DD87EA75C324}">
      <dgm:prSet/>
      <dgm:spPr/>
      <dgm:t>
        <a:bodyPr/>
        <a:lstStyle/>
        <a:p>
          <a:endParaRPr lang="en-GB"/>
        </a:p>
      </dgm:t>
    </dgm:pt>
    <dgm:pt modelId="{FA300D6C-F523-44F7-980B-E597B7BA54CA}">
      <dgm:prSet/>
      <dgm:spPr/>
      <dgm:t>
        <a:bodyPr/>
        <a:lstStyle/>
        <a:p>
          <a:pPr rtl="0"/>
          <a:r>
            <a:rPr lang="en-GB" dirty="0" smtClean="0"/>
            <a:t>Richardson Yard container housing (Brighton Housing Trust) in Brighton</a:t>
          </a:r>
          <a:endParaRPr lang="en-GB" dirty="0"/>
        </a:p>
      </dgm:t>
    </dgm:pt>
    <dgm:pt modelId="{77AA1C7C-0477-441E-9B4B-6B9C5B1A4F8C}" type="parTrans" cxnId="{993A1ABB-0058-442C-A722-F5F017FE549C}">
      <dgm:prSet/>
      <dgm:spPr/>
      <dgm:t>
        <a:bodyPr/>
        <a:lstStyle/>
        <a:p>
          <a:endParaRPr lang="en-GB"/>
        </a:p>
      </dgm:t>
    </dgm:pt>
    <dgm:pt modelId="{FE98884D-6C4C-4855-9F1E-C4D264060A64}" type="sibTrans" cxnId="{993A1ABB-0058-442C-A722-F5F017FE549C}">
      <dgm:prSet/>
      <dgm:spPr/>
      <dgm:t>
        <a:bodyPr/>
        <a:lstStyle/>
        <a:p>
          <a:endParaRPr lang="en-GB"/>
        </a:p>
      </dgm:t>
    </dgm:pt>
    <dgm:pt modelId="{63F298E0-4F2B-4C58-9782-FE9344B9343D}">
      <dgm:prSet/>
      <dgm:spPr/>
      <dgm:t>
        <a:bodyPr/>
        <a:lstStyle/>
        <a:p>
          <a:pPr rtl="0"/>
          <a:r>
            <a:rPr lang="en-GB" dirty="0" smtClean="0"/>
            <a:t>Shared houses and flats</a:t>
          </a:r>
          <a:endParaRPr lang="en-GB" dirty="0"/>
        </a:p>
      </dgm:t>
    </dgm:pt>
    <dgm:pt modelId="{7069E5D2-8946-48D6-AB83-17604DE9365C}" type="parTrans" cxnId="{433B6A1C-2602-4518-A23F-7F4FF646B93A}">
      <dgm:prSet/>
      <dgm:spPr/>
      <dgm:t>
        <a:bodyPr/>
        <a:lstStyle/>
        <a:p>
          <a:endParaRPr lang="en-GB"/>
        </a:p>
      </dgm:t>
    </dgm:pt>
    <dgm:pt modelId="{94B1F134-9324-4158-B5B8-B83B7B726CBF}" type="sibTrans" cxnId="{433B6A1C-2602-4518-A23F-7F4FF646B93A}">
      <dgm:prSet/>
      <dgm:spPr/>
      <dgm:t>
        <a:bodyPr/>
        <a:lstStyle/>
        <a:p>
          <a:endParaRPr lang="en-GB"/>
        </a:p>
      </dgm:t>
    </dgm:pt>
    <dgm:pt modelId="{0F1DB075-148D-48A2-9839-826AABED4DC2}">
      <dgm:prSet/>
      <dgm:spPr/>
      <dgm:t>
        <a:bodyPr/>
        <a:lstStyle/>
        <a:p>
          <a:pPr rtl="0"/>
          <a:r>
            <a:rPr lang="en-GB" dirty="0" smtClean="0"/>
            <a:t>Snugbug (St Vincents) in Manchester</a:t>
          </a:r>
          <a:endParaRPr lang="en-GB" dirty="0"/>
        </a:p>
      </dgm:t>
    </dgm:pt>
    <dgm:pt modelId="{8D75D179-4168-4B5A-A436-52FB61A583CF}" type="parTrans" cxnId="{9586AEB5-0D55-45FF-8582-CB2502C47251}">
      <dgm:prSet/>
      <dgm:spPr/>
      <dgm:t>
        <a:bodyPr/>
        <a:lstStyle/>
        <a:p>
          <a:endParaRPr lang="en-GB"/>
        </a:p>
      </dgm:t>
    </dgm:pt>
    <dgm:pt modelId="{605B58AE-0B45-4721-8FAA-DCF12B524325}" type="sibTrans" cxnId="{9586AEB5-0D55-45FF-8582-CB2502C47251}">
      <dgm:prSet/>
      <dgm:spPr/>
      <dgm:t>
        <a:bodyPr/>
        <a:lstStyle/>
        <a:p>
          <a:endParaRPr lang="en-GB"/>
        </a:p>
      </dgm:t>
    </dgm:pt>
    <dgm:pt modelId="{97CE2E73-EA5A-4944-8B49-2353F41D41EA}">
      <dgm:prSet/>
      <dgm:spPr/>
      <dgm:t>
        <a:bodyPr/>
        <a:lstStyle/>
        <a:p>
          <a:pPr rtl="0"/>
          <a:r>
            <a:rPr lang="en-GB" dirty="0" smtClean="0"/>
            <a:t>Enfield Single Housing (Origin Housing) </a:t>
          </a:r>
          <a:endParaRPr lang="en-GB" dirty="0"/>
        </a:p>
      </dgm:t>
    </dgm:pt>
    <dgm:pt modelId="{38128C71-94A3-47E8-A04C-13F9A9DFAE67}" type="parTrans" cxnId="{375A53AF-629A-4027-B668-BE56D7A7C486}">
      <dgm:prSet/>
      <dgm:spPr/>
      <dgm:t>
        <a:bodyPr/>
        <a:lstStyle/>
        <a:p>
          <a:endParaRPr lang="en-GB"/>
        </a:p>
      </dgm:t>
    </dgm:pt>
    <dgm:pt modelId="{F07F78A2-1335-47F8-9272-D651183A1DBF}" type="sibTrans" cxnId="{375A53AF-629A-4027-B668-BE56D7A7C486}">
      <dgm:prSet/>
      <dgm:spPr/>
      <dgm:t>
        <a:bodyPr/>
        <a:lstStyle/>
        <a:p>
          <a:endParaRPr lang="en-GB"/>
        </a:p>
      </dgm:t>
    </dgm:pt>
    <dgm:pt modelId="{3FE116C1-4EDA-40C4-B9C1-A4DD98AF429A}">
      <dgm:prSet/>
      <dgm:spPr/>
      <dgm:t>
        <a:bodyPr/>
        <a:lstStyle/>
        <a:p>
          <a:pPr rtl="0"/>
          <a:r>
            <a:rPr lang="en-GB" dirty="0" smtClean="0"/>
            <a:t>A midlands ALMO's shared accommodation pilot</a:t>
          </a:r>
          <a:endParaRPr lang="en-GB" dirty="0"/>
        </a:p>
      </dgm:t>
    </dgm:pt>
    <dgm:pt modelId="{0DE87BDA-157A-4125-9B2B-BECE75F60459}" type="parTrans" cxnId="{CB3B1A84-F1A9-4719-9497-2E4BAE0CFDCF}">
      <dgm:prSet/>
      <dgm:spPr/>
      <dgm:t>
        <a:bodyPr/>
        <a:lstStyle/>
        <a:p>
          <a:endParaRPr lang="en-GB"/>
        </a:p>
      </dgm:t>
    </dgm:pt>
    <dgm:pt modelId="{13E980CE-E52F-4B72-ADBD-928F029D3ED7}" type="sibTrans" cxnId="{CB3B1A84-F1A9-4719-9497-2E4BAE0CFDCF}">
      <dgm:prSet/>
      <dgm:spPr/>
      <dgm:t>
        <a:bodyPr/>
        <a:lstStyle/>
        <a:p>
          <a:endParaRPr lang="en-GB"/>
        </a:p>
      </dgm:t>
    </dgm:pt>
    <dgm:pt modelId="{F91C6D6C-1B06-41CD-BD71-6F08C1A265A4}">
      <dgm:prSet/>
      <dgm:spPr/>
      <dgm:t>
        <a:bodyPr/>
        <a:lstStyle/>
        <a:p>
          <a:pPr rtl="0"/>
          <a:r>
            <a:rPr lang="en-GB" dirty="0" smtClean="0"/>
            <a:t>Larger shared housing schemes</a:t>
          </a:r>
          <a:endParaRPr lang="en-GB" dirty="0"/>
        </a:p>
      </dgm:t>
    </dgm:pt>
    <dgm:pt modelId="{35DF16FA-E6D6-4297-BB45-BE441A87EA55}" type="parTrans" cxnId="{55B9F985-9D30-420C-B7E1-23E2729C9DCC}">
      <dgm:prSet/>
      <dgm:spPr/>
      <dgm:t>
        <a:bodyPr/>
        <a:lstStyle/>
        <a:p>
          <a:endParaRPr lang="en-GB"/>
        </a:p>
      </dgm:t>
    </dgm:pt>
    <dgm:pt modelId="{EF9C3AD0-FFB0-41E6-88D0-32FD4CEF3918}" type="sibTrans" cxnId="{55B9F985-9D30-420C-B7E1-23E2729C9DCC}">
      <dgm:prSet/>
      <dgm:spPr/>
      <dgm:t>
        <a:bodyPr/>
        <a:lstStyle/>
        <a:p>
          <a:endParaRPr lang="en-GB"/>
        </a:p>
      </dgm:t>
    </dgm:pt>
    <dgm:pt modelId="{84791016-0FEB-408A-9E80-2133772AE93A}">
      <dgm:prSet/>
      <dgm:spPr/>
      <dgm:t>
        <a:bodyPr/>
        <a:lstStyle/>
        <a:p>
          <a:pPr rtl="0"/>
          <a:r>
            <a:rPr lang="en-GB" dirty="0" smtClean="0"/>
            <a:t>Lea Bridge House (Paradigm Housing Group) in Leyton</a:t>
          </a:r>
          <a:endParaRPr lang="en-GB" dirty="0"/>
        </a:p>
      </dgm:t>
    </dgm:pt>
    <dgm:pt modelId="{D2570E40-8E0F-4A70-997E-E9FA5C9E2911}" type="parTrans" cxnId="{8609103F-295C-4D49-BF23-3EAAA4931CF2}">
      <dgm:prSet/>
      <dgm:spPr/>
      <dgm:t>
        <a:bodyPr/>
        <a:lstStyle/>
        <a:p>
          <a:endParaRPr lang="en-GB"/>
        </a:p>
      </dgm:t>
    </dgm:pt>
    <dgm:pt modelId="{2914F067-4796-4B6E-9053-FCE34307C9A9}" type="sibTrans" cxnId="{8609103F-295C-4D49-BF23-3EAAA4931CF2}">
      <dgm:prSet/>
      <dgm:spPr/>
      <dgm:t>
        <a:bodyPr/>
        <a:lstStyle/>
        <a:p>
          <a:endParaRPr lang="en-GB"/>
        </a:p>
      </dgm:t>
    </dgm:pt>
    <dgm:pt modelId="{115179DB-0917-4893-AADD-AA30608ECFCF}">
      <dgm:prSet/>
      <dgm:spPr/>
      <dgm:t>
        <a:bodyPr/>
        <a:lstStyle/>
        <a:p>
          <a:pPr rtl="0"/>
          <a:r>
            <a:rPr lang="en-GB" dirty="0" smtClean="0"/>
            <a:t>Partnerships</a:t>
          </a:r>
          <a:endParaRPr lang="en-GB" dirty="0"/>
        </a:p>
      </dgm:t>
    </dgm:pt>
    <dgm:pt modelId="{FAF879DE-3F05-4407-99E3-D13070B7DF41}" type="parTrans" cxnId="{0B64054E-7C77-4EEA-8143-ED489D8DDC54}">
      <dgm:prSet/>
      <dgm:spPr/>
      <dgm:t>
        <a:bodyPr/>
        <a:lstStyle/>
        <a:p>
          <a:endParaRPr lang="en-GB"/>
        </a:p>
      </dgm:t>
    </dgm:pt>
    <dgm:pt modelId="{91A80614-492F-4CA6-A57C-1ACD9A6123FF}" type="sibTrans" cxnId="{0B64054E-7C77-4EEA-8143-ED489D8DDC54}">
      <dgm:prSet/>
      <dgm:spPr/>
      <dgm:t>
        <a:bodyPr/>
        <a:lstStyle/>
        <a:p>
          <a:endParaRPr lang="en-GB"/>
        </a:p>
      </dgm:t>
    </dgm:pt>
    <dgm:pt modelId="{501D093A-B08D-4FF4-8A7D-1E86C6C22941}" type="pres">
      <dgm:prSet presAssocID="{1FF8A7ED-C10E-40A8-8967-2C855627730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A3D05A8-1EE1-4B9A-B820-B9891DAE9BF2}" type="pres">
      <dgm:prSet presAssocID="{CC843BB3-3FAB-4DFB-AFD8-27C03436742B}" presName="linNode" presStyleCnt="0"/>
      <dgm:spPr/>
    </dgm:pt>
    <dgm:pt modelId="{AA2183BE-18DC-45EC-8499-12E96CF4AECA}" type="pres">
      <dgm:prSet presAssocID="{CC843BB3-3FAB-4DFB-AFD8-27C03436742B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4CB5484-F217-4C48-98D0-1E3E6EE3A69F}" type="pres">
      <dgm:prSet presAssocID="{CC843BB3-3FAB-4DFB-AFD8-27C03436742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A839602-51F6-4A46-AE3F-6D3C0B6F253E}" type="pres">
      <dgm:prSet presAssocID="{2FB2A4BC-F071-4A21-B65D-23A335015696}" presName="sp" presStyleCnt="0"/>
      <dgm:spPr/>
    </dgm:pt>
    <dgm:pt modelId="{57DD58E0-09D2-4D69-BBEF-B0191E3B9533}" type="pres">
      <dgm:prSet presAssocID="{63F298E0-4F2B-4C58-9782-FE9344B9343D}" presName="linNode" presStyleCnt="0"/>
      <dgm:spPr/>
    </dgm:pt>
    <dgm:pt modelId="{0D45B7DC-97D8-4C67-9AB7-5AAC44767FDC}" type="pres">
      <dgm:prSet presAssocID="{63F298E0-4F2B-4C58-9782-FE9344B9343D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0277D8-7CF1-46BC-8749-2C3ACBC682C3}" type="pres">
      <dgm:prSet presAssocID="{63F298E0-4F2B-4C58-9782-FE9344B9343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30A52FE-51FF-4BD1-8E67-66D27192F38B}" type="pres">
      <dgm:prSet presAssocID="{94B1F134-9324-4158-B5B8-B83B7B726CBF}" presName="sp" presStyleCnt="0"/>
      <dgm:spPr/>
    </dgm:pt>
    <dgm:pt modelId="{7DB01305-FFC3-43B0-92DC-8B9A598CEE63}" type="pres">
      <dgm:prSet presAssocID="{F91C6D6C-1B06-41CD-BD71-6F08C1A265A4}" presName="linNode" presStyleCnt="0"/>
      <dgm:spPr/>
    </dgm:pt>
    <dgm:pt modelId="{00698911-2C3F-4F77-B25C-F8A05E24AE28}" type="pres">
      <dgm:prSet presAssocID="{F91C6D6C-1B06-41CD-BD71-6F08C1A265A4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598309-483A-4354-89B7-0F4788FD59CD}" type="pres">
      <dgm:prSet presAssocID="{F91C6D6C-1B06-41CD-BD71-6F08C1A265A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1B8897E-BEF0-4E77-BAFB-903870A8C1AF}" type="pres">
      <dgm:prSet presAssocID="{EF9C3AD0-FFB0-41E6-88D0-32FD4CEF3918}" presName="sp" presStyleCnt="0"/>
      <dgm:spPr/>
    </dgm:pt>
    <dgm:pt modelId="{EEB487DD-8484-4D80-9CF6-A6DBC1F0F233}" type="pres">
      <dgm:prSet presAssocID="{115179DB-0917-4893-AADD-AA30608ECFCF}" presName="linNode" presStyleCnt="0"/>
      <dgm:spPr/>
    </dgm:pt>
    <dgm:pt modelId="{E56333D8-4274-4926-8AB5-D14CBC2684BB}" type="pres">
      <dgm:prSet presAssocID="{115179DB-0917-4893-AADD-AA30608ECFCF}" presName="parentText" presStyleLbl="node1" presStyleIdx="3" presStyleCnt="4" custLinFactNeighborX="-5047" custLinFactNeighborY="-103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93A1ABB-0058-442C-A722-F5F017FE549C}" srcId="{CC843BB3-3FAB-4DFB-AFD8-27C03436742B}" destId="{FA300D6C-F523-44F7-980B-E597B7BA54CA}" srcOrd="1" destOrd="0" parTransId="{77AA1C7C-0477-441E-9B4B-6B9C5B1A4F8C}" sibTransId="{FE98884D-6C4C-4855-9F1E-C4D264060A64}"/>
    <dgm:cxn modelId="{3AA7426D-2743-448A-8C0A-B9D4E3069729}" type="presOf" srcId="{CC843BB3-3FAB-4DFB-AFD8-27C03436742B}" destId="{AA2183BE-18DC-45EC-8499-12E96CF4AECA}" srcOrd="0" destOrd="0" presId="urn:microsoft.com/office/officeart/2005/8/layout/vList5"/>
    <dgm:cxn modelId="{FE51AF5E-78BC-45F7-9B47-FC01AD3C6D85}" type="presOf" srcId="{1FF8A7ED-C10E-40A8-8967-2C855627730D}" destId="{501D093A-B08D-4FF4-8A7D-1E86C6C22941}" srcOrd="0" destOrd="0" presId="urn:microsoft.com/office/officeart/2005/8/layout/vList5"/>
    <dgm:cxn modelId="{375A53AF-629A-4027-B668-BE56D7A7C486}" srcId="{63F298E0-4F2B-4C58-9782-FE9344B9343D}" destId="{97CE2E73-EA5A-4944-8B49-2353F41D41EA}" srcOrd="1" destOrd="0" parTransId="{38128C71-94A3-47E8-A04C-13F9A9DFAE67}" sibTransId="{F07F78A2-1335-47F8-9272-D651183A1DBF}"/>
    <dgm:cxn modelId="{614AAEC7-E17A-4A3D-AC1E-C9DDCE593B23}" type="presOf" srcId="{F91C6D6C-1B06-41CD-BD71-6F08C1A265A4}" destId="{00698911-2C3F-4F77-B25C-F8A05E24AE28}" srcOrd="0" destOrd="0" presId="urn:microsoft.com/office/officeart/2005/8/layout/vList5"/>
    <dgm:cxn modelId="{8FBDA5B0-41D8-4859-BD7E-820C9DD8DAF2}" type="presOf" srcId="{115179DB-0917-4893-AADD-AA30608ECFCF}" destId="{E56333D8-4274-4926-8AB5-D14CBC2684BB}" srcOrd="0" destOrd="0" presId="urn:microsoft.com/office/officeart/2005/8/layout/vList5"/>
    <dgm:cxn modelId="{FE41AA98-3E4B-42C0-AEF5-268A7526BF41}" type="presOf" srcId="{0F1DB075-148D-48A2-9839-826AABED4DC2}" destId="{B60277D8-7CF1-46BC-8749-2C3ACBC682C3}" srcOrd="0" destOrd="0" presId="urn:microsoft.com/office/officeart/2005/8/layout/vList5"/>
    <dgm:cxn modelId="{16BC096C-32D3-4CF5-A7C9-71BD9037C200}" type="presOf" srcId="{63F298E0-4F2B-4C58-9782-FE9344B9343D}" destId="{0D45B7DC-97D8-4C67-9AB7-5AAC44767FDC}" srcOrd="0" destOrd="0" presId="urn:microsoft.com/office/officeart/2005/8/layout/vList5"/>
    <dgm:cxn modelId="{F67FCB52-AC7B-470D-AB13-0A17F77EE75F}" type="presOf" srcId="{FA300D6C-F523-44F7-980B-E597B7BA54CA}" destId="{94CB5484-F217-4C48-98D0-1E3E6EE3A69F}" srcOrd="0" destOrd="1" presId="urn:microsoft.com/office/officeart/2005/8/layout/vList5"/>
    <dgm:cxn modelId="{D6BFA3B3-E61C-423E-AC89-0275D7266010}" srcId="{1FF8A7ED-C10E-40A8-8967-2C855627730D}" destId="{CC843BB3-3FAB-4DFB-AFD8-27C03436742B}" srcOrd="0" destOrd="0" parTransId="{DBE09820-F67B-4940-AADD-3CD318232AD9}" sibTransId="{2FB2A4BC-F071-4A21-B65D-23A335015696}"/>
    <dgm:cxn modelId="{CB3B1A84-F1A9-4719-9497-2E4BAE0CFDCF}" srcId="{63F298E0-4F2B-4C58-9782-FE9344B9343D}" destId="{3FE116C1-4EDA-40C4-B9C1-A4DD98AF429A}" srcOrd="2" destOrd="0" parTransId="{0DE87BDA-157A-4125-9B2B-BECE75F60459}" sibTransId="{13E980CE-E52F-4B72-ADBD-928F029D3ED7}"/>
    <dgm:cxn modelId="{8609103F-295C-4D49-BF23-3EAAA4931CF2}" srcId="{F91C6D6C-1B06-41CD-BD71-6F08C1A265A4}" destId="{84791016-0FEB-408A-9E80-2133772AE93A}" srcOrd="0" destOrd="0" parTransId="{D2570E40-8E0F-4A70-997E-E9FA5C9E2911}" sibTransId="{2914F067-4796-4B6E-9053-FCE34307C9A9}"/>
    <dgm:cxn modelId="{433B6A1C-2602-4518-A23F-7F4FF646B93A}" srcId="{1FF8A7ED-C10E-40A8-8967-2C855627730D}" destId="{63F298E0-4F2B-4C58-9782-FE9344B9343D}" srcOrd="1" destOrd="0" parTransId="{7069E5D2-8946-48D6-AB83-17604DE9365C}" sibTransId="{94B1F134-9324-4158-B5B8-B83B7B726CBF}"/>
    <dgm:cxn modelId="{4CEDA543-4DE2-4F30-9A82-6056ED9603DC}" type="presOf" srcId="{3FE116C1-4EDA-40C4-B9C1-A4DD98AF429A}" destId="{B60277D8-7CF1-46BC-8749-2C3ACBC682C3}" srcOrd="0" destOrd="2" presId="urn:microsoft.com/office/officeart/2005/8/layout/vList5"/>
    <dgm:cxn modelId="{0B64054E-7C77-4EEA-8143-ED489D8DDC54}" srcId="{1FF8A7ED-C10E-40A8-8967-2C855627730D}" destId="{115179DB-0917-4893-AADD-AA30608ECFCF}" srcOrd="3" destOrd="0" parTransId="{FAF879DE-3F05-4407-99E3-D13070B7DF41}" sibTransId="{91A80614-492F-4CA6-A57C-1ACD9A6123FF}"/>
    <dgm:cxn modelId="{FDFD5B46-D645-4420-8FB9-FED25937F76B}" type="presOf" srcId="{84791016-0FEB-408A-9E80-2133772AE93A}" destId="{09598309-483A-4354-89B7-0F4788FD59CD}" srcOrd="0" destOrd="0" presId="urn:microsoft.com/office/officeart/2005/8/layout/vList5"/>
    <dgm:cxn modelId="{9586AEB5-0D55-45FF-8582-CB2502C47251}" srcId="{63F298E0-4F2B-4C58-9782-FE9344B9343D}" destId="{0F1DB075-148D-48A2-9839-826AABED4DC2}" srcOrd="0" destOrd="0" parTransId="{8D75D179-4168-4B5A-A436-52FB61A583CF}" sibTransId="{605B58AE-0B45-4721-8FAA-DCF12B524325}"/>
    <dgm:cxn modelId="{2BDBF09E-5C71-4E19-8374-DC5876DB939C}" type="presOf" srcId="{75D3D696-4EE3-4A6C-A003-75334F187D4F}" destId="{94CB5484-F217-4C48-98D0-1E3E6EE3A69F}" srcOrd="0" destOrd="0" presId="urn:microsoft.com/office/officeart/2005/8/layout/vList5"/>
    <dgm:cxn modelId="{62AEDE0C-C925-4941-B02B-DD87EA75C324}" srcId="{CC843BB3-3FAB-4DFB-AFD8-27C03436742B}" destId="{75D3D696-4EE3-4A6C-A003-75334F187D4F}" srcOrd="0" destOrd="0" parTransId="{DCD69744-EF08-44D5-99F6-4DB902E50751}" sibTransId="{A704EEA3-4B53-4180-A718-873F29A7A7E0}"/>
    <dgm:cxn modelId="{55B9F985-9D30-420C-B7E1-23E2729C9DCC}" srcId="{1FF8A7ED-C10E-40A8-8967-2C855627730D}" destId="{F91C6D6C-1B06-41CD-BD71-6F08C1A265A4}" srcOrd="2" destOrd="0" parTransId="{35DF16FA-E6D6-4297-BB45-BE441A87EA55}" sibTransId="{EF9C3AD0-FFB0-41E6-88D0-32FD4CEF3918}"/>
    <dgm:cxn modelId="{6CDF3E88-DEB2-4F87-8180-816FEE328F4A}" type="presOf" srcId="{97CE2E73-EA5A-4944-8B49-2353F41D41EA}" destId="{B60277D8-7CF1-46BC-8749-2C3ACBC682C3}" srcOrd="0" destOrd="1" presId="urn:microsoft.com/office/officeart/2005/8/layout/vList5"/>
    <dgm:cxn modelId="{2B8C3EB1-9628-4F24-ADFE-EBD1CFDF6F6F}" type="presParOf" srcId="{501D093A-B08D-4FF4-8A7D-1E86C6C22941}" destId="{6A3D05A8-1EE1-4B9A-B820-B9891DAE9BF2}" srcOrd="0" destOrd="0" presId="urn:microsoft.com/office/officeart/2005/8/layout/vList5"/>
    <dgm:cxn modelId="{B00AE266-51B3-4F4B-9225-A58CC6A47517}" type="presParOf" srcId="{6A3D05A8-1EE1-4B9A-B820-B9891DAE9BF2}" destId="{AA2183BE-18DC-45EC-8499-12E96CF4AECA}" srcOrd="0" destOrd="0" presId="urn:microsoft.com/office/officeart/2005/8/layout/vList5"/>
    <dgm:cxn modelId="{B001CB2A-D351-4395-A744-C36D17D0195D}" type="presParOf" srcId="{6A3D05A8-1EE1-4B9A-B820-B9891DAE9BF2}" destId="{94CB5484-F217-4C48-98D0-1E3E6EE3A69F}" srcOrd="1" destOrd="0" presId="urn:microsoft.com/office/officeart/2005/8/layout/vList5"/>
    <dgm:cxn modelId="{CA8693B5-32AC-4440-BFBA-C5EA52500ACC}" type="presParOf" srcId="{501D093A-B08D-4FF4-8A7D-1E86C6C22941}" destId="{1A839602-51F6-4A46-AE3F-6D3C0B6F253E}" srcOrd="1" destOrd="0" presId="urn:microsoft.com/office/officeart/2005/8/layout/vList5"/>
    <dgm:cxn modelId="{327A23FB-69CD-4478-AFEF-544FC8CCF18C}" type="presParOf" srcId="{501D093A-B08D-4FF4-8A7D-1E86C6C22941}" destId="{57DD58E0-09D2-4D69-BBEF-B0191E3B9533}" srcOrd="2" destOrd="0" presId="urn:microsoft.com/office/officeart/2005/8/layout/vList5"/>
    <dgm:cxn modelId="{2045693E-2D74-4C11-9FC3-461058837681}" type="presParOf" srcId="{57DD58E0-09D2-4D69-BBEF-B0191E3B9533}" destId="{0D45B7DC-97D8-4C67-9AB7-5AAC44767FDC}" srcOrd="0" destOrd="0" presId="urn:microsoft.com/office/officeart/2005/8/layout/vList5"/>
    <dgm:cxn modelId="{6D6346D2-B6F6-4272-97C0-B2E489D12030}" type="presParOf" srcId="{57DD58E0-09D2-4D69-BBEF-B0191E3B9533}" destId="{B60277D8-7CF1-46BC-8749-2C3ACBC682C3}" srcOrd="1" destOrd="0" presId="urn:microsoft.com/office/officeart/2005/8/layout/vList5"/>
    <dgm:cxn modelId="{BBE78E06-D0D3-4165-824A-37F5D4985907}" type="presParOf" srcId="{501D093A-B08D-4FF4-8A7D-1E86C6C22941}" destId="{E30A52FE-51FF-4BD1-8E67-66D27192F38B}" srcOrd="3" destOrd="0" presId="urn:microsoft.com/office/officeart/2005/8/layout/vList5"/>
    <dgm:cxn modelId="{3FE273EC-2D2E-4469-B342-F7E712816F84}" type="presParOf" srcId="{501D093A-B08D-4FF4-8A7D-1E86C6C22941}" destId="{7DB01305-FFC3-43B0-92DC-8B9A598CEE63}" srcOrd="4" destOrd="0" presId="urn:microsoft.com/office/officeart/2005/8/layout/vList5"/>
    <dgm:cxn modelId="{466A4F4D-867D-407C-B2A6-7647760CFD10}" type="presParOf" srcId="{7DB01305-FFC3-43B0-92DC-8B9A598CEE63}" destId="{00698911-2C3F-4F77-B25C-F8A05E24AE28}" srcOrd="0" destOrd="0" presId="urn:microsoft.com/office/officeart/2005/8/layout/vList5"/>
    <dgm:cxn modelId="{56B5C02E-3D5F-417F-ABA6-7AF83F8ED23C}" type="presParOf" srcId="{7DB01305-FFC3-43B0-92DC-8B9A598CEE63}" destId="{09598309-483A-4354-89B7-0F4788FD59CD}" srcOrd="1" destOrd="0" presId="urn:microsoft.com/office/officeart/2005/8/layout/vList5"/>
    <dgm:cxn modelId="{2134204F-1318-4987-B5FA-BD8A48796E73}" type="presParOf" srcId="{501D093A-B08D-4FF4-8A7D-1E86C6C22941}" destId="{31B8897E-BEF0-4E77-BAFB-903870A8C1AF}" srcOrd="5" destOrd="0" presId="urn:microsoft.com/office/officeart/2005/8/layout/vList5"/>
    <dgm:cxn modelId="{941D8441-9E0F-440B-99CB-5BD04DCA1B3E}" type="presParOf" srcId="{501D093A-B08D-4FF4-8A7D-1E86C6C22941}" destId="{EEB487DD-8484-4D80-9CF6-A6DBC1F0F233}" srcOrd="6" destOrd="0" presId="urn:microsoft.com/office/officeart/2005/8/layout/vList5"/>
    <dgm:cxn modelId="{924A160D-5A02-4F68-97BC-EE0C631B6760}" type="presParOf" srcId="{EEB487DD-8484-4D80-9CF6-A6DBC1F0F233}" destId="{E56333D8-4274-4926-8AB5-D14CBC2684B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B5484-F217-4C48-98D0-1E3E6EE3A69F}">
      <dsp:nvSpPr>
        <dsp:cNvPr id="0" name=""/>
        <dsp:cNvSpPr/>
      </dsp:nvSpPr>
      <dsp:spPr>
        <a:xfrm rot="5400000">
          <a:off x="4939334" y="-1968299"/>
          <a:ext cx="907695" cy="50759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Y:Cube scheme (YMCA) in Merton</a:t>
          </a:r>
          <a:endParaRPr lang="en-GB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Richardson Yard container housing (Brighton Housing Trust) in Brighton</a:t>
          </a:r>
          <a:endParaRPr lang="en-GB" sz="1700" kern="1200" dirty="0"/>
        </a:p>
      </dsp:txBody>
      <dsp:txXfrm rot="-5400000">
        <a:off x="2855214" y="160131"/>
        <a:ext cx="5031626" cy="819075"/>
      </dsp:txXfrm>
    </dsp:sp>
    <dsp:sp modelId="{AA2183BE-18DC-45EC-8499-12E96CF4AECA}">
      <dsp:nvSpPr>
        <dsp:cNvPr id="0" name=""/>
        <dsp:cNvSpPr/>
      </dsp:nvSpPr>
      <dsp:spPr>
        <a:xfrm>
          <a:off x="0" y="2358"/>
          <a:ext cx="2855214" cy="11346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Low-cost self-contained housing, </a:t>
          </a:r>
          <a:endParaRPr lang="en-GB" sz="2400" kern="1200" dirty="0"/>
        </a:p>
      </dsp:txBody>
      <dsp:txXfrm>
        <a:off x="55388" y="57746"/>
        <a:ext cx="2744438" cy="1023843"/>
      </dsp:txXfrm>
    </dsp:sp>
    <dsp:sp modelId="{B60277D8-7CF1-46BC-8749-2C3ACBC682C3}">
      <dsp:nvSpPr>
        <dsp:cNvPr id="0" name=""/>
        <dsp:cNvSpPr/>
      </dsp:nvSpPr>
      <dsp:spPr>
        <a:xfrm rot="5400000">
          <a:off x="4939334" y="-776949"/>
          <a:ext cx="907695" cy="50759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Snugbug (St Vincents) in Manchester</a:t>
          </a:r>
          <a:endParaRPr lang="en-GB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Enfield Single Housing (Origin Housing) </a:t>
          </a:r>
          <a:endParaRPr lang="en-GB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A midlands ALMO's shared accommodation pilot</a:t>
          </a:r>
          <a:endParaRPr lang="en-GB" sz="1700" kern="1200" dirty="0"/>
        </a:p>
      </dsp:txBody>
      <dsp:txXfrm rot="-5400000">
        <a:off x="2855214" y="1351481"/>
        <a:ext cx="5031626" cy="819075"/>
      </dsp:txXfrm>
    </dsp:sp>
    <dsp:sp modelId="{0D45B7DC-97D8-4C67-9AB7-5AAC44767FDC}">
      <dsp:nvSpPr>
        <dsp:cNvPr id="0" name=""/>
        <dsp:cNvSpPr/>
      </dsp:nvSpPr>
      <dsp:spPr>
        <a:xfrm>
          <a:off x="0" y="1193708"/>
          <a:ext cx="2855214" cy="11346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Shared houses and flats</a:t>
          </a:r>
          <a:endParaRPr lang="en-GB" sz="2400" kern="1200" dirty="0"/>
        </a:p>
      </dsp:txBody>
      <dsp:txXfrm>
        <a:off x="55388" y="1249096"/>
        <a:ext cx="2744438" cy="1023843"/>
      </dsp:txXfrm>
    </dsp:sp>
    <dsp:sp modelId="{09598309-483A-4354-89B7-0F4788FD59CD}">
      <dsp:nvSpPr>
        <dsp:cNvPr id="0" name=""/>
        <dsp:cNvSpPr/>
      </dsp:nvSpPr>
      <dsp:spPr>
        <a:xfrm rot="5400000">
          <a:off x="4939334" y="414400"/>
          <a:ext cx="907695" cy="50759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700" kern="1200" dirty="0" smtClean="0"/>
            <a:t>Lea Bridge House (Paradigm Housing Group) in Leyton</a:t>
          </a:r>
          <a:endParaRPr lang="en-GB" sz="1700" kern="1200" dirty="0"/>
        </a:p>
      </dsp:txBody>
      <dsp:txXfrm rot="-5400000">
        <a:off x="2855214" y="2542830"/>
        <a:ext cx="5031626" cy="819075"/>
      </dsp:txXfrm>
    </dsp:sp>
    <dsp:sp modelId="{00698911-2C3F-4F77-B25C-F8A05E24AE28}">
      <dsp:nvSpPr>
        <dsp:cNvPr id="0" name=""/>
        <dsp:cNvSpPr/>
      </dsp:nvSpPr>
      <dsp:spPr>
        <a:xfrm>
          <a:off x="0" y="2385058"/>
          <a:ext cx="2855214" cy="11346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Larger shared housing schemes</a:t>
          </a:r>
          <a:endParaRPr lang="en-GB" sz="2400" kern="1200" dirty="0"/>
        </a:p>
      </dsp:txBody>
      <dsp:txXfrm>
        <a:off x="55388" y="2440446"/>
        <a:ext cx="2744438" cy="1023843"/>
      </dsp:txXfrm>
    </dsp:sp>
    <dsp:sp modelId="{E56333D8-4274-4926-8AB5-D14CBC2684BB}">
      <dsp:nvSpPr>
        <dsp:cNvPr id="0" name=""/>
        <dsp:cNvSpPr/>
      </dsp:nvSpPr>
      <dsp:spPr>
        <a:xfrm>
          <a:off x="0" y="3564677"/>
          <a:ext cx="2855214" cy="11346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Partnerships</a:t>
          </a:r>
          <a:endParaRPr lang="en-GB" sz="2400" kern="1200" dirty="0"/>
        </a:p>
      </dsp:txBody>
      <dsp:txXfrm>
        <a:off x="55388" y="3620065"/>
        <a:ext cx="2744438" cy="1023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0F554-1C98-4F3F-9108-10957083A74B}" type="datetimeFigureOut">
              <a:rPr lang="en-GB" smtClean="0"/>
              <a:t>05/10/2017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BC4A3-BCAA-4878-ACFD-68C02CE8D3C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0465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AB376-3E02-451A-A471-6502D0405ED0}" type="datetimeFigureOut">
              <a:rPr lang="en-GB" smtClean="0"/>
              <a:t>05/10/2017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23C0E-295C-49AF-8E2D-27C38A55C19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405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4F524B-CE0C-4B05-90DD-97DDF50EEF39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89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04/10/2017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09750" y="1682750"/>
            <a:ext cx="6472238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108000" tIns="0" rIns="0" bIns="0" rtlCol="0" anchor="t" anchorCtr="0">
            <a:sp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1812925" y="2214563"/>
            <a:ext cx="6480175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9520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04/10/2017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31224" cy="720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87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76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458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458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04/10/2017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755576" y="476672"/>
            <a:ext cx="7931224" cy="720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70D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99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.7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-42863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1923646"/>
            <a:ext cx="6480175" cy="432857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1900"/>
              </a:lnSpc>
              <a:buNone/>
              <a:defRPr lang="en-US" sz="18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432048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698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04/10/2017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How do you solve a problem like the under35s?    Ashford  6 October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809750" y="1682750"/>
            <a:ext cx="6472238" cy="4616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108000" tIns="0" rIns="0" bIns="0" rtlCol="0" anchor="t" anchorCtr="0">
            <a:spAutoFit/>
          </a:bodyPr>
          <a:lstStyle>
            <a:lvl1pPr>
              <a:defRPr sz="3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auto">
          <a:xfrm>
            <a:off x="1812925" y="2214563"/>
            <a:ext cx="6480175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172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04/10/2017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How do you solve a problem like the under35s?    Ashford  6 October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31224" cy="720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3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676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676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458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458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04/10/2017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How do you solve a problem like the under35s?    Ashford  6 October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755576" y="476672"/>
            <a:ext cx="7931224" cy="720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B70D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50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.7 Full bleed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/>
          <p:nvPr userDrawn="1"/>
        </p:nvSpPr>
        <p:spPr>
          <a:xfrm>
            <a:off x="0" y="-42863"/>
            <a:ext cx="9144000" cy="345598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809037" y="1923646"/>
            <a:ext cx="6480175" cy="432857"/>
          </a:xfrm>
          <a:blipFill>
            <a:blip r:embed="rId2" cstate="print"/>
            <a:stretch>
              <a:fillRect/>
            </a:stretch>
          </a:blipFill>
        </p:spPr>
        <p:txBody>
          <a:bodyPr lIns="108000"/>
          <a:lstStyle>
            <a:lvl1pPr marL="0" indent="0">
              <a:lnSpc>
                <a:spcPts val="1900"/>
              </a:lnSpc>
              <a:buNone/>
              <a:defRPr lang="en-US" sz="1800" i="1" kern="1200" spc="-100" baseline="0" dirty="0" smtClean="0">
                <a:solidFill>
                  <a:srgbClr val="621B4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</a:t>
            </a:r>
          </a:p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0" y="3428999"/>
            <a:ext cx="9144000" cy="3429001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818" y="1484784"/>
            <a:ext cx="6471678" cy="432048"/>
          </a:xfrm>
          <a:blipFill>
            <a:blip r:embed="rId2" cstate="print"/>
            <a:stretch>
              <a:fillRect/>
            </a:stretch>
          </a:blipFill>
          <a:ln w="28575">
            <a:noFill/>
          </a:ln>
        </p:spPr>
        <p:txBody>
          <a:bodyPr>
            <a:noAutofit/>
          </a:bodyPr>
          <a:lstStyle>
            <a:lvl1pPr>
              <a:lnSpc>
                <a:spcPts val="1900"/>
              </a:lnSpc>
              <a:defRPr lang="en-GB" sz="1800" spc="-10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72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600200"/>
            <a:ext cx="79312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04/10/2017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3AC5-E736-42FC-804D-CE08A2C83742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31224" cy="720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68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5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rgbClr val="B70D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576" y="1600200"/>
            <a:ext cx="79312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04/10/2017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>
                <a:solidFill>
                  <a:prstClr val="black">
                    <a:tint val="75000"/>
                  </a:prstClr>
                </a:solidFill>
              </a:rPr>
              <a:t>How do you solve a problem like the under35s?    Ashford  6 October 2017</a:t>
            </a:r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3AC5-E736-42FC-804D-CE08A2C8374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931224" cy="72008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75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600" kern="1200">
          <a:solidFill>
            <a:srgbClr val="B70D5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hura.shu.ac.uk/14923/1/CRESR_VRTB_pilot_research_-_main_report.pdf_dm_i=3R33,53DS,11XSI5,H05V,1" TargetMode="External"/><Relationship Id="rId2" Type="http://schemas.openxmlformats.org/officeDocument/2006/relationships/hyperlink" Target="https://www.gov.uk/government/uploads/system/uploads/attachment_data/file/388561/rr889-direct-payment-demonstration-projects-longitudinal-survey-of-tenants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4.shu.ac.uk/research/cresr/sites/shu.ac.uk/files/capping-aspirations-the-millennial-housing-challenge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1484784"/>
            <a:ext cx="6472238" cy="1026170"/>
          </a:xfrm>
        </p:spPr>
        <p:txBody>
          <a:bodyPr>
            <a:noAutofit/>
          </a:bodyPr>
          <a:lstStyle/>
          <a:p>
            <a:r>
              <a:rPr lang="en-GB" sz="2800" b="1" dirty="0" smtClean="0"/>
              <a:t>Housing Affordability and Younger People in the South East of England: Capping Aspiration?</a:t>
            </a:r>
            <a:br>
              <a:rPr lang="en-GB" sz="2800" b="1" dirty="0" smtClean="0"/>
            </a:br>
            <a:endParaRPr lang="en-GB" sz="2400" dirty="0"/>
          </a:p>
        </p:txBody>
      </p:sp>
      <p:sp>
        <p:nvSpPr>
          <p:cNvPr id="21505" name="Content Placeholder 3"/>
          <p:cNvSpPr>
            <a:spLocks noGrp="1"/>
          </p:cNvSpPr>
          <p:nvPr>
            <p:ph idx="1"/>
          </p:nvPr>
        </p:nvSpPr>
        <p:spPr>
          <a:xfrm>
            <a:off x="1691680" y="3140968"/>
            <a:ext cx="6480175" cy="2808312"/>
          </a:xfrm>
        </p:spPr>
        <p:txBody>
          <a:bodyPr>
            <a:normAutofit/>
          </a:bodyPr>
          <a:lstStyle/>
          <a:p>
            <a:r>
              <a:rPr lang="en-GB" sz="2400" b="1" dirty="0" smtClean="0"/>
              <a:t>Professor Ian Cole</a:t>
            </a:r>
          </a:p>
          <a:p>
            <a:endParaRPr lang="en-GB" sz="2400" b="1" dirty="0" smtClean="0"/>
          </a:p>
          <a:p>
            <a:r>
              <a:rPr lang="en-GB" b="1" dirty="0" smtClean="0"/>
              <a:t>Professor </a:t>
            </a:r>
            <a:r>
              <a:rPr lang="en-GB" b="1" dirty="0" smtClean="0"/>
              <a:t>of Housing Studies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Centre </a:t>
            </a:r>
            <a:r>
              <a:rPr lang="en-GB" dirty="0"/>
              <a:t>for Regional Economic and Social </a:t>
            </a:r>
            <a:r>
              <a:rPr lang="en-GB" dirty="0" smtClean="0"/>
              <a:t>Research </a:t>
            </a:r>
            <a:r>
              <a:rPr lang="en-GB" dirty="0"/>
              <a:t>Sheffield Hallam </a:t>
            </a:r>
            <a:r>
              <a:rPr lang="en-GB" dirty="0" smtClean="0"/>
              <a:t>University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76216"/>
            <a:ext cx="3450709" cy="68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4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484784"/>
            <a:ext cx="7931224" cy="464137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GB" sz="2400" dirty="0"/>
          </a:p>
          <a:p>
            <a:pPr>
              <a:spcAft>
                <a:spcPts val="600"/>
              </a:spcAft>
            </a:pPr>
            <a:endParaRPr lang="en-GB" sz="2200" dirty="0"/>
          </a:p>
          <a:p>
            <a:pPr lvl="0">
              <a:spcAft>
                <a:spcPts val="600"/>
              </a:spcAft>
            </a:pPr>
            <a:endParaRPr lang="en-GB" sz="2400" dirty="0"/>
          </a:p>
          <a:p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An intergenerational comparison</a:t>
            </a:r>
            <a:endParaRPr lang="en-GB" b="1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3786539"/>
              </p:ext>
            </p:extLst>
          </p:nvPr>
        </p:nvGraphicFramePr>
        <p:xfrm>
          <a:off x="1115616" y="1412776"/>
          <a:ext cx="6096000" cy="394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936104"/>
                <a:gridCol w="1703512"/>
              </a:tblGrid>
              <a:tr h="914399"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Issue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 smtClean="0"/>
                    </a:p>
                    <a:p>
                      <a:endParaRPr lang="en-GB" dirty="0" smtClean="0"/>
                    </a:p>
                    <a:p>
                      <a:r>
                        <a:rPr lang="en-GB" dirty="0" smtClean="0"/>
                        <a:t>Bryony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Chance of being</a:t>
                      </a:r>
                      <a:r>
                        <a:rPr lang="en-GB" baseline="0" dirty="0" smtClean="0"/>
                        <a:t> a home owner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62%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36%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Average age of first time buyer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Average age for having first child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How long it takes to save for a deposit on average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 years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 years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Proportion of income spent on housing on average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10%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18%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717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484784"/>
            <a:ext cx="7931224" cy="464137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GB" sz="2200" dirty="0"/>
          </a:p>
          <a:p>
            <a:pPr lvl="0">
              <a:spcAft>
                <a:spcPts val="600"/>
              </a:spcAft>
            </a:pPr>
            <a:endParaRPr lang="en-GB" sz="2400" dirty="0"/>
          </a:p>
          <a:p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Regional stretch in house prices  </a:t>
            </a:r>
            <a:endParaRPr lang="en-GB" b="1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217790"/>
              </p:ext>
            </p:extLst>
          </p:nvPr>
        </p:nvGraphicFramePr>
        <p:xfrm>
          <a:off x="1115616" y="1844824"/>
          <a:ext cx="6096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112"/>
                <a:gridCol w="1224136"/>
                <a:gridCol w="815752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1980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Ratio of Greater London house prices to Yorkshire and Humberside prices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3.19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Ratio of</a:t>
                      </a:r>
                      <a:r>
                        <a:rPr lang="en-GB" baseline="0" dirty="0" smtClean="0"/>
                        <a:t> Rest of South East house prices to Y and  H house prices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1.68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2.06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263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484784"/>
            <a:ext cx="7931224" cy="464137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b="1" dirty="0" smtClean="0"/>
              <a:t>assessment of secondary data sources in South East</a:t>
            </a:r>
          </a:p>
          <a:p>
            <a:pPr>
              <a:spcAft>
                <a:spcPts val="600"/>
              </a:spcAft>
            </a:pPr>
            <a:endParaRPr lang="en-GB" sz="2400" b="1" dirty="0" smtClean="0"/>
          </a:p>
          <a:p>
            <a:pPr>
              <a:spcAft>
                <a:spcPts val="600"/>
              </a:spcAft>
            </a:pPr>
            <a:r>
              <a:rPr lang="en-GB" sz="2400" b="1" dirty="0" smtClean="0"/>
              <a:t>qualitative assessment of younger people's housing needs</a:t>
            </a:r>
          </a:p>
          <a:p>
            <a:pPr>
              <a:spcAft>
                <a:spcPts val="600"/>
              </a:spcAft>
            </a:pPr>
            <a:endParaRPr lang="en-GB" sz="2400" b="1" dirty="0" smtClean="0"/>
          </a:p>
          <a:p>
            <a:pPr>
              <a:spcAft>
                <a:spcPts val="600"/>
              </a:spcAft>
            </a:pPr>
            <a:r>
              <a:rPr lang="en-GB" sz="2400" b="1" dirty="0" smtClean="0"/>
              <a:t>assessment of housing association responses to the challenges  facing younger people</a:t>
            </a:r>
            <a:endParaRPr lang="en-GB" sz="2400" b="1" dirty="0"/>
          </a:p>
          <a:p>
            <a:pPr lvl="0">
              <a:spcAft>
                <a:spcPts val="600"/>
              </a:spcAft>
            </a:pPr>
            <a:endParaRPr lang="en-GB" sz="2400" dirty="0"/>
          </a:p>
          <a:p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Capping Aspiration - approach to analysis</a:t>
            </a:r>
            <a:endParaRPr lang="en-GB" b="1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95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484784"/>
            <a:ext cx="7931224" cy="464137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200" b="1" dirty="0"/>
              <a:t>H</a:t>
            </a:r>
            <a:r>
              <a:rPr lang="en-GB" sz="2200" b="1" dirty="0" smtClean="0"/>
              <a:t>ouse </a:t>
            </a:r>
            <a:r>
              <a:rPr lang="en-GB" sz="2200" b="1" dirty="0"/>
              <a:t>prices have increased by more than twice the national average, and private sector rents have risen more than in any other region (including </a:t>
            </a:r>
            <a:r>
              <a:rPr lang="en-GB" sz="2200" b="1" dirty="0" smtClean="0"/>
              <a:t>London) </a:t>
            </a:r>
            <a:r>
              <a:rPr lang="en-GB" sz="2200" b="1" dirty="0"/>
              <a:t>since </a:t>
            </a:r>
            <a:r>
              <a:rPr lang="en-GB" sz="2200" b="1" dirty="0" smtClean="0"/>
              <a:t>2016.</a:t>
            </a:r>
            <a:endParaRPr lang="en-GB" sz="2200" b="1" dirty="0"/>
          </a:p>
          <a:p>
            <a:pPr>
              <a:spcAft>
                <a:spcPts val="600"/>
              </a:spcAft>
            </a:pPr>
            <a:r>
              <a:rPr lang="en-GB" sz="2200" b="1" dirty="0"/>
              <a:t>M</a:t>
            </a:r>
            <a:r>
              <a:rPr lang="en-GB" sz="2200" b="1" dirty="0" smtClean="0"/>
              <a:t>edian </a:t>
            </a:r>
            <a:r>
              <a:rPr lang="en-GB" sz="2200" b="1" dirty="0"/>
              <a:t>rents are £850pcm in the SE compared with £650pcm </a:t>
            </a:r>
            <a:r>
              <a:rPr lang="en-GB" sz="2200" b="1" dirty="0" smtClean="0"/>
              <a:t>nationally</a:t>
            </a:r>
            <a:endParaRPr lang="en-GB" sz="2200" b="1" dirty="0" smtClean="0"/>
          </a:p>
          <a:p>
            <a:pPr lvl="0">
              <a:spcAft>
                <a:spcPts val="600"/>
              </a:spcAft>
            </a:pPr>
            <a:r>
              <a:rPr lang="en-GB" sz="2200" b="1" dirty="0" smtClean="0"/>
              <a:t>PRS, typically the 'ready </a:t>
            </a:r>
            <a:r>
              <a:rPr lang="en-GB" sz="2200" b="1" dirty="0" smtClean="0"/>
              <a:t>access'</a:t>
            </a:r>
            <a:r>
              <a:rPr lang="en-GB" sz="2200" b="1" dirty="0" smtClean="0"/>
              <a:t> sector, </a:t>
            </a:r>
            <a:r>
              <a:rPr lang="en-GB" sz="2200" b="1" dirty="0"/>
              <a:t>is unaffordable for many: 51% of 16-34 year olds cannot afford lower quartile private sector rents; 76% cannot afford rents at the 50</a:t>
            </a:r>
            <a:r>
              <a:rPr lang="en-GB" sz="2200" b="1" baseline="30000" dirty="0"/>
              <a:t>th</a:t>
            </a:r>
            <a:r>
              <a:rPr lang="en-GB" sz="2200" b="1" dirty="0"/>
              <a:t> percentile. </a:t>
            </a:r>
          </a:p>
          <a:p>
            <a:pPr>
              <a:spcAft>
                <a:spcPts val="600"/>
              </a:spcAft>
            </a:pPr>
            <a:endParaRPr lang="en-GB" sz="2400" dirty="0"/>
          </a:p>
          <a:p>
            <a:pPr>
              <a:spcAft>
                <a:spcPts val="600"/>
              </a:spcAft>
            </a:pPr>
            <a:endParaRPr lang="en-GB" sz="2200" dirty="0"/>
          </a:p>
          <a:p>
            <a:pPr lvl="0">
              <a:spcAft>
                <a:spcPts val="600"/>
              </a:spcAft>
            </a:pPr>
            <a:endParaRPr lang="en-GB" sz="2400" dirty="0"/>
          </a:p>
          <a:p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Context - high and rising private sector housing costs</a:t>
            </a:r>
            <a:endParaRPr lang="en-GB" b="1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76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556792"/>
            <a:ext cx="7931224" cy="464137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GB" sz="2200" b="1" dirty="0" smtClean="0"/>
          </a:p>
          <a:p>
            <a:pPr>
              <a:spcAft>
                <a:spcPts val="600"/>
              </a:spcAft>
            </a:pPr>
            <a:r>
              <a:rPr lang="en-GB" sz="2200" b="1" dirty="0" smtClean="0"/>
              <a:t>Disposable </a:t>
            </a:r>
            <a:r>
              <a:rPr lang="en-GB" sz="2200" b="1" dirty="0"/>
              <a:t>h</a:t>
            </a:r>
            <a:r>
              <a:rPr lang="en-GB" sz="2200" b="1" dirty="0" smtClean="0"/>
              <a:t>ousehold </a:t>
            </a:r>
            <a:r>
              <a:rPr lang="en-GB" sz="2200" b="1" dirty="0" smtClean="0"/>
              <a:t>income </a:t>
            </a:r>
            <a:r>
              <a:rPr lang="en-GB" sz="2200" b="1" dirty="0" smtClean="0"/>
              <a:t>in the South East increased </a:t>
            </a:r>
            <a:r>
              <a:rPr lang="en-GB" sz="2200" b="1" dirty="0" smtClean="0"/>
              <a:t>by just 1% </a:t>
            </a:r>
            <a:r>
              <a:rPr lang="en-GB" sz="2200" b="1" dirty="0" smtClean="0"/>
              <a:t>from </a:t>
            </a:r>
            <a:r>
              <a:rPr lang="en-GB" sz="2200" b="1" dirty="0" smtClean="0"/>
              <a:t>2013 to 2014 </a:t>
            </a:r>
            <a:r>
              <a:rPr lang="en-GB" sz="2200" b="1" dirty="0" smtClean="0"/>
              <a:t>- </a:t>
            </a:r>
            <a:r>
              <a:rPr lang="en-GB" sz="2200" b="1" i="1" dirty="0" smtClean="0"/>
              <a:t>lower than UK average</a:t>
            </a:r>
            <a:r>
              <a:rPr lang="en-GB" sz="2200" b="1" dirty="0" smtClean="0"/>
              <a:t> - despite strong economic growth</a:t>
            </a:r>
          </a:p>
          <a:p>
            <a:pPr>
              <a:spcAft>
                <a:spcPts val="600"/>
              </a:spcAft>
            </a:pPr>
            <a:endParaRPr lang="en-GB" sz="2200" b="1" dirty="0" smtClean="0"/>
          </a:p>
          <a:p>
            <a:pPr>
              <a:spcAft>
                <a:spcPts val="600"/>
              </a:spcAft>
            </a:pPr>
            <a:r>
              <a:rPr lang="en-GB" sz="2200" b="1" dirty="0" smtClean="0"/>
              <a:t>23</a:t>
            </a:r>
            <a:r>
              <a:rPr lang="en-GB" sz="2200" b="1" dirty="0" smtClean="0"/>
              <a:t>% of younger </a:t>
            </a:r>
            <a:r>
              <a:rPr lang="en-GB" sz="2200" b="1" dirty="0" smtClean="0"/>
              <a:t>households </a:t>
            </a:r>
            <a:r>
              <a:rPr lang="en-GB" sz="2200" b="1" dirty="0" smtClean="0"/>
              <a:t>(</a:t>
            </a:r>
            <a:r>
              <a:rPr lang="en-GB" sz="2200" b="1" dirty="0" smtClean="0"/>
              <a:t>ie</a:t>
            </a:r>
            <a:r>
              <a:rPr lang="en-GB" sz="2200" b="1" dirty="0" smtClean="0"/>
              <a:t>. </a:t>
            </a:r>
            <a:r>
              <a:rPr lang="en-GB" sz="2200" b="1" dirty="0" smtClean="0"/>
              <a:t>headed </a:t>
            </a:r>
            <a:r>
              <a:rPr lang="en-GB" sz="2200" b="1" dirty="0" smtClean="0"/>
              <a:t>by a </a:t>
            </a:r>
            <a:r>
              <a:rPr lang="en-GB" sz="2200" b="1" dirty="0" smtClean="0"/>
              <a:t>16-35 </a:t>
            </a:r>
            <a:r>
              <a:rPr lang="en-GB" sz="2200" b="1" dirty="0" smtClean="0"/>
              <a:t>yr</a:t>
            </a:r>
            <a:r>
              <a:rPr lang="en-GB" sz="2200" b="1" dirty="0" smtClean="0"/>
              <a:t> </a:t>
            </a:r>
            <a:r>
              <a:rPr lang="en-GB" sz="2200" b="1" dirty="0" smtClean="0"/>
              <a:t>old) are claiming HB or </a:t>
            </a:r>
            <a:r>
              <a:rPr lang="en-GB" sz="2200" b="1" dirty="0" smtClean="0"/>
              <a:t>UC</a:t>
            </a:r>
          </a:p>
          <a:p>
            <a:pPr>
              <a:spcAft>
                <a:spcPts val="600"/>
              </a:spcAft>
            </a:pPr>
            <a:endParaRPr lang="en-GB" sz="2200" b="1" dirty="0" smtClean="0"/>
          </a:p>
          <a:p>
            <a:pPr>
              <a:spcAft>
                <a:spcPts val="600"/>
              </a:spcAft>
            </a:pPr>
            <a:r>
              <a:rPr lang="en-GB" sz="2200" b="1" dirty="0" smtClean="0"/>
              <a:t>higher unemployment rate for younger people (7% compared with 4% of other age groups)</a:t>
            </a:r>
            <a:endParaRPr lang="en-GB" sz="2200" b="1" dirty="0"/>
          </a:p>
          <a:p>
            <a:pPr>
              <a:spcAft>
                <a:spcPts val="600"/>
              </a:spcAft>
            </a:pPr>
            <a:endParaRPr lang="en-GB" sz="2400" dirty="0"/>
          </a:p>
          <a:p>
            <a:pPr>
              <a:spcAft>
                <a:spcPts val="600"/>
              </a:spcAft>
            </a:pPr>
            <a:endParaRPr lang="en-GB" sz="2200" dirty="0"/>
          </a:p>
          <a:p>
            <a:pPr marL="0" lvl="0" indent="0">
              <a:spcAft>
                <a:spcPts val="600"/>
              </a:spcAft>
              <a:buNone/>
            </a:pPr>
            <a:endParaRPr lang="en-GB" sz="2400" dirty="0"/>
          </a:p>
          <a:p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Context - incomes not keeping pace with rising housing costs</a:t>
            </a:r>
            <a:endParaRPr lang="en-GB" b="1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468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484784"/>
            <a:ext cx="7931224" cy="4525963"/>
          </a:xfrm>
        </p:spPr>
        <p:txBody>
          <a:bodyPr>
            <a:normAutofit fontScale="92500" lnSpcReduction="20000"/>
          </a:bodyPr>
          <a:lstStyle/>
          <a:p>
            <a:r>
              <a:rPr lang="en-GB" sz="2400" b="1" dirty="0"/>
              <a:t>Survey of Flagship Housing Group tenants (n=2628):</a:t>
            </a:r>
            <a:endParaRPr lang="en-GB" sz="2400" dirty="0"/>
          </a:p>
          <a:p>
            <a:pPr lvl="0"/>
            <a:r>
              <a:rPr lang="en-GB" sz="2400" dirty="0"/>
              <a:t>The majority (57%) have a gross </a:t>
            </a:r>
            <a:r>
              <a:rPr lang="en-GB" sz="2400" dirty="0" smtClean="0"/>
              <a:t>h/h</a:t>
            </a:r>
            <a:r>
              <a:rPr lang="en-GB" sz="2400" dirty="0" smtClean="0"/>
              <a:t> </a:t>
            </a:r>
            <a:r>
              <a:rPr lang="en-GB" sz="2400" dirty="0"/>
              <a:t>income of less than £</a:t>
            </a:r>
            <a:r>
              <a:rPr lang="en-GB" sz="2400" dirty="0" smtClean="0"/>
              <a:t>15,600 pa</a:t>
            </a:r>
            <a:endParaRPr lang="en-GB" sz="2400" dirty="0" smtClean="0"/>
          </a:p>
          <a:p>
            <a:pPr lvl="0"/>
            <a:endParaRPr lang="en-GB" sz="2400" dirty="0"/>
          </a:p>
          <a:p>
            <a:pPr lvl="0"/>
            <a:r>
              <a:rPr lang="en-GB" sz="2400" b="1" dirty="0"/>
              <a:t>Survey of social housing tenants in the </a:t>
            </a:r>
            <a:r>
              <a:rPr lang="en-GB" sz="2400" b="1" dirty="0"/>
              <a:t>VRtB</a:t>
            </a:r>
            <a:r>
              <a:rPr lang="en-GB" sz="2400" b="1" dirty="0"/>
              <a:t> pilot areas (n=668) and application form data (c300)</a:t>
            </a:r>
            <a:endParaRPr lang="en-GB" sz="2400" dirty="0"/>
          </a:p>
          <a:p>
            <a:pPr lvl="0"/>
            <a:r>
              <a:rPr lang="en-GB" sz="2400" dirty="0"/>
              <a:t>42% have </a:t>
            </a:r>
            <a:r>
              <a:rPr lang="en-GB" sz="2400" i="1" dirty="0"/>
              <a:t>gross</a:t>
            </a:r>
            <a:r>
              <a:rPr lang="en-GB" sz="2400" dirty="0"/>
              <a:t> </a:t>
            </a:r>
            <a:r>
              <a:rPr lang="en-GB" sz="2400" dirty="0" smtClean="0"/>
              <a:t>h/h </a:t>
            </a:r>
            <a:r>
              <a:rPr lang="en-GB" sz="2400" dirty="0"/>
              <a:t>income of less than £26k</a:t>
            </a:r>
          </a:p>
          <a:p>
            <a:pPr lvl="0"/>
            <a:r>
              <a:rPr lang="en-GB" sz="2400" dirty="0"/>
              <a:t>30% have </a:t>
            </a:r>
            <a:r>
              <a:rPr lang="en-GB" sz="2400" i="1" dirty="0"/>
              <a:t>no</a:t>
            </a:r>
            <a:r>
              <a:rPr lang="en-GB" sz="2400" dirty="0"/>
              <a:t> savings</a:t>
            </a:r>
          </a:p>
          <a:p>
            <a:pPr marL="0" indent="0">
              <a:buNone/>
            </a:pPr>
            <a:r>
              <a:rPr lang="en-GB" sz="2400" dirty="0"/>
              <a:t> </a:t>
            </a:r>
          </a:p>
          <a:p>
            <a:r>
              <a:rPr lang="en-GB" sz="2400" b="1" dirty="0"/>
              <a:t>Baseline survey of 1,600 social housing tenants in the DPDP </a:t>
            </a:r>
            <a:r>
              <a:rPr lang="en-GB" sz="2400" b="1" dirty="0" smtClean="0"/>
              <a:t>areas for DWP (2015)</a:t>
            </a:r>
            <a:endParaRPr lang="en-GB" sz="2400" dirty="0"/>
          </a:p>
          <a:p>
            <a:pPr lvl="0"/>
            <a:r>
              <a:rPr lang="en-GB" sz="2400" dirty="0"/>
              <a:t>O</a:t>
            </a:r>
            <a:r>
              <a:rPr lang="en-GB" sz="2400" dirty="0" smtClean="0"/>
              <a:t>nly </a:t>
            </a:r>
            <a:r>
              <a:rPr lang="en-GB" sz="2400" dirty="0"/>
              <a:t>10% of tenants had </a:t>
            </a:r>
            <a:r>
              <a:rPr lang="en-GB" sz="2400" i="1" dirty="0"/>
              <a:t>any</a:t>
            </a:r>
            <a:r>
              <a:rPr lang="en-GB" sz="2400" dirty="0"/>
              <a:t> savings</a:t>
            </a:r>
          </a:p>
          <a:p>
            <a:pPr lvl="0"/>
            <a:r>
              <a:rPr lang="en-GB" sz="2400" dirty="0"/>
              <a:t>55% had 'very often' or 'fairly often' run out of money in the past 12 months</a:t>
            </a:r>
          </a:p>
          <a:p>
            <a:pPr>
              <a:spcAft>
                <a:spcPts val="600"/>
              </a:spcAft>
            </a:pP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Does social housing sector still </a:t>
            </a:r>
            <a:r>
              <a:rPr lang="en-GB" b="1" dirty="0" smtClean="0"/>
              <a:t>cater for lower income households?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0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340768"/>
            <a:ext cx="7931224" cy="423023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200" b="1" dirty="0" smtClean="0"/>
              <a:t>Significant proportion of social housing tenants report 'just about' or 'not quite' managing (e.g. 50% of Flagship tenants)</a:t>
            </a:r>
            <a:r>
              <a:rPr lang="en-GB" sz="2200" b="1" baseline="30000" dirty="0" smtClean="0"/>
              <a:t>1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200" b="1" dirty="0" smtClean="0"/>
              <a:t>32% of tenants were assessed as 'at risk' of unaffordable rent in 2016 and 6% had unaffordable rent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200" b="1" dirty="0" smtClean="0"/>
              <a:t>This combined total of 38% increases to 49% with the introduction of direct payment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200" b="1" dirty="0"/>
              <a:t>T</a:t>
            </a:r>
            <a:r>
              <a:rPr lang="en-GB" sz="2200" b="1" dirty="0" smtClean="0"/>
              <a:t>he </a:t>
            </a:r>
            <a:r>
              <a:rPr lang="en-GB" sz="2200" b="1" dirty="0"/>
              <a:t>estimated financial loss to </a:t>
            </a:r>
            <a:r>
              <a:rPr lang="en-GB" sz="2200" b="1" dirty="0" smtClean="0"/>
              <a:t>h/</a:t>
            </a:r>
            <a:r>
              <a:rPr lang="en-GB" sz="2200" b="1" dirty="0" smtClean="0"/>
              <a:t>h</a:t>
            </a:r>
            <a:r>
              <a:rPr lang="en-GB" sz="2200" b="1" dirty="0" smtClean="0"/>
              <a:t>s</a:t>
            </a:r>
            <a:r>
              <a:rPr lang="en-GB" sz="2200" b="1" dirty="0" smtClean="0"/>
              <a:t> </a:t>
            </a:r>
            <a:r>
              <a:rPr lang="en-GB" sz="2200" b="1" dirty="0"/>
              <a:t>in GB arising from </a:t>
            </a:r>
            <a:r>
              <a:rPr lang="en-GB" sz="2200" b="1" dirty="0" smtClean="0"/>
              <a:t>post 2015 welfare </a:t>
            </a:r>
            <a:r>
              <a:rPr lang="en-GB" sz="2200" b="1" dirty="0"/>
              <a:t>reforms </a:t>
            </a:r>
            <a:r>
              <a:rPr lang="en-GB" sz="2200" b="1" dirty="0" smtClean="0"/>
              <a:t>is </a:t>
            </a:r>
            <a:r>
              <a:rPr lang="en-GB" sz="2200" b="1" dirty="0"/>
              <a:t>£</a:t>
            </a:r>
            <a:r>
              <a:rPr lang="en-GB" sz="2200" b="1" dirty="0" smtClean="0"/>
              <a:t>12.3bn </a:t>
            </a:r>
            <a:r>
              <a:rPr lang="en-GB" sz="2200" b="1" i="1" dirty="0"/>
              <a:t>per year </a:t>
            </a:r>
            <a:r>
              <a:rPr lang="en-GB" sz="2200" b="1" dirty="0"/>
              <a:t>to </a:t>
            </a:r>
            <a:r>
              <a:rPr lang="en-GB" sz="2200" b="1" dirty="0" smtClean="0"/>
              <a:t>2021</a:t>
            </a:r>
            <a:r>
              <a:rPr lang="en-GB" sz="2200" b="1" baseline="30000" dirty="0"/>
              <a:t>2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200" b="1" i="1" dirty="0" smtClean="0"/>
              <a:t>nearly </a:t>
            </a:r>
            <a:r>
              <a:rPr lang="en-GB" sz="2200" b="1" i="1" dirty="0"/>
              <a:t>half </a:t>
            </a:r>
            <a:r>
              <a:rPr lang="en-GB" sz="2200" b="1" dirty="0"/>
              <a:t>of </a:t>
            </a:r>
            <a:r>
              <a:rPr lang="en-GB" sz="2200" b="1" dirty="0" smtClean="0"/>
              <a:t>these </a:t>
            </a:r>
            <a:r>
              <a:rPr lang="en-GB" sz="2200" b="1" dirty="0"/>
              <a:t>losses </a:t>
            </a:r>
            <a:r>
              <a:rPr lang="en-GB" sz="2200" b="1" dirty="0" smtClean="0"/>
              <a:t>fall </a:t>
            </a:r>
            <a:r>
              <a:rPr lang="en-GB" sz="2200" b="1" dirty="0"/>
              <a:t>on working age households in the social rented </a:t>
            </a:r>
            <a:r>
              <a:rPr lang="en-GB" sz="2200" b="1" dirty="0" smtClean="0"/>
              <a:t>sector</a:t>
            </a:r>
            <a:r>
              <a:rPr lang="en-GB" sz="2200" b="1" baseline="30000" dirty="0" smtClean="0"/>
              <a:t>2</a:t>
            </a:r>
            <a:r>
              <a:rPr lang="en-GB" sz="2200" b="1" dirty="0" smtClean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200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b="1" dirty="0" smtClean="0"/>
              <a:t>Social tenants: living on the edge</a:t>
            </a:r>
            <a:endParaRPr lang="en-GB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5517232"/>
            <a:ext cx="8604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1. See also survey results reported </a:t>
            </a:r>
            <a:r>
              <a:rPr lang="en-GB" sz="1000" dirty="0"/>
              <a:t>in </a:t>
            </a:r>
            <a:r>
              <a:rPr lang="en-GB" sz="1000" dirty="0">
                <a:hlinkClick r:id="rId2"/>
              </a:rPr>
              <a:t>https://</a:t>
            </a:r>
            <a:r>
              <a:rPr lang="en-GB" sz="1000" dirty="0" smtClean="0">
                <a:hlinkClick r:id="rId2"/>
              </a:rPr>
              <a:t>www.gov.uk/government/uploads/system/uploads/attachment_data/file/388561/rr889-direct-payment-demonstration-projects-longitudinal-survey-of-tenants.pdf</a:t>
            </a:r>
            <a:r>
              <a:rPr lang="en-GB" sz="1000" dirty="0"/>
              <a:t>; and </a:t>
            </a:r>
            <a:r>
              <a:rPr lang="en-GB" sz="1000" dirty="0">
                <a:hlinkClick r:id="rId3"/>
              </a:rPr>
              <a:t>http://shura.shu.ac.uk/14923/1/CRESR_VRTB_pilot_research_-_</a:t>
            </a:r>
            <a:r>
              <a:rPr lang="en-GB" sz="1000" dirty="0" smtClean="0">
                <a:hlinkClick r:id="rId3"/>
              </a:rPr>
              <a:t>main_report.pdf_dm_i%3D3R33%2C53DS%2C11XSI5%2CH05V%2C1</a:t>
            </a:r>
            <a:r>
              <a:rPr lang="en-GB" sz="1000" dirty="0"/>
              <a:t> </a:t>
            </a:r>
            <a:r>
              <a:rPr lang="en-GB" sz="1000" dirty="0" smtClean="0"/>
              <a:t>in addition to Flagship research results</a:t>
            </a:r>
          </a:p>
          <a:p>
            <a:r>
              <a:rPr lang="en-GB" sz="1000" dirty="0" smtClean="0"/>
              <a:t>2. Analysis conducted  by CRESR for Crisis (unpublished) </a:t>
            </a:r>
            <a:endParaRPr lang="en-GB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06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484784"/>
            <a:ext cx="7931224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200" b="1" dirty="0" smtClean="0"/>
              <a:t>younger people represent 20% of social housing tenants in the </a:t>
            </a:r>
            <a:r>
              <a:rPr lang="en-GB" sz="2200" b="1" dirty="0" smtClean="0"/>
              <a:t>South East</a:t>
            </a:r>
            <a:endParaRPr lang="en-GB" sz="2200" b="1" dirty="0" smtClean="0"/>
          </a:p>
          <a:p>
            <a:pPr>
              <a:spcAft>
                <a:spcPts val="600"/>
              </a:spcAft>
            </a:pPr>
            <a:r>
              <a:rPr lang="en-GB" sz="2200" b="1" dirty="0" smtClean="0"/>
              <a:t>HAs accommodate 60% of younger people on HB in the </a:t>
            </a:r>
            <a:r>
              <a:rPr lang="en-GB" sz="2200" b="1" dirty="0" smtClean="0"/>
              <a:t>region</a:t>
            </a:r>
            <a:endParaRPr lang="en-GB" sz="2200" b="1" dirty="0" smtClean="0"/>
          </a:p>
          <a:p>
            <a:pPr>
              <a:spcAft>
                <a:spcPts val="600"/>
              </a:spcAft>
            </a:pPr>
            <a:r>
              <a:rPr lang="en-GB" sz="2200" b="1" dirty="0" smtClean="0"/>
              <a:t>introduction of LHA rates into social housing brings with it the shared accommodation rate (SAR) </a:t>
            </a:r>
          </a:p>
          <a:p>
            <a:pPr>
              <a:spcAft>
                <a:spcPts val="600"/>
              </a:spcAft>
            </a:pPr>
            <a:r>
              <a:rPr lang="en-GB" sz="2200" b="1" dirty="0" smtClean="0"/>
              <a:t>which represents a key </a:t>
            </a:r>
            <a:r>
              <a:rPr lang="en-GB" sz="2200" b="1" dirty="0" smtClean="0"/>
              <a:t>challenge, </a:t>
            </a:r>
            <a:r>
              <a:rPr lang="en-GB" sz="2200" b="1" dirty="0" smtClean="0"/>
              <a:t>given the limited </a:t>
            </a:r>
            <a:r>
              <a:rPr lang="en-GB" sz="2200" b="1" dirty="0" smtClean="0"/>
              <a:t>(almost non-existent) </a:t>
            </a:r>
            <a:r>
              <a:rPr lang="en-GB" sz="2200" b="1" dirty="0" smtClean="0"/>
              <a:t>supply of shared housing in the </a:t>
            </a:r>
            <a:r>
              <a:rPr lang="en-GB" sz="2200" b="1" dirty="0" smtClean="0"/>
              <a:t>sector</a:t>
            </a:r>
            <a:endParaRPr lang="en-GB" sz="2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Can </a:t>
            </a:r>
            <a:r>
              <a:rPr lang="en-GB" b="1" dirty="0" smtClean="0"/>
              <a:t>social rented sector </a:t>
            </a:r>
            <a:r>
              <a:rPr lang="en-GB" b="1" dirty="0" smtClean="0"/>
              <a:t>take </a:t>
            </a:r>
            <a:r>
              <a:rPr lang="en-GB" b="1" dirty="0" smtClean="0"/>
              <a:t>the strain in housing low income younger </a:t>
            </a:r>
            <a:r>
              <a:rPr lang="en-GB" b="1" dirty="0" smtClean="0"/>
              <a:t>people?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74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484784"/>
            <a:ext cx="7931224" cy="452596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b="1" dirty="0" smtClean="0"/>
              <a:t>once the SAR is introduced, social housing rents in the South East will become unaffordable for most younger people</a:t>
            </a:r>
          </a:p>
          <a:p>
            <a:pPr lvl="0">
              <a:spcAft>
                <a:spcPts val="600"/>
              </a:spcAft>
            </a:pPr>
            <a:r>
              <a:rPr lang="en-GB" sz="2000" b="1" dirty="0" smtClean="0"/>
              <a:t>84% </a:t>
            </a:r>
            <a:r>
              <a:rPr lang="en-GB" sz="2000" b="1" dirty="0"/>
              <a:t>of </a:t>
            </a:r>
            <a:r>
              <a:rPr lang="en-GB" sz="2000" b="1" dirty="0" smtClean="0"/>
              <a:t>existing </a:t>
            </a:r>
            <a:r>
              <a:rPr lang="en-GB" sz="2000" b="1" dirty="0"/>
              <a:t>single tenants </a:t>
            </a:r>
            <a:r>
              <a:rPr lang="en-GB" sz="2000" b="1" dirty="0" smtClean="0"/>
              <a:t>would </a:t>
            </a:r>
            <a:r>
              <a:rPr lang="en-GB" sz="2000" b="1" dirty="0"/>
              <a:t>have a shortfall if the SAR </a:t>
            </a:r>
            <a:r>
              <a:rPr lang="en-GB" sz="2000" b="1" dirty="0" smtClean="0"/>
              <a:t>were </a:t>
            </a:r>
            <a:r>
              <a:rPr lang="en-GB" sz="2000" b="1" dirty="0"/>
              <a:t>applied to their current claim</a:t>
            </a:r>
            <a:r>
              <a:rPr lang="en-GB" sz="2000" b="1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GB" sz="2000" b="1" dirty="0"/>
              <a:t>the average weekly shortfall between HB and social rent across the South East would be £</a:t>
            </a:r>
            <a:r>
              <a:rPr lang="en-GB" sz="2000" b="1" dirty="0" smtClean="0"/>
              <a:t>55. This would leave a </a:t>
            </a:r>
            <a:r>
              <a:rPr lang="en-GB" sz="2000" b="1" dirty="0"/>
              <a:t>job seeker in the 16–24 age </a:t>
            </a:r>
            <a:r>
              <a:rPr lang="en-GB" sz="2000" b="1" dirty="0" smtClean="0"/>
              <a:t>group with </a:t>
            </a:r>
            <a:r>
              <a:rPr lang="en-GB" sz="2000" b="1" dirty="0"/>
              <a:t>£2.79 a week to cover </a:t>
            </a:r>
            <a:r>
              <a:rPr lang="en-GB" sz="2000" b="1" dirty="0" smtClean="0"/>
              <a:t>all </a:t>
            </a:r>
            <a:r>
              <a:rPr lang="en-GB" sz="2000" b="1" dirty="0"/>
              <a:t>living costs.</a:t>
            </a:r>
          </a:p>
          <a:p>
            <a:pPr lvl="0">
              <a:spcAft>
                <a:spcPts val="600"/>
              </a:spcAft>
            </a:pPr>
            <a:r>
              <a:rPr lang="en-GB" sz="2000" b="1" dirty="0" smtClean="0"/>
              <a:t>the average weekly shortfall rises to as much </a:t>
            </a:r>
            <a:r>
              <a:rPr lang="en-GB" sz="2000" b="1" dirty="0"/>
              <a:t>as £</a:t>
            </a:r>
            <a:r>
              <a:rPr lang="en-GB" sz="2000" b="1" dirty="0" smtClean="0"/>
              <a:t>77.60 in some </a:t>
            </a:r>
            <a:r>
              <a:rPr lang="en-GB" sz="2000" b="1" dirty="0" smtClean="0"/>
              <a:t>areas</a:t>
            </a:r>
            <a:endParaRPr lang="en-GB" sz="20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Impact of the SAR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69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484784"/>
            <a:ext cx="7931224" cy="4641379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GB" sz="2200" b="1" dirty="0" smtClean="0"/>
              <a:t>the</a:t>
            </a:r>
            <a:r>
              <a:rPr lang="en-GB" sz="2200" b="1" dirty="0" smtClean="0"/>
              <a:t> (convenient) presumption </a:t>
            </a:r>
            <a:r>
              <a:rPr lang="en-GB" sz="2200" b="1" dirty="0" smtClean="0"/>
              <a:t>in favour of </a:t>
            </a:r>
            <a:r>
              <a:rPr lang="en-GB" sz="2200" b="1" dirty="0" smtClean="0"/>
              <a:t>sharing </a:t>
            </a:r>
            <a:r>
              <a:rPr lang="en-GB" sz="2200" b="1" dirty="0"/>
              <a:t>in welfare policy is not matched by available stock in the social rented </a:t>
            </a:r>
            <a:r>
              <a:rPr lang="en-GB" sz="2200" b="1" dirty="0" smtClean="0"/>
              <a:t>sector (SRS)</a:t>
            </a:r>
            <a:endParaRPr lang="en-GB" sz="2200" b="1" dirty="0" smtClean="0"/>
          </a:p>
          <a:p>
            <a:pPr>
              <a:spcAft>
                <a:spcPts val="600"/>
              </a:spcAft>
            </a:pPr>
            <a:r>
              <a:rPr lang="en-GB" sz="2200" b="1" dirty="0" smtClean="0"/>
              <a:t>existing models of shared housing and low </a:t>
            </a:r>
            <a:r>
              <a:rPr lang="en-GB" sz="2200" b="1" dirty="0"/>
              <a:t>cost self-contained products </a:t>
            </a:r>
            <a:r>
              <a:rPr lang="en-GB" sz="2200" b="1" dirty="0" smtClean="0"/>
              <a:t>in the SRS cannot be let at the SAR and be financially viable</a:t>
            </a:r>
          </a:p>
          <a:p>
            <a:pPr>
              <a:spcAft>
                <a:spcPts val="600"/>
              </a:spcAft>
            </a:pPr>
            <a:r>
              <a:rPr lang="en-GB" sz="2200" b="1" dirty="0" smtClean="0"/>
              <a:t>HA </a:t>
            </a:r>
            <a:r>
              <a:rPr lang="en-GB" sz="2200" b="1" dirty="0" smtClean="0"/>
              <a:t>properties </a:t>
            </a:r>
            <a:r>
              <a:rPr lang="en-GB" sz="2200" b="1" dirty="0"/>
              <a:t>and management arrangements reflect </a:t>
            </a:r>
            <a:r>
              <a:rPr lang="en-GB" sz="2200" b="1" dirty="0" smtClean="0"/>
              <a:t>long-standing</a:t>
            </a:r>
            <a:r>
              <a:rPr lang="en-GB" sz="2200" b="1" dirty="0" smtClean="0"/>
              <a:t> </a:t>
            </a:r>
            <a:r>
              <a:rPr lang="en-GB" sz="2200" b="1" dirty="0"/>
              <a:t>housing </a:t>
            </a:r>
            <a:r>
              <a:rPr lang="en-GB" sz="2200" b="1" dirty="0" smtClean="0"/>
              <a:t>priorities. Will they be </a:t>
            </a:r>
            <a:r>
              <a:rPr lang="en-GB" sz="2200" b="1" dirty="0"/>
              <a:t>able to </a:t>
            </a:r>
            <a:r>
              <a:rPr lang="en-GB" sz="2200" b="1" dirty="0" smtClean="0"/>
              <a:t>adapt and prioritise the </a:t>
            </a:r>
            <a:r>
              <a:rPr lang="en-GB" sz="2200" b="1" dirty="0"/>
              <a:t>disparate ‘under 35s’ </a:t>
            </a:r>
            <a:r>
              <a:rPr lang="en-GB" sz="2200" b="1" dirty="0" smtClean="0"/>
              <a:t>group?</a:t>
            </a:r>
          </a:p>
          <a:p>
            <a:pPr>
              <a:spcAft>
                <a:spcPts val="600"/>
              </a:spcAft>
            </a:pPr>
            <a:r>
              <a:rPr lang="en-GB" sz="2200" b="1" dirty="0" smtClean="0"/>
              <a:t>little appetite in the sector for developing shared </a:t>
            </a:r>
            <a:r>
              <a:rPr lang="en-GB" sz="2200" b="1" dirty="0" smtClean="0"/>
              <a:t>housing, but some initiatives have been introduced</a:t>
            </a:r>
          </a:p>
          <a:p>
            <a:pPr>
              <a:spcAft>
                <a:spcPts val="600"/>
              </a:spcAft>
            </a:pPr>
            <a:r>
              <a:rPr lang="en-GB" sz="2200" b="1" dirty="0" smtClean="0"/>
              <a:t>but little appetite for shared housing among younger people, too</a:t>
            </a:r>
          </a:p>
          <a:p>
            <a:pPr>
              <a:spcAft>
                <a:spcPts val="600"/>
              </a:spcAft>
            </a:pPr>
            <a:r>
              <a:rPr lang="en-GB" sz="2200" b="1" i="1" dirty="0" smtClean="0"/>
              <a:t>'my own space...that's what </a:t>
            </a:r>
            <a:r>
              <a:rPr lang="en-GB" sz="2200" b="1" i="1" dirty="0"/>
              <a:t>I</a:t>
            </a:r>
            <a:r>
              <a:rPr lang="en-GB" sz="2200" b="1" i="1" dirty="0" smtClean="0"/>
              <a:t> want out of life, a  place of my own to call home, not my mum's house or my cousin's house' </a:t>
            </a:r>
            <a:endParaRPr lang="en-GB" sz="2200" b="1" i="1" dirty="0"/>
          </a:p>
          <a:p>
            <a:pPr marL="0" lvl="0" indent="0">
              <a:spcAft>
                <a:spcPts val="600"/>
              </a:spcAft>
              <a:buNone/>
            </a:pPr>
            <a:endParaRPr lang="en-GB" sz="2400" dirty="0"/>
          </a:p>
          <a:p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Challenges</a:t>
            </a:r>
            <a:endParaRPr lang="en-GB" b="1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15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484784"/>
            <a:ext cx="7931224" cy="4641379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GB" sz="2400" b="1" dirty="0" smtClean="0"/>
              <a:t>why </a:t>
            </a:r>
            <a:r>
              <a:rPr lang="en-GB" sz="2400" b="1" dirty="0"/>
              <a:t>was an extension of the Help to Buy scheme announced by Philip Hammond on Sunday?   </a:t>
            </a:r>
          </a:p>
          <a:p>
            <a:pPr>
              <a:spcAft>
                <a:spcPts val="600"/>
              </a:spcAft>
            </a:pPr>
            <a:r>
              <a:rPr lang="en-GB" sz="2400" b="1" dirty="0" smtClean="0"/>
              <a:t>why </a:t>
            </a:r>
            <a:r>
              <a:rPr lang="en-GB" sz="2400" b="1" dirty="0" smtClean="0"/>
              <a:t>did Theresa May </a:t>
            </a:r>
            <a:r>
              <a:rPr lang="en-GB" sz="2400" b="1" dirty="0" smtClean="0"/>
              <a:t>announce, eventually, £2bn additional investment in affordable housing on Wednesday?</a:t>
            </a:r>
          </a:p>
          <a:p>
            <a:pPr>
              <a:spcAft>
                <a:spcPts val="600"/>
              </a:spcAft>
            </a:pPr>
            <a:r>
              <a:rPr lang="en-GB" sz="2400" b="1" dirty="0" smtClean="0"/>
              <a:t>why is there going to be a Green paper taking a positive view towards the future of social housing?</a:t>
            </a:r>
          </a:p>
          <a:p>
            <a:pPr>
              <a:spcAft>
                <a:spcPts val="600"/>
              </a:spcAft>
            </a:pPr>
            <a:r>
              <a:rPr lang="en-GB" sz="2400" b="1" dirty="0" smtClean="0"/>
              <a:t>why was a positive rent settlement for social landlords from 2020 announced yesterday?</a:t>
            </a:r>
          </a:p>
          <a:p>
            <a:endParaRPr lang="en-GB" sz="2200" dirty="0"/>
          </a:p>
          <a:p>
            <a:r>
              <a:rPr lang="en-GB" sz="2200" dirty="0" smtClean="0"/>
              <a:t>not too difficult to find the answers</a:t>
            </a: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/>
            </a:r>
            <a:br>
              <a:rPr lang="en-GB" b="1" dirty="0"/>
            </a:br>
            <a:r>
              <a:rPr lang="en-GB" sz="3100" b="1" dirty="0" smtClean="0"/>
              <a:t>Questions for today</a:t>
            </a:r>
            <a:endParaRPr lang="en-GB" sz="3100" b="1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8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340768"/>
            <a:ext cx="7931150" cy="4525963"/>
          </a:xfrm>
        </p:spPr>
        <p:txBody>
          <a:bodyPr>
            <a:normAutofit lnSpcReduction="10000"/>
          </a:bodyPr>
          <a:lstStyle/>
          <a:p>
            <a:r>
              <a:rPr lang="en-GB" sz="2000" b="1" dirty="0" smtClean="0"/>
              <a:t>Housing association preferable to the PRS</a:t>
            </a:r>
          </a:p>
          <a:p>
            <a:pPr lvl="1"/>
            <a:r>
              <a:rPr lang="en-GB" sz="1800" dirty="0" smtClean="0"/>
              <a:t>costs</a:t>
            </a:r>
          </a:p>
          <a:p>
            <a:pPr lvl="1"/>
            <a:r>
              <a:rPr lang="en-GB" sz="1800" dirty="0" smtClean="0"/>
              <a:t>better management</a:t>
            </a:r>
          </a:p>
          <a:p>
            <a:pPr lvl="1"/>
            <a:r>
              <a:rPr lang="en-GB" sz="1800" dirty="0" smtClean="0"/>
              <a:t>better standards</a:t>
            </a:r>
          </a:p>
          <a:p>
            <a:pPr lvl="1"/>
            <a:r>
              <a:rPr lang="en-GB" sz="1800" dirty="0" smtClean="0"/>
              <a:t>tenancy security</a:t>
            </a:r>
          </a:p>
          <a:p>
            <a:r>
              <a:rPr lang="en-GB" sz="2000" b="1" dirty="0" smtClean="0"/>
              <a:t>Strong desire for self-contained accommodation</a:t>
            </a:r>
          </a:p>
          <a:p>
            <a:pPr lvl="1"/>
            <a:r>
              <a:rPr lang="en-GB" sz="1800" dirty="0" smtClean="0"/>
              <a:t>regardless of space standards...</a:t>
            </a:r>
          </a:p>
          <a:p>
            <a:pPr lvl="1"/>
            <a:r>
              <a:rPr lang="en-GB" sz="1800" dirty="0" smtClean="0"/>
              <a:t>...but location still important</a:t>
            </a:r>
            <a:endParaRPr lang="en-GB" sz="1600" dirty="0" smtClean="0"/>
          </a:p>
          <a:p>
            <a:r>
              <a:rPr lang="en-GB" sz="2000" b="1" dirty="0" smtClean="0"/>
              <a:t>Reticence about sharing:</a:t>
            </a:r>
          </a:p>
          <a:p>
            <a:pPr lvl="1"/>
            <a:r>
              <a:rPr lang="en-GB" sz="1800" dirty="0" smtClean="0"/>
              <a:t>More pronounced for some groups than others</a:t>
            </a:r>
          </a:p>
          <a:p>
            <a:pPr lvl="1"/>
            <a:r>
              <a:rPr lang="en-GB" sz="1800" dirty="0" smtClean="0"/>
              <a:t>More positive feedback for 'managed' models of sharing</a:t>
            </a:r>
          </a:p>
          <a:p>
            <a:r>
              <a:rPr lang="en-GB" sz="2000" b="1" dirty="0" smtClean="0"/>
              <a:t>Strong ownership aspirations for some groups</a:t>
            </a:r>
          </a:p>
          <a:p>
            <a:r>
              <a:rPr lang="en-GB" sz="2000" b="1" dirty="0"/>
              <a:t>A</a:t>
            </a:r>
            <a:r>
              <a:rPr lang="en-GB" sz="2000" b="1" dirty="0" smtClean="0"/>
              <a:t>bsence of decent housing advice and support</a:t>
            </a:r>
          </a:p>
          <a:p>
            <a:pPr lvl="1"/>
            <a:r>
              <a:rPr lang="en-GB" sz="1800" dirty="0" smtClean="0"/>
              <a:t>and </a:t>
            </a:r>
            <a:r>
              <a:rPr lang="en-GB" sz="1800" dirty="0"/>
              <a:t>often poor experiences </a:t>
            </a:r>
            <a:r>
              <a:rPr lang="en-GB" sz="1800" dirty="0" smtClean="0"/>
              <a:t>when</a:t>
            </a:r>
            <a:r>
              <a:rPr lang="en-GB" sz="1800" dirty="0" smtClean="0"/>
              <a:t> </a:t>
            </a:r>
            <a:r>
              <a:rPr lang="en-GB" sz="1800" dirty="0"/>
              <a:t>approaching LA for help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Younger People's Housing Aspirations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849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340768"/>
            <a:ext cx="7931150" cy="4525963"/>
          </a:xfrm>
        </p:spPr>
        <p:txBody>
          <a:bodyPr>
            <a:normAutofit/>
          </a:bodyPr>
          <a:lstStyle/>
          <a:p>
            <a:endParaRPr lang="en-GB" sz="1800" dirty="0" smtClean="0"/>
          </a:p>
          <a:p>
            <a:endParaRPr lang="en-GB" sz="1800" dirty="0"/>
          </a:p>
          <a:p>
            <a:endParaRPr lang="en-GB" sz="1800" dirty="0" smtClean="0"/>
          </a:p>
          <a:p>
            <a:r>
              <a:rPr lang="en-GB" sz="2800" b="1" dirty="0" smtClean="0"/>
              <a:t>so what can be done?</a:t>
            </a:r>
            <a:endParaRPr lang="en-GB" sz="28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Younger People's Housing Aspirations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54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650" y="1628800"/>
            <a:ext cx="7931150" cy="4497363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200" dirty="0" smtClean="0"/>
              <a:t>remodel existing stock (from 1 bed flats to tower blocks) to provide </a:t>
            </a:r>
            <a:r>
              <a:rPr lang="en-GB" sz="2200" b="1" dirty="0" smtClean="0"/>
              <a:t>shared accommodation</a:t>
            </a:r>
          </a:p>
          <a:p>
            <a:pPr>
              <a:spcAft>
                <a:spcPts val="600"/>
              </a:spcAft>
            </a:pPr>
            <a:r>
              <a:rPr lang="en-GB" sz="2200" dirty="0" smtClean="0"/>
              <a:t>new development/purchasing of</a:t>
            </a:r>
            <a:r>
              <a:rPr lang="en-GB" sz="2200" b="1" dirty="0" smtClean="0"/>
              <a:t> shared accommodation</a:t>
            </a:r>
          </a:p>
          <a:p>
            <a:pPr>
              <a:spcAft>
                <a:spcPts val="600"/>
              </a:spcAft>
            </a:pPr>
            <a:r>
              <a:rPr lang="en-GB" sz="2200" dirty="0" smtClean="0"/>
              <a:t>develop low </a:t>
            </a:r>
            <a:r>
              <a:rPr lang="en-GB" sz="2200" dirty="0" smtClean="0"/>
              <a:t>cost </a:t>
            </a:r>
            <a:r>
              <a:rPr lang="en-GB" sz="2200" b="1" dirty="0" smtClean="0"/>
              <a:t>self-contained</a:t>
            </a:r>
            <a:r>
              <a:rPr lang="en-GB" sz="2200" dirty="0" smtClean="0"/>
              <a:t> </a:t>
            </a:r>
            <a:r>
              <a:rPr lang="en-GB" sz="2200" b="1" dirty="0" smtClean="0"/>
              <a:t>accommodation</a:t>
            </a:r>
          </a:p>
          <a:p>
            <a:pPr>
              <a:spcAft>
                <a:spcPts val="600"/>
              </a:spcAft>
            </a:pPr>
            <a:r>
              <a:rPr lang="en-GB" sz="2200" b="1" dirty="0" smtClean="0"/>
              <a:t>use partnerships</a:t>
            </a:r>
            <a:r>
              <a:rPr lang="en-GB" sz="2200" dirty="0" smtClean="0"/>
              <a:t> </a:t>
            </a:r>
            <a:r>
              <a:rPr lang="en-GB" sz="2200" dirty="0" smtClean="0"/>
              <a:t>(e.g. support agencies; private landlords)</a:t>
            </a:r>
          </a:p>
          <a:p>
            <a:pPr marL="0" indent="0">
              <a:spcAft>
                <a:spcPts val="600"/>
              </a:spcAft>
              <a:buNone/>
            </a:pPr>
            <a:endParaRPr lang="en-GB" sz="2200" dirty="0" smtClean="0"/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620688"/>
            <a:ext cx="7931224" cy="720080"/>
          </a:xfrm>
        </p:spPr>
        <p:txBody>
          <a:bodyPr>
            <a:noAutofit/>
          </a:bodyPr>
          <a:lstStyle/>
          <a:p>
            <a:r>
              <a:rPr lang="en-GB" sz="2400" b="1" dirty="0" smtClean="0"/>
              <a:t>Meeting younger people's housing needs - some broad approaches </a:t>
            </a:r>
            <a:r>
              <a:rPr lang="en-GB" sz="2400" b="1" dirty="0" smtClean="0"/>
              <a:t>and </a:t>
            </a:r>
            <a:r>
              <a:rPr lang="en-GB" sz="2400" b="1" dirty="0" smtClean="0"/>
              <a:t>options</a:t>
            </a:r>
            <a:endParaRPr lang="en-GB" sz="2400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690531" y="4365104"/>
            <a:ext cx="7697893" cy="1468496"/>
            <a:chOff x="690531" y="4071012"/>
            <a:chExt cx="7697893" cy="1468496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1379989" y="4077072"/>
              <a:ext cx="0" cy="7920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690531" y="4869437"/>
              <a:ext cx="17281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self-contained vs shared</a:t>
              </a:r>
              <a:endParaRPr lang="en-GB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203848" y="4081661"/>
              <a:ext cx="0" cy="7920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292080" y="4077349"/>
              <a:ext cx="0" cy="7920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7452320" y="4071012"/>
              <a:ext cx="0" cy="79208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339752" y="4873749"/>
              <a:ext cx="21602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self financing vs (cross) subsidised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55976" y="4887405"/>
              <a:ext cx="20882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new development vs remodel</a:t>
              </a:r>
              <a:endParaRPr lang="en-GB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44208" y="4893177"/>
              <a:ext cx="19442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/>
                <a:t>general needs vs extra support</a:t>
              </a:r>
              <a:endParaRPr lang="en-GB" dirty="0"/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6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891588"/>
              </p:ext>
            </p:extLst>
          </p:nvPr>
        </p:nvGraphicFramePr>
        <p:xfrm>
          <a:off x="755650" y="1412776"/>
          <a:ext cx="7931150" cy="471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Specific models / schemes</a:t>
            </a:r>
            <a:endParaRPr lang="en-GB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3650962" y="5069623"/>
            <a:ext cx="5075936" cy="907695"/>
            <a:chOff x="2855214" y="2498520"/>
            <a:chExt cx="5075936" cy="907695"/>
          </a:xfrm>
        </p:grpSpPr>
        <p:sp>
          <p:nvSpPr>
            <p:cNvPr id="6" name="Round Same Side Corner Rectangle 5"/>
            <p:cNvSpPr/>
            <p:nvPr/>
          </p:nvSpPr>
          <p:spPr>
            <a:xfrm rot="5400000">
              <a:off x="4939334" y="414400"/>
              <a:ext cx="907695" cy="5075936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vert="vert270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GB" sz="1700" dirty="0"/>
                <a:t>South Yorkshire Housing </a:t>
              </a:r>
              <a:r>
                <a:rPr lang="en-GB" sz="1700" dirty="0" smtClean="0"/>
                <a:t>Association and a 'Help </a:t>
              </a:r>
              <a:r>
                <a:rPr lang="en-GB" sz="1700" dirty="0"/>
                <a:t>to </a:t>
              </a:r>
              <a:r>
                <a:rPr lang="en-GB" sz="1700" dirty="0" smtClean="0"/>
                <a:t>Rent' scheme (Nomad Opening Doors)</a:t>
              </a:r>
              <a:endParaRPr lang="en-GB" sz="1700" dirty="0"/>
            </a:p>
          </p:txBody>
        </p:sp>
        <p:sp>
          <p:nvSpPr>
            <p:cNvPr id="7" name="Round Same Side Corner Rectangle 4"/>
            <p:cNvSpPr/>
            <p:nvPr/>
          </p:nvSpPr>
          <p:spPr>
            <a:xfrm>
              <a:off x="2855214" y="2542830"/>
              <a:ext cx="5031626" cy="8190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GB" sz="1700" kern="1200" dirty="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3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Y:Cube</a:t>
            </a:r>
            <a:endParaRPr lang="en-GB" sz="3200" dirty="0"/>
          </a:p>
        </p:txBody>
      </p:sp>
      <p:pic>
        <p:nvPicPr>
          <p:cNvPr id="6" name="Content Placeholder 5" descr="http://assets.londonist.com/uploads/2016/02/ycube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18" y="1600200"/>
            <a:ext cx="7151413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69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Y:Cube interior</a:t>
            </a:r>
            <a:endParaRPr lang="en-GB" sz="3200" dirty="0"/>
          </a:p>
        </p:txBody>
      </p:sp>
      <p:pic>
        <p:nvPicPr>
          <p:cNvPr id="4" name="Content Placeholder 3" descr="http://www.rsh-p.com/assets/image-cache/lib/2015/04/16/10260_N4959_s0.d5774b8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5697364" cy="43624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071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1268760"/>
            <a:ext cx="8208838" cy="4857403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relatively low cost. £30k exc. land (scheme=£2.3m for 37 units)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5½ </a:t>
            </a:r>
            <a:r>
              <a:rPr lang="en-GB" sz="2000" dirty="0" smtClean="0"/>
              <a:t>months </a:t>
            </a:r>
            <a:r>
              <a:rPr lang="en-GB" sz="2000" dirty="0" smtClean="0"/>
              <a:t>'build' time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will pay for itself after 14 years at current rent levels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28 </a:t>
            </a:r>
            <a:r>
              <a:rPr lang="en-GB" sz="2000" dirty="0"/>
              <a:t>sq</a:t>
            </a:r>
            <a:r>
              <a:rPr lang="en-GB" sz="2000" dirty="0"/>
              <a:t> metres (below minimum LA space </a:t>
            </a:r>
            <a:r>
              <a:rPr lang="en-GB" sz="2000" dirty="0" smtClean="0"/>
              <a:t>standards)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no exceptional maintenance and management costs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tenants on AST (can't be permanent)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very popular with tenants/applicants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compares favourably to containers?</a:t>
            </a:r>
            <a:endParaRPr lang="en-GB" sz="2000" dirty="0"/>
          </a:p>
          <a:p>
            <a:pPr marL="0" indent="0">
              <a:spcAft>
                <a:spcPts val="600"/>
              </a:spcAft>
              <a:buNone/>
            </a:pPr>
            <a:r>
              <a:rPr lang="en-GB" sz="2200" dirty="0" smtClean="0">
                <a:solidFill>
                  <a:srgbClr val="C00000"/>
                </a:solidFill>
              </a:rPr>
              <a:t>Some important details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rents are £148pw </a:t>
            </a:r>
            <a:r>
              <a:rPr lang="en-GB" sz="2000" dirty="0" smtClean="0"/>
              <a:t>inc.</a:t>
            </a:r>
            <a:r>
              <a:rPr lang="en-GB" sz="2000" dirty="0" smtClean="0"/>
              <a:t> service charge (SAR is £82.46 and 1 bed LHA rate £167.24) - but could be let for less?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targeted at tenants who are working or in education leading to work with no/low support needs. Marketed as 'aspirational housing'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GB" sz="2000" dirty="0" smtClean="0"/>
          </a:p>
          <a:p>
            <a:pPr marL="0" indent="0">
              <a:spcAft>
                <a:spcPts val="600"/>
              </a:spcAft>
              <a:buNone/>
            </a:pP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31224" cy="72008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Y:Cube</a:t>
            </a: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90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Lea Bridge House</a:t>
            </a:r>
            <a:endParaRPr lang="en-GB" sz="2800" dirty="0"/>
          </a:p>
        </p:txBody>
      </p:sp>
      <p:pic>
        <p:nvPicPr>
          <p:cNvPr id="1026" name="Picture 2" descr="http://www.studioe.co.uk/wp-content/uploads/2014/11/1314_SE-Elevation1-1250x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6934029" cy="510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202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052736"/>
            <a:ext cx="8136904" cy="532859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t</a:t>
            </a:r>
            <a:r>
              <a:rPr lang="en-GB" sz="2000" dirty="0" smtClean="0"/>
              <a:t>ower block +annexes; 229 'bed spaces'; around 14 tenants per floor, some share kitchen and bathroom, 106 rooms have small </a:t>
            </a:r>
            <a:r>
              <a:rPr lang="en-GB" sz="2000" i="1" dirty="0" smtClean="0"/>
              <a:t>en</a:t>
            </a:r>
            <a:r>
              <a:rPr lang="en-GB" sz="2000" i="1" dirty="0" smtClean="0"/>
              <a:t>-suite </a:t>
            </a:r>
            <a:r>
              <a:rPr lang="en-GB" sz="2000" dirty="0" smtClean="0"/>
              <a:t>shower and toilet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for (non-stat) single homeless people over 25 referred by agencies working with homeless people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very high demand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did use ASTs but tenants now on licenses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dedicated housing management team, staff presence on site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no specific HM problems (more problems in smaller shared houses)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no additional measures in place (lead tenants, training </a:t>
            </a:r>
            <a:r>
              <a:rPr lang="en-GB" sz="2000" dirty="0" smtClean="0"/>
              <a:t>etc</a:t>
            </a:r>
            <a:r>
              <a:rPr lang="en-GB" sz="2000" dirty="0" smtClean="0"/>
              <a:t>)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financially viable 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200" dirty="0">
                <a:solidFill>
                  <a:srgbClr val="C00000"/>
                </a:solidFill>
              </a:rPr>
              <a:t>Some important details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/>
              <a:t>rents are </a:t>
            </a:r>
            <a:r>
              <a:rPr lang="en-GB" sz="2000" dirty="0" smtClean="0"/>
              <a:t>within the 1 bed LHA rate but nearly double the SAR  </a:t>
            </a:r>
            <a:endParaRPr lang="en-GB" sz="20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financially viable </a:t>
            </a:r>
            <a:r>
              <a:rPr lang="en-GB" sz="2000" i="1" dirty="0" smtClean="0"/>
              <a:t>because</a:t>
            </a:r>
            <a:r>
              <a:rPr lang="en-GB" sz="2000" dirty="0" smtClean="0"/>
              <a:t> of the scale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GB" sz="2000" dirty="0" smtClean="0"/>
              <a:t>do not accept tenants thought to pose a problem for others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31224" cy="720080"/>
          </a:xfrm>
        </p:spPr>
        <p:txBody>
          <a:bodyPr>
            <a:normAutofit/>
          </a:bodyPr>
          <a:lstStyle/>
          <a:p>
            <a:r>
              <a:rPr lang="en-GB" sz="2800" dirty="0" smtClean="0"/>
              <a:t>Lea Bridge House - shared housing at scale</a:t>
            </a:r>
            <a:endParaRPr lang="en-GB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984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268760"/>
            <a:ext cx="7931150" cy="47853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 smtClean="0">
                <a:solidFill>
                  <a:srgbClr val="C00000"/>
                </a:solidFill>
              </a:rPr>
              <a:t>Snug Bug (Manchester)</a:t>
            </a:r>
          </a:p>
          <a:p>
            <a:r>
              <a:rPr lang="en-GB" sz="2000" dirty="0" smtClean="0"/>
              <a:t>60 4-bed shared houses (their own and leased from other HAs)</a:t>
            </a:r>
          </a:p>
          <a:p>
            <a:r>
              <a:rPr lang="en-GB" sz="2000" dirty="0" smtClean="0"/>
              <a:t>weekly visits from </a:t>
            </a:r>
            <a:r>
              <a:rPr lang="en-GB" sz="2000" dirty="0" smtClean="0"/>
              <a:t>SnugBug</a:t>
            </a:r>
            <a:r>
              <a:rPr lang="en-GB" sz="2000" dirty="0" smtClean="0"/>
              <a:t> coordinator and a 24 hour 'ranger' support service</a:t>
            </a:r>
          </a:p>
          <a:p>
            <a:r>
              <a:rPr lang="en-GB" sz="2000" dirty="0" smtClean="0"/>
              <a:t>pre tenancy training</a:t>
            </a:r>
          </a:p>
          <a:p>
            <a:r>
              <a:rPr lang="en-GB" sz="2000" dirty="0" smtClean="0"/>
              <a:t>rent set within the SAR</a:t>
            </a:r>
          </a:p>
          <a:p>
            <a:pPr marL="0" indent="0">
              <a:buNone/>
            </a:pPr>
            <a:endParaRPr lang="en-GB" sz="800" dirty="0" smtClean="0"/>
          </a:p>
          <a:p>
            <a:pPr marL="0" indent="0">
              <a:buNone/>
            </a:pPr>
            <a:r>
              <a:rPr lang="en-GB" sz="2000" dirty="0" smtClean="0">
                <a:solidFill>
                  <a:srgbClr val="C00000"/>
                </a:solidFill>
              </a:rPr>
              <a:t>Enfield Single Housing </a:t>
            </a:r>
          </a:p>
          <a:p>
            <a:r>
              <a:rPr lang="en-GB" sz="2000" dirty="0" smtClean="0"/>
              <a:t>305 units with 2 or 5 sharers (</a:t>
            </a:r>
            <a:r>
              <a:rPr lang="en-GB" sz="2000" dirty="0" smtClean="0"/>
              <a:t>inc.</a:t>
            </a:r>
            <a:r>
              <a:rPr lang="en-GB" sz="2000" dirty="0" smtClean="0"/>
              <a:t> 1 bed properties); some dispersed but many concentrated on one estate</a:t>
            </a:r>
          </a:p>
          <a:p>
            <a:r>
              <a:rPr lang="en-GB" sz="2000" dirty="0" smtClean="0"/>
              <a:t>rents over the SAR (average c. £113, SAR is c. £91)</a:t>
            </a:r>
          </a:p>
          <a:p>
            <a:r>
              <a:rPr lang="en-GB" sz="2000" dirty="0" smtClean="0"/>
              <a:t>tenants on licenses</a:t>
            </a:r>
          </a:p>
          <a:p>
            <a:r>
              <a:rPr lang="en-GB" sz="2000" dirty="0" smtClean="0"/>
              <a:t>2 shares reported to work better from a HM perspective, but 5 shares better financially</a:t>
            </a:r>
          </a:p>
          <a:p>
            <a:r>
              <a:rPr lang="en-GB" sz="2000" dirty="0" smtClean="0"/>
              <a:t>tenant matching, and advice and support offered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Shared houses and flats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56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  <p:pic>
        <p:nvPicPr>
          <p:cNvPr id="1026" name="Picture 2" descr="D:\sedic\Pictures\Grenfell_Tower_fire_morn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8"/>
            <a:ext cx="3481387" cy="464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61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>
                <a:solidFill>
                  <a:srgbClr val="C00000"/>
                </a:solidFill>
              </a:rPr>
              <a:t>South Yorkshire Housing Association and Nomad Opening Doors</a:t>
            </a:r>
          </a:p>
          <a:p>
            <a:r>
              <a:rPr lang="en-GB" sz="2000" dirty="0" smtClean="0"/>
              <a:t>SYHA makes properties available to a local 'Help to Rent' scheme</a:t>
            </a:r>
          </a:p>
          <a:p>
            <a:r>
              <a:rPr lang="en-GB" sz="2000" dirty="0" smtClean="0"/>
              <a:t>Nomad uses the properties to accommodate under 35s in 'non-priority' need</a:t>
            </a:r>
          </a:p>
          <a:p>
            <a:r>
              <a:rPr lang="en-GB" sz="2000" dirty="0"/>
              <a:t>SYHA provide landlord </a:t>
            </a:r>
            <a:r>
              <a:rPr lang="en-GB" sz="2000" dirty="0" smtClean="0"/>
              <a:t>services, </a:t>
            </a:r>
            <a:r>
              <a:rPr lang="en-GB" sz="2000" dirty="0"/>
              <a:t>Nomad provides intensive tenancy support (includes 'matching' tenants)</a:t>
            </a:r>
          </a:p>
          <a:p>
            <a:r>
              <a:rPr lang="en-GB" sz="2000" dirty="0"/>
              <a:t>s</a:t>
            </a:r>
            <a:r>
              <a:rPr lang="en-GB" sz="2000" dirty="0" smtClean="0"/>
              <a:t>hared housing - 2 or 3 sharers</a:t>
            </a:r>
          </a:p>
          <a:p>
            <a:r>
              <a:rPr lang="en-GB" sz="2000" dirty="0"/>
              <a:t>m</a:t>
            </a:r>
            <a:r>
              <a:rPr lang="en-GB" sz="2000" dirty="0" smtClean="0"/>
              <a:t>ainly non-standard properties, some leased from the PRS</a:t>
            </a:r>
          </a:p>
          <a:p>
            <a:r>
              <a:rPr lang="en-GB" sz="2000" dirty="0"/>
              <a:t>c</a:t>
            </a:r>
            <a:r>
              <a:rPr lang="en-GB" sz="2000" dirty="0" smtClean="0"/>
              <a:t>lassed as exempted properties, and so tenants received enhanced HB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Partnerships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950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b="1" dirty="0" smtClean="0"/>
              <a:t>fault lines in housing market are increasingly marked by age than by tenure or locality</a:t>
            </a:r>
          </a:p>
          <a:p>
            <a:r>
              <a:rPr lang="en-GB" sz="2000" b="1" dirty="0" smtClean="0"/>
              <a:t>for under 35s, not just affordability but type and quality of accommodation</a:t>
            </a:r>
          </a:p>
          <a:p>
            <a:r>
              <a:rPr lang="en-GB" sz="2000" b="1" dirty="0" smtClean="0"/>
              <a:t>specialist provision for younger people so far - a mix of opportunism, experimentation and improvisation</a:t>
            </a:r>
          </a:p>
          <a:p>
            <a:r>
              <a:rPr lang="en-GB" sz="2000" b="1" dirty="0" smtClean="0"/>
              <a:t>less evidence of a strategic approach to meet their needs, akin to an older person's strategy</a:t>
            </a:r>
          </a:p>
          <a:p>
            <a:r>
              <a:rPr lang="en-GB" sz="2000" b="1" dirty="0" smtClean="0"/>
              <a:t>think in terms of a </a:t>
            </a:r>
            <a:r>
              <a:rPr lang="en-GB" sz="2000" b="1" i="1" dirty="0" smtClean="0"/>
              <a:t>spectrum</a:t>
            </a:r>
            <a:r>
              <a:rPr lang="en-GB" sz="2000" b="1" dirty="0" smtClean="0"/>
              <a:t> of support and provision, both shared and self-contained as the cohort contains immense socio-demographic and financial diversity</a:t>
            </a:r>
          </a:p>
          <a:p>
            <a:r>
              <a:rPr lang="en-GB" sz="2000" b="1" dirty="0" smtClean="0"/>
              <a:t>explore options for partnership with local authorities and others over assets (</a:t>
            </a:r>
            <a:r>
              <a:rPr lang="en-GB" sz="2000" b="1" dirty="0" smtClean="0"/>
              <a:t>eg</a:t>
            </a:r>
            <a:r>
              <a:rPr lang="en-GB" sz="2000" b="1" dirty="0" smtClean="0"/>
              <a:t> land)</a:t>
            </a:r>
            <a:endParaRPr lang="en-GB" sz="2000" b="1" dirty="0" smtClean="0"/>
          </a:p>
          <a:p>
            <a:pPr marL="0" indent="0">
              <a:buNone/>
            </a:pPr>
            <a:endParaRPr lang="en-GB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i="1" dirty="0" smtClean="0"/>
              <a:t>'T</a:t>
            </a:r>
            <a:r>
              <a:rPr lang="en-GB" sz="2000" b="1" i="1" dirty="0" smtClean="0"/>
              <a:t>he development of an evidence-based, intelligent and flexible strategy to meet the housing needs of those under 35 will not in itself mitigate the deepening crisis that many.. will face in the next few years: but it may help to stimulate the introduction and development of many more innovatory and creative schemes, whether as one-off experiments or integrated within mainstream budgets, partnerships and development programmes</a:t>
            </a:r>
            <a:r>
              <a:rPr lang="en-GB" sz="2000" dirty="0" smtClean="0"/>
              <a:t>'  (Capping Aspiration: p38)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 smtClean="0"/>
              <a:t>Otherwise there will be continued intergenerational conflicts..</a:t>
            </a:r>
          </a:p>
          <a:p>
            <a:pPr marL="0" indent="0">
              <a:buNone/>
            </a:pPr>
            <a:endParaRPr lang="en-GB" sz="2000" b="1" dirty="0"/>
          </a:p>
          <a:p>
            <a:pPr marL="0" indent="0">
              <a:buNone/>
            </a:pPr>
            <a:r>
              <a:rPr lang="en-GB" sz="2000" b="1" dirty="0"/>
              <a:t>R</a:t>
            </a:r>
            <a:r>
              <a:rPr lang="en-GB" sz="2000" b="1" dirty="0" smtClean="0"/>
              <a:t>ather than intergenerational harmony, like this.....</a:t>
            </a:r>
            <a:endParaRPr lang="en-GB" sz="2000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</a:t>
            </a:r>
            <a:endParaRPr lang="en-GB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  <p:pic>
        <p:nvPicPr>
          <p:cNvPr id="2050" name="Picture 2" descr="D:\sedic\Pictures\ruthandherdad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916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484784"/>
            <a:ext cx="7931224" cy="4641379"/>
          </a:xfrm>
        </p:spPr>
        <p:txBody>
          <a:bodyPr>
            <a:normAutofit/>
          </a:bodyPr>
          <a:lstStyle/>
          <a:p>
            <a:pPr lvl="0">
              <a:spcAft>
                <a:spcPts val="600"/>
              </a:spcAft>
            </a:pPr>
            <a:endParaRPr lang="en-GB" sz="2400" dirty="0" smtClean="0"/>
          </a:p>
          <a:p>
            <a:pPr marL="0" lvl="0" indent="0">
              <a:spcAft>
                <a:spcPts val="600"/>
              </a:spcAft>
              <a:buNone/>
            </a:pPr>
            <a:r>
              <a:rPr lang="en-GB" sz="2000" b="1" dirty="0" smtClean="0"/>
              <a:t>Capping Aspiration - the Millennial Housing Challenge </a:t>
            </a:r>
            <a:r>
              <a:rPr lang="en-GB" sz="2000" dirty="0" smtClean="0"/>
              <a:t>(2017).  Ian Cole, Stephen Green, Ben Pattison, </a:t>
            </a:r>
            <a:r>
              <a:rPr lang="en-GB" sz="2000" dirty="0" smtClean="0"/>
              <a:t>Kesia</a:t>
            </a:r>
            <a:r>
              <a:rPr lang="en-GB" sz="2000" dirty="0" smtClean="0"/>
              <a:t> Reeve, Ian Wilson, Tom Archer 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GB" sz="2000" dirty="0" smtClean="0"/>
              <a:t>CRESR Report for CASE/Sovereign HA</a:t>
            </a:r>
          </a:p>
          <a:p>
            <a:pPr marL="0" lvl="0" indent="0">
              <a:spcAft>
                <a:spcPts val="600"/>
              </a:spcAft>
              <a:buNone/>
            </a:pPr>
            <a:r>
              <a:rPr lang="en-GB" sz="2400" dirty="0" smtClean="0"/>
              <a:t> </a:t>
            </a:r>
            <a:endParaRPr lang="en-GB" sz="2400" dirty="0" smtClean="0">
              <a:hlinkClick r:id="rId2"/>
            </a:endParaRPr>
          </a:p>
          <a:p>
            <a:pPr lvl="0">
              <a:spcAft>
                <a:spcPts val="600"/>
              </a:spcAft>
            </a:pPr>
            <a:r>
              <a:rPr lang="en-GB" sz="2400" dirty="0" smtClean="0">
                <a:hlinkClick r:id="rId2"/>
              </a:rPr>
              <a:t>http</a:t>
            </a:r>
            <a:r>
              <a:rPr lang="en-GB" sz="2400" dirty="0">
                <a:hlinkClick r:id="rId2"/>
              </a:rPr>
              <a:t>://</a:t>
            </a:r>
            <a:r>
              <a:rPr lang="en-GB" sz="2400" dirty="0" smtClean="0">
                <a:hlinkClick r:id="rId2"/>
              </a:rPr>
              <a:t>www4.shu.ac.uk/research/cresr/sites/shu.ac.uk/files/capping-aspirations-the-millennial-housing-challenge.pdf</a:t>
            </a:r>
            <a:endParaRPr lang="en-GB" sz="2400" dirty="0" smtClean="0"/>
          </a:p>
          <a:p>
            <a:pPr lvl="0">
              <a:spcAft>
                <a:spcPts val="600"/>
              </a:spcAft>
            </a:pPr>
            <a:endParaRPr lang="en-GB" sz="2400" dirty="0"/>
          </a:p>
          <a:p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report</a:t>
            </a:r>
            <a:endParaRPr lang="en-GB" b="1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497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Vote Share: 18 to 24 year olds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0956201"/>
              </p:ext>
            </p:extLst>
          </p:nvPr>
        </p:nvGraphicFramePr>
        <p:xfrm>
          <a:off x="467544" y="1600200"/>
          <a:ext cx="8219256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222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Vote Share: </a:t>
            </a:r>
            <a:r>
              <a:rPr lang="en-GB" b="1" dirty="0" smtClean="0"/>
              <a:t>25 to 34 </a:t>
            </a:r>
            <a:r>
              <a:rPr lang="en-GB" b="1" dirty="0"/>
              <a:t>year olds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157985"/>
              </p:ext>
            </p:extLst>
          </p:nvPr>
        </p:nvGraphicFramePr>
        <p:xfrm>
          <a:off x="251520" y="1556792"/>
          <a:ext cx="836327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18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Vote Share: </a:t>
            </a:r>
            <a:r>
              <a:rPr lang="en-GB" b="1" dirty="0" smtClean="0"/>
              <a:t>65 years old and over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9021850"/>
              </p:ext>
            </p:extLst>
          </p:nvPr>
        </p:nvGraphicFramePr>
        <p:xfrm>
          <a:off x="323528" y="1600200"/>
          <a:ext cx="8496944" cy="48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36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484784"/>
            <a:ext cx="7931224" cy="464137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b="1" dirty="0" smtClean="0"/>
              <a:t>age now as important a determinant of voting behaviour than social class, income or ethnicity</a:t>
            </a:r>
          </a:p>
          <a:p>
            <a:pPr>
              <a:spcAft>
                <a:spcPts val="600"/>
              </a:spcAft>
            </a:pPr>
            <a:r>
              <a:rPr lang="en-GB" sz="2400" b="1" dirty="0"/>
              <a:t>and the clock is ticking...</a:t>
            </a:r>
          </a:p>
          <a:p>
            <a:pPr>
              <a:spcAft>
                <a:spcPts val="600"/>
              </a:spcAft>
            </a:pPr>
            <a:r>
              <a:rPr lang="en-GB" sz="2400" b="1" dirty="0" smtClean="0"/>
              <a:t>generation rent decided to vote this time, after </a:t>
            </a:r>
            <a:r>
              <a:rPr lang="en-GB" sz="2400" b="1" dirty="0" smtClean="0"/>
              <a:t>Brexit</a:t>
            </a:r>
            <a:r>
              <a:rPr lang="en-GB" sz="2400" b="1" dirty="0" smtClean="0"/>
              <a:t> result</a:t>
            </a:r>
          </a:p>
          <a:p>
            <a:pPr>
              <a:spcAft>
                <a:spcPts val="600"/>
              </a:spcAft>
            </a:pPr>
            <a:r>
              <a:rPr lang="en-GB" sz="2400" b="1" dirty="0" smtClean="0"/>
              <a:t>financial crisis of 2007/8 especially affects those without assets with little income uplift in past ten years</a:t>
            </a:r>
          </a:p>
          <a:p>
            <a:pPr>
              <a:spcAft>
                <a:spcPts val="600"/>
              </a:spcAft>
            </a:pPr>
            <a:r>
              <a:rPr lang="en-GB" sz="2400" b="1" dirty="0" smtClean="0"/>
              <a:t>and baby boomers have been cosseted</a:t>
            </a:r>
          </a:p>
          <a:p>
            <a:pPr>
              <a:spcAft>
                <a:spcPts val="600"/>
              </a:spcAft>
            </a:pPr>
            <a:endParaRPr lang="en-GB" sz="2400" b="1" dirty="0"/>
          </a:p>
          <a:p>
            <a:pPr lvl="0">
              <a:spcAft>
                <a:spcPts val="600"/>
              </a:spcAft>
            </a:pPr>
            <a:endParaRPr lang="en-GB" sz="2400" dirty="0"/>
          </a:p>
          <a:p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new divide</a:t>
            </a:r>
            <a:endParaRPr lang="en-GB" b="1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131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484784"/>
            <a:ext cx="7931224" cy="464137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GB" sz="2400" dirty="0"/>
          </a:p>
          <a:p>
            <a:pPr>
              <a:spcAft>
                <a:spcPts val="600"/>
              </a:spcAft>
            </a:pPr>
            <a:endParaRPr lang="en-GB" sz="2200" dirty="0"/>
          </a:p>
          <a:p>
            <a:pPr lvl="0">
              <a:spcAft>
                <a:spcPts val="600"/>
              </a:spcAft>
            </a:pPr>
            <a:endParaRPr lang="en-GB" sz="2400" dirty="0"/>
          </a:p>
          <a:p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lucky ones</a:t>
            </a:r>
            <a:endParaRPr lang="en-GB" b="1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  <p:pic>
        <p:nvPicPr>
          <p:cNvPr id="1026" name="Picture 2" descr="D:\sedic\Pictures\539360_10151027898956680_63266018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072" y="1052736"/>
            <a:ext cx="433625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9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484784"/>
            <a:ext cx="7931224" cy="464137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GB" sz="2200" dirty="0"/>
          </a:p>
          <a:p>
            <a:pPr lvl="0">
              <a:spcAft>
                <a:spcPts val="600"/>
              </a:spcAft>
            </a:pPr>
            <a:endParaRPr lang="en-GB" sz="2400" dirty="0"/>
          </a:p>
          <a:p>
            <a:endParaRPr lang="en-GB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The unlucky </a:t>
            </a:r>
            <a:r>
              <a:rPr lang="en-GB" b="1" dirty="0"/>
              <a:t>o</a:t>
            </a:r>
            <a:r>
              <a:rPr lang="en-GB" b="1" dirty="0" smtClean="0"/>
              <a:t>nes</a:t>
            </a:r>
            <a:endParaRPr lang="en-GB" b="1" baseline="30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How do you solve a problem like the under35s?    Ashford  6 October 2017</a:t>
            </a:r>
            <a:endParaRPr lang="en-GB" dirty="0"/>
          </a:p>
        </p:txBody>
      </p:sp>
      <p:pic>
        <p:nvPicPr>
          <p:cNvPr id="2050" name="Picture 2" descr="D:\sedic\Pictures\bryo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052736"/>
            <a:ext cx="471145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158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resentation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Presentation4</Template>
  <TotalTime>3557</TotalTime>
  <Words>2364</Words>
  <Application>Microsoft Office PowerPoint</Application>
  <PresentationFormat>On-screen Show (4:3)</PresentationFormat>
  <Paragraphs>268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Presentation4</vt:lpstr>
      <vt:lpstr>1_Presentation4</vt:lpstr>
      <vt:lpstr>Housing Affordability and Younger People in the South East of England: Capping Aspiration? </vt:lpstr>
      <vt:lpstr> Questions for today</vt:lpstr>
      <vt:lpstr>PowerPoint Presentation</vt:lpstr>
      <vt:lpstr>Vote Share: 18 to 24 year olds</vt:lpstr>
      <vt:lpstr>Vote Share: 25 to 34 year olds</vt:lpstr>
      <vt:lpstr>Vote Share: 65 years old and over</vt:lpstr>
      <vt:lpstr>The new divide</vt:lpstr>
      <vt:lpstr>The lucky ones</vt:lpstr>
      <vt:lpstr>The unlucky ones</vt:lpstr>
      <vt:lpstr>An intergenerational comparison</vt:lpstr>
      <vt:lpstr>Regional stretch in house prices  </vt:lpstr>
      <vt:lpstr>Capping Aspiration - approach to analysis</vt:lpstr>
      <vt:lpstr>Context - high and rising private sector housing costs</vt:lpstr>
      <vt:lpstr>Context - incomes not keeping pace with rising housing costs</vt:lpstr>
      <vt:lpstr>Does social housing sector still cater for lower income households?</vt:lpstr>
      <vt:lpstr>Social tenants: living on the edge</vt:lpstr>
      <vt:lpstr>Can social rented sector take the strain in housing low income younger people?</vt:lpstr>
      <vt:lpstr>Impact of the SAR</vt:lpstr>
      <vt:lpstr>Challenges</vt:lpstr>
      <vt:lpstr>Younger People's Housing Aspirations</vt:lpstr>
      <vt:lpstr>Younger People's Housing Aspirations</vt:lpstr>
      <vt:lpstr>Meeting younger people's housing needs - some broad approaches and options</vt:lpstr>
      <vt:lpstr>Specific models / schemes</vt:lpstr>
      <vt:lpstr>Y:Cube</vt:lpstr>
      <vt:lpstr>Y:Cube interior</vt:lpstr>
      <vt:lpstr>Y:Cube</vt:lpstr>
      <vt:lpstr>Lea Bridge House</vt:lpstr>
      <vt:lpstr>Lea Bridge House - shared housing at scale</vt:lpstr>
      <vt:lpstr>Shared houses and flats</vt:lpstr>
      <vt:lpstr>Partnerships</vt:lpstr>
      <vt:lpstr>Conclusion</vt:lpstr>
      <vt:lpstr>Conclusion</vt:lpstr>
      <vt:lpstr>PowerPoint Presentation</vt:lpstr>
      <vt:lpstr>The report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Caught Between the State and the Market: voluntary and community sector policy making in the UK</dc:title>
  <dc:creator>Louise South</dc:creator>
  <cp:lastModifiedBy>Ian Cole</cp:lastModifiedBy>
  <cp:revision>254</cp:revision>
  <cp:lastPrinted>2016-05-12T08:09:19Z</cp:lastPrinted>
  <dcterms:created xsi:type="dcterms:W3CDTF">2012-09-27T14:46:33Z</dcterms:created>
  <dcterms:modified xsi:type="dcterms:W3CDTF">2017-10-05T10:31:43Z</dcterms:modified>
</cp:coreProperties>
</file>