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644" r:id="rId2"/>
    <p:sldId id="697" r:id="rId3"/>
    <p:sldId id="696" r:id="rId4"/>
    <p:sldId id="699" r:id="rId5"/>
    <p:sldId id="698" r:id="rId6"/>
  </p:sldIdLst>
  <p:sldSz cx="9144000" cy="6858000" type="screen4x3"/>
  <p:notesSz cx="6808788" cy="99409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tchford, Rachael - ST INF" initials="LR-SI" lastIdx="2" clrIdx="0"/>
  <p:cmAuthor id="1" name="Mallett, Matthew - ELS SSP" initials="MM-ES" lastIdx="2" clrIdx="1"/>
  <p:cmAuthor id="2" name="Fox, Sian - SC COM" initials="FS-SC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2BD"/>
    <a:srgbClr val="99CCFF"/>
    <a:srgbClr val="F8E6A6"/>
    <a:srgbClr val="FF0066"/>
    <a:srgbClr val="FFD1D1"/>
    <a:srgbClr val="FFCC99"/>
    <a:srgbClr val="66FF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2806" autoAdjust="0"/>
  </p:normalViewPr>
  <p:slideViewPr>
    <p:cSldViewPr>
      <p:cViewPr>
        <p:scale>
          <a:sx n="80" d="100"/>
          <a:sy n="80" d="100"/>
        </p:scale>
        <p:origin x="-113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420" y="-114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117" cy="497289"/>
          </a:xfrm>
          <a:prstGeom prst="rect">
            <a:avLst/>
          </a:prstGeom>
        </p:spPr>
        <p:txBody>
          <a:bodyPr vert="horz" lIns="92786" tIns="46393" rIns="92786" bIns="4639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65" y="1"/>
            <a:ext cx="2951117" cy="497289"/>
          </a:xfrm>
          <a:prstGeom prst="rect">
            <a:avLst/>
          </a:prstGeom>
        </p:spPr>
        <p:txBody>
          <a:bodyPr vert="horz" lIns="92786" tIns="46393" rIns="92786" bIns="46393" rtlCol="0"/>
          <a:lstStyle>
            <a:lvl1pPr algn="r">
              <a:defRPr sz="1200"/>
            </a:lvl1pPr>
          </a:lstStyle>
          <a:p>
            <a:fld id="{D4E089F2-0D6E-4256-A4B6-7626C0066C3D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42022"/>
            <a:ext cx="2951117" cy="497289"/>
          </a:xfrm>
          <a:prstGeom prst="rect">
            <a:avLst/>
          </a:prstGeom>
        </p:spPr>
        <p:txBody>
          <a:bodyPr vert="horz" lIns="92786" tIns="46393" rIns="92786" bIns="4639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65" y="9442022"/>
            <a:ext cx="2951117" cy="497289"/>
          </a:xfrm>
          <a:prstGeom prst="rect">
            <a:avLst/>
          </a:prstGeom>
        </p:spPr>
        <p:txBody>
          <a:bodyPr vert="horz" lIns="92786" tIns="46393" rIns="92786" bIns="46393" rtlCol="0" anchor="b"/>
          <a:lstStyle>
            <a:lvl1pPr algn="r">
              <a:defRPr sz="1200"/>
            </a:lvl1pPr>
          </a:lstStyle>
          <a:p>
            <a:fld id="{2048D81E-B854-4B99-ADBE-55AF05E38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418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117" cy="497289"/>
          </a:xfrm>
          <a:prstGeom prst="rect">
            <a:avLst/>
          </a:prstGeom>
        </p:spPr>
        <p:txBody>
          <a:bodyPr vert="horz" lIns="92705" tIns="46349" rIns="92705" bIns="4634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65" y="1"/>
            <a:ext cx="2951117" cy="497289"/>
          </a:xfrm>
          <a:prstGeom prst="rect">
            <a:avLst/>
          </a:prstGeom>
        </p:spPr>
        <p:txBody>
          <a:bodyPr vert="horz" lIns="92705" tIns="46349" rIns="92705" bIns="46349" rtlCol="0"/>
          <a:lstStyle>
            <a:lvl1pPr algn="r">
              <a:defRPr sz="1200"/>
            </a:lvl1pPr>
          </a:lstStyle>
          <a:p>
            <a:fld id="{6DF0487A-0AEC-4753-9EEC-A26C97911628}" type="datetimeFigureOut">
              <a:rPr lang="en-GB" smtClean="0"/>
              <a:t>06/03/2017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05" tIns="46349" rIns="92705" bIns="4634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524" y="4722628"/>
            <a:ext cx="5445744" cy="4472367"/>
          </a:xfrm>
          <a:prstGeom prst="rect">
            <a:avLst/>
          </a:prstGeom>
        </p:spPr>
        <p:txBody>
          <a:bodyPr vert="horz" lIns="92705" tIns="46349" rIns="92705" bIns="463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2022"/>
            <a:ext cx="2951117" cy="497289"/>
          </a:xfrm>
          <a:prstGeom prst="rect">
            <a:avLst/>
          </a:prstGeom>
        </p:spPr>
        <p:txBody>
          <a:bodyPr vert="horz" lIns="92705" tIns="46349" rIns="92705" bIns="4634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65" y="9442022"/>
            <a:ext cx="2951117" cy="497289"/>
          </a:xfrm>
          <a:prstGeom prst="rect">
            <a:avLst/>
          </a:prstGeom>
        </p:spPr>
        <p:txBody>
          <a:bodyPr vert="horz" lIns="92705" tIns="46349" rIns="92705" bIns="46349" rtlCol="0" anchor="b"/>
          <a:lstStyle>
            <a:lvl1pPr algn="r">
              <a:defRPr sz="1200"/>
            </a:lvl1pPr>
          </a:lstStyle>
          <a:p>
            <a:fld id="{A509A90B-5228-4B05-B6AB-A71BFE4183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157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644A6-E574-4127-9F1B-A21222501108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757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28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200" y="2469301"/>
            <a:ext cx="941870" cy="101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79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73" y="203180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63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247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996952"/>
            <a:ext cx="8424936" cy="504056"/>
          </a:xfrm>
        </p:spPr>
        <p:txBody>
          <a:bodyPr/>
          <a:lstStyle>
            <a:lvl1pPr marL="536400" indent="-536400">
              <a:spcBef>
                <a:spcPts val="1440"/>
              </a:spcBef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51520" y="3501008"/>
            <a:ext cx="8424863" cy="648641"/>
          </a:xfrm>
        </p:spPr>
        <p:txBody>
          <a:bodyPr/>
          <a:lstStyle>
            <a:lvl1pPr marL="536400" indent="0">
              <a:lnSpc>
                <a:spcPct val="90000"/>
              </a:lnSpc>
              <a:buNone/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4"/>
          </p:nvPr>
        </p:nvSpPr>
        <p:spPr>
          <a:xfrm rot="16200000">
            <a:off x="7577138" y="3529013"/>
            <a:ext cx="2895600" cy="2159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GB">
                <a:solidFill>
                  <a:prstClr val="black"/>
                </a:solidFill>
                <a:cs typeface="Arial" charset="0"/>
              </a:rPr>
              <a:t>© Newton Europe  Limited. All  Rights Reserved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5"/>
          </p:nvPr>
        </p:nvSpPr>
        <p:spPr>
          <a:xfrm>
            <a:off x="3492500" y="6669088"/>
            <a:ext cx="2133600" cy="14446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GB">
                <a:solidFill>
                  <a:prstClr val="black"/>
                </a:solidFill>
                <a:cs typeface="Arial" charset="0"/>
              </a:rPr>
              <a:t>Page </a:t>
            </a:r>
            <a:fld id="{21F17CD1-C39B-4344-82C5-E99237D03B37}" type="slidenum">
              <a:rPr lang="en-GB">
                <a:solidFill>
                  <a:prstClr val="black"/>
                </a:solidFill>
                <a:cs typeface="Arial" charset="0"/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quarter" idx="16"/>
          </p:nvPr>
        </p:nvSpPr>
        <p:spPr>
          <a:xfrm>
            <a:off x="3492500" y="6534150"/>
            <a:ext cx="2133600" cy="13493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916CE151-E520-4F3A-BBE6-F2F73B29D207}" type="datetime1">
              <a:rPr lang="en-GB">
                <a:solidFill>
                  <a:prstClr val="black"/>
                </a:solidFill>
                <a:cs typeface="Arial" charset="0"/>
              </a:rPr>
              <a:pPr>
                <a:defRPr/>
              </a:pPr>
              <a:t>06/03/2017</a:t>
            </a:fld>
            <a:endParaRPr lang="en-GB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47" y="2925913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428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251520" y="836712"/>
            <a:ext cx="4245868" cy="639762"/>
          </a:xfrm>
        </p:spPr>
        <p:txBody>
          <a:bodyPr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251520" y="1484784"/>
            <a:ext cx="4245868" cy="4896544"/>
          </a:xfrm>
        </p:spPr>
        <p:txBody>
          <a:bodyPr/>
          <a:lstStyle>
            <a:lvl1pPr>
              <a:defRPr sz="1600"/>
            </a:lvl1pPr>
            <a:lvl2pPr>
              <a:defRPr sz="1400">
                <a:solidFill>
                  <a:schemeClr val="accent1"/>
                </a:solidFill>
              </a:defRPr>
            </a:lvl2pPr>
            <a:lvl3pPr>
              <a:defRPr sz="1200"/>
            </a:lvl3pPr>
            <a:lvl4pPr>
              <a:defRPr sz="1100">
                <a:solidFill>
                  <a:schemeClr val="accent1"/>
                </a:solidFill>
              </a:defRPr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247455" cy="639762"/>
          </a:xfrm>
        </p:spPr>
        <p:txBody>
          <a:bodyPr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247455" cy="4896544"/>
          </a:xfrm>
        </p:spPr>
        <p:txBody>
          <a:bodyPr/>
          <a:lstStyle>
            <a:lvl1pPr>
              <a:defRPr sz="1600"/>
            </a:lvl1pPr>
            <a:lvl2pPr>
              <a:defRPr sz="1400">
                <a:solidFill>
                  <a:schemeClr val="accent1"/>
                </a:solidFill>
              </a:defRPr>
            </a:lvl2pPr>
            <a:lvl3pPr>
              <a:defRPr sz="1200"/>
            </a:lvl3pPr>
            <a:lvl4pPr>
              <a:defRPr sz="1100">
                <a:solidFill>
                  <a:schemeClr val="accent1"/>
                </a:solidFill>
              </a:defRPr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 rot="16200000">
            <a:off x="7577138" y="3529013"/>
            <a:ext cx="2895600" cy="2159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GB">
                <a:solidFill>
                  <a:prstClr val="black"/>
                </a:solidFill>
                <a:cs typeface="Arial" charset="0"/>
              </a:rPr>
              <a:t>© Newton Europe  Limited. All  Rights Reserved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492500" y="6669088"/>
            <a:ext cx="2133600" cy="14446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GB">
                <a:solidFill>
                  <a:prstClr val="black"/>
                </a:solidFill>
                <a:cs typeface="Arial" charset="0"/>
              </a:rPr>
              <a:t>Page </a:t>
            </a:r>
            <a:fld id="{F1A3E928-E5A2-492B-9BAF-943691D9BDE8}" type="slidenum">
              <a:rPr lang="en-GB">
                <a:solidFill>
                  <a:prstClr val="black"/>
                </a:solidFill>
                <a:cs typeface="Arial" charset="0"/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Rectangle 16"/>
          <p:cNvSpPr>
            <a:spLocks noGrp="1" noChangeArrowheads="1"/>
          </p:cNvSpPr>
          <p:nvPr>
            <p:ph type="dt" sz="quarter" idx="12"/>
          </p:nvPr>
        </p:nvSpPr>
        <p:spPr>
          <a:xfrm>
            <a:off x="3492500" y="6534150"/>
            <a:ext cx="2133600" cy="13493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3082F44D-0CCE-4BE1-BA3F-BC5F593FC723}" type="datetime1">
              <a:rPr lang="en-GB">
                <a:solidFill>
                  <a:prstClr val="black"/>
                </a:solidFill>
                <a:cs typeface="Arial" charset="0"/>
              </a:rPr>
              <a:pPr>
                <a:defRPr/>
              </a:pPr>
              <a:t>06/03/2017</a:t>
            </a:fld>
            <a:endParaRPr lang="en-GB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73" y="203180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8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73" y="203180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175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313" y="2906713"/>
            <a:ext cx="735426" cy="79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51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908720"/>
            <a:ext cx="4244280" cy="5400600"/>
          </a:xfrm>
        </p:spPr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0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244280" cy="5400600"/>
          </a:xfrm>
        </p:spPr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0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73" y="203180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35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895351"/>
            <a:ext cx="4245868" cy="639762"/>
          </a:xfrm>
        </p:spPr>
        <p:txBody>
          <a:bodyPr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1665760"/>
            <a:ext cx="4245868" cy="4690590"/>
          </a:xfrm>
        </p:spPr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0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4" y="900602"/>
            <a:ext cx="4247456" cy="634511"/>
          </a:xfrm>
        </p:spPr>
        <p:txBody>
          <a:bodyPr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0"/>
          </p:nvPr>
        </p:nvSpPr>
        <p:spPr>
          <a:xfrm>
            <a:off x="4646612" y="1665760"/>
            <a:ext cx="4245868" cy="4690590"/>
          </a:xfrm>
        </p:spPr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0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73" y="203180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12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73" y="203180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61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73" y="203180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039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663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0" y="273050"/>
            <a:ext cx="5194920" cy="5853113"/>
          </a:xfrm>
        </p:spPr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663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63" y="273050"/>
            <a:ext cx="473972" cy="51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686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1374" y="4770507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0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86423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908050"/>
            <a:ext cx="864235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29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217315" y="6356350"/>
            <a:ext cx="675860" cy="45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4"/>
          <p:cNvSpPr txBox="1">
            <a:spLocks/>
          </p:cNvSpPr>
          <p:nvPr/>
        </p:nvSpPr>
        <p:spPr>
          <a:xfrm>
            <a:off x="3124200" y="6619875"/>
            <a:ext cx="2895600" cy="2032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Page </a:t>
            </a:r>
            <a:fld id="{A5564490-D8A1-43C0-AFF5-33C8276273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250825" y="6356350"/>
            <a:ext cx="7273925" cy="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3124200" y="6415088"/>
            <a:ext cx="2895600" cy="20478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8CF498F-3004-4257-9133-91FE5AC44667}" type="datetime5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6-Mar-17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81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283C4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283C4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283C4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283C4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28800"/>
            <a:ext cx="7772400" cy="2304256"/>
          </a:xfrm>
        </p:spPr>
        <p:txBody>
          <a:bodyPr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r>
              <a:rPr lang="en-GB" sz="2400" dirty="0" smtClean="0"/>
              <a:t>16-25 ACCOMMODATION PROGRAMME </a:t>
            </a:r>
          </a:p>
          <a:p>
            <a:pPr algn="ctr"/>
            <a:r>
              <a:rPr lang="en-GB" sz="2400" dirty="0" smtClean="0"/>
              <a:t>UPDATE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Robin Cahill  </a:t>
            </a:r>
          </a:p>
          <a:p>
            <a:pPr algn="ctr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2434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dirty="0"/>
              <a:t>16-25 Commissioning </a:t>
            </a:r>
            <a:r>
              <a:rPr lang="en-GB" dirty="0" smtClean="0"/>
              <a:t>Intentions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4497363"/>
          </a:xfrm>
        </p:spPr>
        <p:txBody>
          <a:bodyPr/>
          <a:lstStyle/>
          <a:p>
            <a:pPr marL="0" indent="0">
              <a:buNone/>
            </a:pPr>
            <a:endParaRPr lang="en-GB" sz="2400" dirty="0"/>
          </a:p>
          <a:p>
            <a:endParaRPr lang="en-GB" sz="2100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9278982"/>
              </p:ext>
            </p:extLst>
          </p:nvPr>
        </p:nvGraphicFramePr>
        <p:xfrm>
          <a:off x="827584" y="1412776"/>
          <a:ext cx="7344818" cy="4248472"/>
        </p:xfrm>
        <a:graphic>
          <a:graphicData uri="http://schemas.openxmlformats.org/drawingml/2006/table">
            <a:tbl>
              <a:tblPr/>
              <a:tblGrid>
                <a:gridCol w="238856"/>
                <a:gridCol w="1433134"/>
                <a:gridCol w="358284"/>
                <a:gridCol w="1373421"/>
                <a:gridCol w="1373421"/>
                <a:gridCol w="417998"/>
                <a:gridCol w="2149704"/>
              </a:tblGrid>
              <a:tr h="467427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1 - COMPLETED</a:t>
                      </a:r>
                      <a:endParaRPr lang="en-GB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GB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685800" rtl="0" eaLnBrk="1" latinLnBrk="0" hangingPunct="1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Phase 2</a:t>
                      </a:r>
                      <a:endParaRPr lang="en-GB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3</a:t>
                      </a:r>
                      <a:endParaRPr lang="en-GB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9841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GB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GB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8546">
                <a:tc>
                  <a:txBody>
                    <a:bodyPr/>
                    <a:lstStyle/>
                    <a:p>
                      <a:pPr algn="ctr"/>
                      <a:endParaRPr lang="en-GB" sz="12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Supported</a:t>
                      </a:r>
                      <a:r>
                        <a:rPr lang="en-GB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Accommodation in a Family Environment SAiFE (formerly Supported Lodgings)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GB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685800" rtl="0" eaLnBrk="1" latinLnBrk="0" hangingPunct="1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Supported Accommodation in a Non Family Environment (</a:t>
                      </a:r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inc.</a:t>
                      </a:r>
                      <a:endParaRPr lang="en-GB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Floating Support)</a:t>
                      </a:r>
                    </a:p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Replacement of ‘spot’ purchasing and alignment of HRS to prioritise statutory service users  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lgDash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Shared Accommodation</a:t>
                      </a:r>
                      <a:r>
                        <a:rPr lang="en-GB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(self-supporting) predominately UASC  </a:t>
                      </a:r>
                      <a:endParaRPr lang="en-GB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9841">
                <a:tc>
                  <a:txBody>
                    <a:bodyPr/>
                    <a:lstStyle/>
                    <a:p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200" kern="1200" baseline="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200" kern="1200" baseline="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42817">
                <a:tc>
                  <a:txBody>
                    <a:bodyPr/>
                    <a:lstStyle/>
                    <a:p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service in place June 2016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kern="12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Planned Autumn 2016</a:t>
                      </a:r>
                    </a:p>
                    <a:p>
                      <a:pPr marL="0" lvl="0" indent="0" algn="ctr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REVISED  -    New services in place for 2018/19</a:t>
                      </a:r>
                    </a:p>
                    <a:p>
                      <a:pPr marL="0" lvl="0" indent="0" algn="ctr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kern="12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GB" sz="800" dirty="0"/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Planned  2017</a:t>
                      </a:r>
                    </a:p>
                    <a:p>
                      <a:pPr algn="ctr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REVISED </a:t>
                      </a:r>
                    </a:p>
                    <a:p>
                      <a:pPr algn="ctr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New Services in place for 2018/19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78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dirty="0" smtClean="0"/>
              <a:t>			Background &amp; History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/>
              <a:t>Thirteen Suppliers have delivered Young People at Risk &amp; Teenage Parent Accommodation </a:t>
            </a:r>
            <a:r>
              <a:rPr lang="en-GB" sz="1600" dirty="0" smtClean="0"/>
              <a:t>and Floating Support Services (</a:t>
            </a:r>
            <a:r>
              <a:rPr lang="en-GB" sz="1600" dirty="0"/>
              <a:t>Supporting People) since 1st April </a:t>
            </a:r>
            <a:r>
              <a:rPr lang="en-GB" sz="1600" dirty="0" smtClean="0"/>
              <a:t>2012 (1</a:t>
            </a:r>
            <a:r>
              <a:rPr lang="en-GB" sz="1600" baseline="30000" dirty="0" smtClean="0"/>
              <a:t>st</a:t>
            </a:r>
            <a:r>
              <a:rPr lang="en-GB" sz="1600" dirty="0" smtClean="0"/>
              <a:t> April 2013 for the two Floating Support contracts).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The </a:t>
            </a:r>
            <a:r>
              <a:rPr lang="en-GB" sz="1600" dirty="0"/>
              <a:t>contracts were extended for a further year </a:t>
            </a:r>
            <a:r>
              <a:rPr lang="en-GB" sz="1600" dirty="0" smtClean="0"/>
              <a:t>from </a:t>
            </a:r>
            <a:r>
              <a:rPr lang="en-GB" sz="1600" dirty="0"/>
              <a:t>1st April 2015 to the 31st March 2016</a:t>
            </a:r>
            <a:r>
              <a:rPr lang="en-GB" sz="1600" dirty="0" smtClean="0"/>
              <a:t>.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During </a:t>
            </a:r>
            <a:r>
              <a:rPr lang="en-GB" sz="1600" dirty="0"/>
              <a:t>this period the Supporting People Service, as part of the Transformation Programme, went through a reorganisation. As such future procurement was placed on hold awaiting a decision on the new priorities for the Service</a:t>
            </a:r>
            <a:r>
              <a:rPr lang="en-GB" sz="1600" dirty="0" smtClean="0"/>
              <a:t>.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Supporting </a:t>
            </a:r>
            <a:r>
              <a:rPr lang="en-GB" sz="1600" dirty="0"/>
              <a:t>People Housing-related services for young people were transferred to Specialist Children Services in May 2015. The future commissioning of housing-related support services are now part of the 16-25 Accommodation and Support </a:t>
            </a:r>
            <a:r>
              <a:rPr lang="en-GB" sz="1600" dirty="0" smtClean="0"/>
              <a:t>Commissioning Plan.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The </a:t>
            </a:r>
            <a:r>
              <a:rPr lang="en-GB" sz="1600" dirty="0"/>
              <a:t>total number 16-25 year olds accessing the 24 services since 2012 is:</a:t>
            </a:r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78"/>
          <a:stretch/>
        </p:blipFill>
        <p:spPr bwMode="auto">
          <a:xfrm>
            <a:off x="323528" y="5157192"/>
            <a:ext cx="5472608" cy="102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694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en-GB" dirty="0" smtClean="0"/>
              <a:t>HRS Current Service – Location and Capacity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6693812" cy="4515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908720"/>
            <a:ext cx="2164246" cy="478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835696" y="5485726"/>
            <a:ext cx="4968552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Belgic Court (Ashford) – due to launch Jan 17 – 8 units ( 4 identified for CLs)</a:t>
            </a:r>
            <a:r>
              <a:rPr lang="en-GB" sz="1200" dirty="0" smtClean="0"/>
              <a:t> </a:t>
            </a:r>
            <a:endParaRPr lang="en-GB" sz="1200" dirty="0"/>
          </a:p>
        </p:txBody>
      </p:sp>
      <p:sp>
        <p:nvSpPr>
          <p:cNvPr id="8" name="Rectangle 7"/>
          <p:cNvSpPr/>
          <p:nvPr/>
        </p:nvSpPr>
        <p:spPr>
          <a:xfrm>
            <a:off x="1835696" y="5887144"/>
            <a:ext cx="4968552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Floating Support (countywide) – 138 units</a:t>
            </a:r>
            <a:endParaRPr lang="en-GB" sz="1200" dirty="0"/>
          </a:p>
        </p:txBody>
      </p:sp>
      <p:sp>
        <p:nvSpPr>
          <p:cNvPr id="9" name="Rectangle 8"/>
          <p:cNvSpPr/>
          <p:nvPr/>
        </p:nvSpPr>
        <p:spPr>
          <a:xfrm>
            <a:off x="251520" y="5629742"/>
            <a:ext cx="1512168" cy="4014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 addition: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95618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/>
          </a:bodyPr>
          <a:lstStyle/>
          <a:p>
            <a:r>
              <a:rPr lang="en-GB" dirty="0" smtClean="0"/>
              <a:t>Position to 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r>
              <a:rPr lang="en-GB" sz="1800" b="1" dirty="0" smtClean="0"/>
              <a:t>Delayed Procurement due to</a:t>
            </a:r>
            <a:r>
              <a:rPr lang="en-GB" sz="1800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 smtClean="0"/>
              <a:t>HRS </a:t>
            </a:r>
            <a:r>
              <a:rPr lang="en-GB" sz="1800" dirty="0"/>
              <a:t>efficiency </a:t>
            </a:r>
            <a:r>
              <a:rPr lang="en-GB" sz="1800" dirty="0" smtClean="0"/>
              <a:t>requirements and lack of confirmed budget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 smtClean="0"/>
              <a:t>HRS savings delivery now delayed until 2018/19 </a:t>
            </a:r>
            <a:endParaRPr lang="en-GB" sz="1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 smtClean="0"/>
              <a:t>Member directive to develop </a:t>
            </a:r>
            <a:r>
              <a:rPr lang="en-GB" sz="1800" dirty="0"/>
              <a:t>synergies with Adults commissioning</a:t>
            </a:r>
          </a:p>
          <a:p>
            <a:pPr marL="0" indent="0">
              <a:buNone/>
            </a:pPr>
            <a:endParaRPr lang="en-GB" sz="1000" dirty="0"/>
          </a:p>
          <a:p>
            <a:r>
              <a:rPr lang="en-GB" sz="1800" b="1" dirty="0" smtClean="0"/>
              <a:t>An </a:t>
            </a:r>
            <a:r>
              <a:rPr lang="en-GB" sz="1800" b="1" dirty="0"/>
              <a:t>additional year granted by the Leader in order to develop: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 smtClean="0"/>
              <a:t>All </a:t>
            </a:r>
            <a:r>
              <a:rPr lang="en-GB" sz="1800" dirty="0"/>
              <a:t>age homelessness strategy </a:t>
            </a:r>
            <a:r>
              <a:rPr lang="en-GB" sz="1800" dirty="0" smtClean="0"/>
              <a:t>(YP Sufficiency Strategy)</a:t>
            </a:r>
            <a:endParaRPr lang="en-GB" sz="1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 smtClean="0"/>
              <a:t>Manage </a:t>
            </a:r>
            <a:r>
              <a:rPr lang="en-GB" sz="1800" dirty="0"/>
              <a:t>transition to new statutory-focussed service </a:t>
            </a:r>
            <a:r>
              <a:rPr lang="en-GB" sz="1800" dirty="0" smtClean="0"/>
              <a:t>model</a:t>
            </a:r>
          </a:p>
          <a:p>
            <a:pPr marL="457200" lvl="1" indent="0">
              <a:buNone/>
            </a:pPr>
            <a:endParaRPr lang="en-GB" sz="1000" dirty="0"/>
          </a:p>
          <a:p>
            <a:r>
              <a:rPr lang="en-GB" sz="1800" b="1" dirty="0" smtClean="0"/>
              <a:t>New service proposed to begin April 2018</a:t>
            </a:r>
          </a:p>
          <a:p>
            <a:endParaRPr lang="en-GB" sz="1000" b="1" dirty="0"/>
          </a:p>
          <a:p>
            <a:r>
              <a:rPr lang="en-GB" b="1" dirty="0"/>
              <a:t>Current service redesign (interim year):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/>
              <a:t>Focus on data </a:t>
            </a:r>
            <a:r>
              <a:rPr lang="en-GB" sz="1800" dirty="0" smtClean="0"/>
              <a:t>&amp; </a:t>
            </a:r>
            <a:r>
              <a:rPr lang="en-GB" sz="1800" dirty="0"/>
              <a:t>evidence gathering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/>
              <a:t>Transition current providers to refocus on statutory service users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/>
              <a:t>Engagement with District </a:t>
            </a:r>
            <a:r>
              <a:rPr lang="en-GB" sz="1800" dirty="0" smtClean="0"/>
              <a:t>&amp; </a:t>
            </a:r>
            <a:r>
              <a:rPr lang="en-GB" sz="1800" dirty="0"/>
              <a:t>Borough Councils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/>
              <a:t>Pilot Belgic Court / Set-up </a:t>
            </a:r>
            <a:r>
              <a:rPr lang="en-GB" sz="1800" dirty="0" smtClean="0"/>
              <a:t>Referral Panels </a:t>
            </a:r>
            <a:r>
              <a:rPr lang="en-GB" sz="1800" dirty="0"/>
              <a:t>/ referral </a:t>
            </a:r>
            <a:r>
              <a:rPr lang="en-GB" sz="1800" dirty="0" smtClean="0"/>
              <a:t>process</a:t>
            </a:r>
            <a:endParaRPr lang="en-GB" sz="1800" dirty="0"/>
          </a:p>
          <a:p>
            <a:endParaRPr lang="en-GB" sz="1800" b="1" dirty="0" smtClean="0"/>
          </a:p>
        </p:txBody>
      </p:sp>
      <p:sp>
        <p:nvSpPr>
          <p:cNvPr id="4" name="AutoShape 2" descr="Image result for catch2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94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nt 02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Kent 025" id="{9AEDBCAD-15EE-416A-9DA5-776E55510662}" vid="{68920C48-49AA-405A-9541-52CBFF19DA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KCC PPT</Template>
  <TotalTime>8099</TotalTime>
  <Words>376</Words>
  <Application>Microsoft Office PowerPoint</Application>
  <PresentationFormat>On-screen Show (4:3)</PresentationFormat>
  <Paragraphs>55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Kent 025</vt:lpstr>
      <vt:lpstr>PowerPoint Presentation</vt:lpstr>
      <vt:lpstr>16-25 Commissioning Intentions </vt:lpstr>
      <vt:lpstr>   Background &amp; History</vt:lpstr>
      <vt:lpstr>HRS Current Service – Location and Capacity</vt:lpstr>
      <vt:lpstr>Position to Date</vt:lpstr>
    </vt:vector>
  </TitlesOfParts>
  <Company>Kent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Harrim13</dc:creator>
  <cp:lastModifiedBy>Lesley Clay</cp:lastModifiedBy>
  <cp:revision>555</cp:revision>
  <cp:lastPrinted>2016-03-31T09:56:13Z</cp:lastPrinted>
  <dcterms:created xsi:type="dcterms:W3CDTF">2010-07-23T10:54:38Z</dcterms:created>
  <dcterms:modified xsi:type="dcterms:W3CDTF">2017-03-06T18:24:48Z</dcterms:modified>
</cp:coreProperties>
</file>