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298" r:id="rId5"/>
    <p:sldId id="282" r:id="rId6"/>
    <p:sldId id="285" r:id="rId7"/>
    <p:sldId id="286" r:id="rId8"/>
    <p:sldId id="287" r:id="rId9"/>
    <p:sldId id="290" r:id="rId10"/>
    <p:sldId id="293" r:id="rId11"/>
    <p:sldId id="296" r:id="rId12"/>
    <p:sldId id="297" r:id="rId13"/>
  </p:sldIdLst>
  <p:sldSz cx="9144000" cy="6858000" type="screen4x3"/>
  <p:notesSz cx="6797675" cy="992663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868"/>
    <a:srgbClr val="A8015E"/>
    <a:srgbClr val="A40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400" autoAdjust="0"/>
  </p:normalViewPr>
  <p:slideViewPr>
    <p:cSldViewPr>
      <p:cViewPr>
        <p:scale>
          <a:sx n="100" d="100"/>
          <a:sy n="100" d="100"/>
        </p:scale>
        <p:origin x="-19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1" y="0"/>
            <a:ext cx="2946144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4878"/>
            <a:ext cx="543716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6"/>
            <a:ext cx="294614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1" y="9428166"/>
            <a:ext cx="2946144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41DC51-6443-4738-9BAC-52F7F66914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92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0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DC51-6443-4738-9BAC-52F7F66914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63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DC51-6443-4738-9BAC-52F7F66914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6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DC51-6443-4738-9BAC-52F7F66914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6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DC51-6443-4738-9BAC-52F7F66914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8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65686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DC51-6443-4738-9BAC-52F7F66914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2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DC51-6443-4738-9BAC-52F7F66914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9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219200"/>
            <a:ext cx="5181600" cy="51911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4600575" cy="396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73" y="260648"/>
            <a:ext cx="1351791" cy="6943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550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228600"/>
            <a:ext cx="1866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5" y="228600"/>
            <a:ext cx="5451475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339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56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3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0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3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6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7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0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5" y="1066800"/>
            <a:ext cx="7470775" cy="5098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73" y="260648"/>
            <a:ext cx="1351791" cy="6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181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18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6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9C27-AE46-4C56-9201-F1C1AD6BC3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1484-1D9C-4B29-A60B-2512C06A58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2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5181600" cy="6858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4600575" cy="2111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2000"/>
            </a:lvl1pPr>
            <a:lvl2pPr marL="695325" indent="-238125">
              <a:defRPr sz="2000"/>
            </a:lvl2pPr>
            <a:lvl3pPr marL="1143000" indent="-228600">
              <a:buBlip>
                <a:blip r:embed="rId2"/>
              </a:buBlip>
              <a:defRPr sz="2000"/>
            </a:lvl3pPr>
            <a:lvl4pPr marL="1625600" indent="-254000">
              <a:defRPr sz="2000"/>
            </a:lvl4pPr>
            <a:lvl5pPr marL="2082800" indent="-254000">
              <a:buBlip>
                <a:blip r:embed="rId2"/>
              </a:buBlip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457267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3pPr>
              <a:buBlip>
                <a:blip r:embed="rId2"/>
              </a:buBlip>
            </a:lvl3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7977896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" name="image2.png" descr="screen-sav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000"/>
            </a:lvl1pPr>
            <a:lvl2pPr marL="0" indent="457200">
              <a:buSzTx/>
              <a:buNone/>
              <a:defRPr sz="2000"/>
            </a:lvl2pPr>
            <a:lvl3pPr marL="0" indent="914400">
              <a:buSzTx/>
              <a:buNone/>
              <a:defRPr sz="2000"/>
            </a:lvl3pPr>
            <a:lvl4pPr marL="0" indent="1371600">
              <a:buSzTx/>
              <a:buNone/>
              <a:defRPr sz="2000"/>
            </a:lvl4pPr>
            <a:lvl5pPr marL="0" indent="1828800">
              <a:buSz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65686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1460540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7" name="image2.png" descr="screen-sav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225425" y="1066800"/>
            <a:ext cx="3659188" cy="57912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  <a:defRPr sz="2800"/>
            </a:lvl1pPr>
            <a:lvl2pPr marL="790575" indent="-333375">
              <a:defRPr sz="2800"/>
            </a:lvl2pPr>
            <a:lvl3pPr marL="1234439" indent="-320039">
              <a:buBlip>
                <a:blip r:embed="rId5"/>
              </a:buBlip>
              <a:defRPr sz="2800"/>
            </a:lvl3pPr>
            <a:lvl4pPr marL="1727200" indent="-355600">
              <a:defRPr sz="2800"/>
            </a:lvl4pPr>
            <a:lvl5pPr marL="2184400" indent="-355600">
              <a:buBlip>
                <a:blip r:embed="rId5"/>
              </a:buBlip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65686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82223358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5" name="image2.png" descr="screen-sav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498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57200" y="1479617"/>
            <a:ext cx="4040188" cy="69525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65686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262812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3" name="image2.png" descr="screen-sav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85000" cy="13716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66432664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0" name="image2.png" descr="screen-sav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</p:spTree>
    <p:extLst>
      <p:ext uri="{BB962C8B-B14F-4D97-AF65-F5344CB8AC3E}">
        <p14:creationId xmlns:p14="http://schemas.microsoft.com/office/powerpoint/2010/main" val="34137349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697282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6" name="image2.png" descr="screen-sav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  <a:defRPr sz="3200"/>
            </a:lvl1pPr>
            <a:lvl2pPr marL="783771" indent="-326571">
              <a:defRPr sz="3200"/>
            </a:lvl2pPr>
            <a:lvl3pPr marL="1219200" indent="-304800">
              <a:buBlip>
                <a:blip r:embed="rId5"/>
              </a:buBlip>
              <a:defRPr sz="3200"/>
            </a:lvl3pPr>
            <a:lvl4pPr marL="1737360" indent="-365760">
              <a:defRPr sz="3200"/>
            </a:lvl4pPr>
            <a:lvl5pPr marL="2194560" indent="-365760">
              <a:buBlip>
                <a:blip r:embed="rId5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5686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2263763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4" name="image2.png" descr="screen-sav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400"/>
            </a:lvl1pPr>
            <a:lvl2pPr marL="0" indent="457200">
              <a:buSzTx/>
              <a:buNone/>
              <a:defRPr sz="1400"/>
            </a:lvl2pPr>
            <a:lvl3pPr marL="0" indent="914400">
              <a:buSzTx/>
              <a:buNone/>
              <a:defRPr sz="1400"/>
            </a:lvl3pPr>
            <a:lvl4pPr marL="0" indent="1371600">
              <a:buSzTx/>
              <a:buNone/>
              <a:defRPr sz="1400"/>
            </a:lvl4pPr>
            <a:lvl5pPr marL="0" indent="1828800"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5686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399706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2" name="image2.png" descr="screen-sav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3pPr>
              <a:buBlip>
                <a:blip r:embed="rId5"/>
              </a:buBlip>
            </a:lvl3pPr>
            <a:lvl5pPr>
              <a:buBlip>
                <a:blip r:embed="rId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2196031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0" name="image2.png" descr="screen-sav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829300" y="228600"/>
            <a:ext cx="1866900" cy="6629400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225425" y="228600"/>
            <a:ext cx="5451475" cy="66294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3pPr>
              <a:buBlip>
                <a:blip r:embed="rId5"/>
              </a:buBlip>
            </a:lvl3pPr>
            <a:lvl5pPr>
              <a:buBlip>
                <a:blip r:embed="rId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7173312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219200"/>
            <a:ext cx="5181600" cy="51911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4600575" cy="396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73" y="260648"/>
            <a:ext cx="1351791" cy="6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3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5" y="1066800"/>
            <a:ext cx="7470775" cy="5098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73" y="260648"/>
            <a:ext cx="1351791" cy="6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311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1017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066800"/>
            <a:ext cx="3659188" cy="5098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7013" y="1066800"/>
            <a:ext cx="3659187" cy="5098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794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43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832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425" y="1066800"/>
            <a:ext cx="3659188" cy="5098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7013" y="1066800"/>
            <a:ext cx="3659187" cy="50985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114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92841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58935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4410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5637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228600"/>
            <a:ext cx="1866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425" y="228600"/>
            <a:ext cx="5451475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4288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36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522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6113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08420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5630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7848600" cy="6165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5" name="Rectangle 11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8600" y="228600"/>
            <a:ext cx="6985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name here in this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066800"/>
            <a:ext cx="7470775" cy="509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Bullet style to look like this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143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5268" y="6165304"/>
            <a:ext cx="8673464" cy="467992"/>
          </a:xfrm>
          <a:prstGeom prst="rect">
            <a:avLst/>
          </a:prstGeom>
          <a:solidFill>
            <a:srgbClr val="A4015E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1049" descr="screen-sa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309320"/>
            <a:ext cx="2088232" cy="21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73" y="260648"/>
            <a:ext cx="1351791" cy="694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063" y="628811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clarkewillmott.com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Blip>
          <a:blip r:embed="rId16"/>
        </a:buBlip>
        <a:defRPr sz="2600">
          <a:solidFill>
            <a:srgbClr val="6568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6568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000">
          <a:solidFill>
            <a:srgbClr val="6568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568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D849C27-AE46-4C56-9201-F1C1AD6BC344}" type="datetimeFigureOut">
              <a:rPr lang="en-GB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24/04/2017</a:t>
            </a:fld>
            <a:endParaRPr lang="en-GB" kern="0">
              <a:solidFill>
                <a:prstClr val="black">
                  <a:tint val="75000"/>
                </a:prstClr>
              </a:solidFill>
              <a:latin typeface="Calibri"/>
              <a:sym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kern="0">
              <a:solidFill>
                <a:prstClr val="black">
                  <a:tint val="75000"/>
                </a:prstClr>
              </a:solidFill>
              <a:latin typeface="Calibri"/>
              <a:sym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731484-1D9C-4B29-A60B-2512C06A580F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Calibri"/>
                <a:sym typeface="Helvetica Neu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Calibri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25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924800" y="228600"/>
            <a:ext cx="1143000" cy="5857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235267" y="6165303"/>
            <a:ext cx="8673466" cy="467992"/>
          </a:xfrm>
          <a:prstGeom prst="rect">
            <a:avLst/>
          </a:prstGeom>
          <a:solidFill>
            <a:srgbClr val="A4015E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image2.png" descr="screen-saver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660232" y="6309319"/>
            <a:ext cx="2088233" cy="213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295063" y="6288111"/>
            <a:ext cx="1368152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kern="0">
                <a:latin typeface="Arial"/>
                <a:cs typeface="Arial"/>
                <a:sym typeface="Arial"/>
              </a:rPr>
              <a:t>clarkewillmott.com</a:t>
            </a: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850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 b="0"/>
            </a:pPr>
            <a:r>
              <a:rPr sz="3600" b="1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225425" y="1066800"/>
            <a:ext cx="7470775" cy="579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>
              <a:buBlip>
                <a:blip r:embed="rId16"/>
              </a:buBlip>
            </a:lvl1pPr>
            <a:lvl3pPr>
              <a:buBlip>
                <a:blip r:embed="rId16"/>
              </a:buBlip>
            </a:lvl3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56868"/>
                </a:solidFill>
              </a:rPr>
              <a:t>Body Level Five</a:t>
            </a:r>
          </a:p>
        </p:txBody>
      </p:sp>
      <p:pic>
        <p:nvPicPr>
          <p:cNvPr id="9" name="image3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550273" y="260647"/>
            <a:ext cx="1351792" cy="6943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353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>
        <a:defRPr sz="3600" b="1">
          <a:latin typeface="Arial"/>
          <a:ea typeface="Arial"/>
          <a:cs typeface="Arial"/>
          <a:sym typeface="Arial"/>
        </a:defRPr>
      </a:lvl1pPr>
      <a:lvl2pPr>
        <a:defRPr sz="3600" b="1">
          <a:latin typeface="Arial"/>
          <a:ea typeface="Arial"/>
          <a:cs typeface="Arial"/>
          <a:sym typeface="Arial"/>
        </a:defRPr>
      </a:lvl2pPr>
      <a:lvl3pPr>
        <a:defRPr sz="3600" b="1">
          <a:latin typeface="Arial"/>
          <a:ea typeface="Arial"/>
          <a:cs typeface="Arial"/>
          <a:sym typeface="Arial"/>
        </a:defRPr>
      </a:lvl3pPr>
      <a:lvl4pPr>
        <a:defRPr sz="3600" b="1">
          <a:latin typeface="Arial"/>
          <a:ea typeface="Arial"/>
          <a:cs typeface="Arial"/>
          <a:sym typeface="Arial"/>
        </a:defRPr>
      </a:lvl4pPr>
      <a:lvl5pPr>
        <a:defRPr sz="3600" b="1">
          <a:latin typeface="Arial"/>
          <a:ea typeface="Arial"/>
          <a:cs typeface="Arial"/>
          <a:sym typeface="Arial"/>
        </a:defRPr>
      </a:lvl5pPr>
      <a:lvl6pPr indent="457200">
        <a:defRPr sz="3600" b="1">
          <a:latin typeface="Arial"/>
          <a:ea typeface="Arial"/>
          <a:cs typeface="Arial"/>
          <a:sym typeface="Arial"/>
        </a:defRPr>
      </a:lvl6pPr>
      <a:lvl7pPr indent="914400">
        <a:defRPr sz="3600" b="1">
          <a:latin typeface="Arial"/>
          <a:ea typeface="Arial"/>
          <a:cs typeface="Arial"/>
          <a:sym typeface="Arial"/>
        </a:defRPr>
      </a:lvl7pPr>
      <a:lvl8pPr indent="1371600">
        <a:defRPr sz="3600" b="1">
          <a:latin typeface="Arial"/>
          <a:ea typeface="Arial"/>
          <a:cs typeface="Arial"/>
          <a:sym typeface="Arial"/>
        </a:defRPr>
      </a:lvl8pPr>
      <a:lvl9pPr indent="1828800">
        <a:defRPr sz="3600" b="1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buSzPct val="100000"/>
        <a:buBlip>
          <a:blip r:embed="rId16"/>
        </a:buBlip>
        <a:defRPr sz="2600">
          <a:solidFill>
            <a:srgbClr val="656868"/>
          </a:solidFill>
          <a:latin typeface="Arial"/>
          <a:ea typeface="Arial"/>
          <a:cs typeface="Arial"/>
          <a:sym typeface="Arial"/>
        </a:defRPr>
      </a:lvl1pPr>
      <a:lvl2pPr marL="766762" indent="-309562">
        <a:buSzPct val="100000"/>
        <a:buChar char="–"/>
        <a:defRPr sz="2600">
          <a:solidFill>
            <a:srgbClr val="656868"/>
          </a:solidFill>
          <a:latin typeface="Arial"/>
          <a:ea typeface="Arial"/>
          <a:cs typeface="Arial"/>
          <a:sym typeface="Arial"/>
        </a:defRPr>
      </a:lvl2pPr>
      <a:lvl3pPr marL="1211580" indent="-297180">
        <a:buSzPct val="70000"/>
        <a:buBlip>
          <a:blip r:embed="rId16"/>
        </a:buBlip>
        <a:defRPr sz="2600">
          <a:solidFill>
            <a:srgbClr val="656868"/>
          </a:solidFill>
          <a:latin typeface="Arial"/>
          <a:ea typeface="Arial"/>
          <a:cs typeface="Arial"/>
          <a:sym typeface="Arial"/>
        </a:defRPr>
      </a:lvl3pPr>
      <a:lvl4pPr marL="1701800" indent="-330200">
        <a:buSzPct val="100000"/>
        <a:buChar char="–"/>
        <a:defRPr sz="2600">
          <a:solidFill>
            <a:srgbClr val="656868"/>
          </a:solidFill>
          <a:latin typeface="Arial"/>
          <a:ea typeface="Arial"/>
          <a:cs typeface="Arial"/>
          <a:sym typeface="Arial"/>
        </a:defRPr>
      </a:lvl4pPr>
      <a:lvl5pPr marL="2159000" indent="-330200">
        <a:buSzPct val="70000"/>
        <a:buBlip>
          <a:blip r:embed="rId16"/>
        </a:buBlip>
        <a:defRPr sz="2600">
          <a:solidFill>
            <a:srgbClr val="656868"/>
          </a:solidFill>
          <a:latin typeface="Arial"/>
          <a:ea typeface="Arial"/>
          <a:cs typeface="Arial"/>
          <a:sym typeface="Arial"/>
        </a:defRPr>
      </a:lvl5pPr>
      <a:lvl6pPr marL="2616200" indent="-330200">
        <a:buSzPct val="70000"/>
        <a:buBlip>
          <a:blip r:embed="rId16"/>
        </a:buBlip>
        <a:defRPr sz="2600">
          <a:solidFill>
            <a:srgbClr val="656868"/>
          </a:solidFill>
          <a:latin typeface="Arial"/>
          <a:ea typeface="Arial"/>
          <a:cs typeface="Arial"/>
          <a:sym typeface="Arial"/>
        </a:defRPr>
      </a:lvl6pPr>
      <a:lvl7pPr marL="3073400" indent="-330200">
        <a:buSzPct val="70000"/>
        <a:buBlip>
          <a:blip r:embed="rId16"/>
        </a:buBlip>
        <a:defRPr sz="2600">
          <a:solidFill>
            <a:srgbClr val="656868"/>
          </a:solidFill>
          <a:latin typeface="Arial"/>
          <a:ea typeface="Arial"/>
          <a:cs typeface="Arial"/>
          <a:sym typeface="Arial"/>
        </a:defRPr>
      </a:lvl7pPr>
      <a:lvl8pPr marL="3530600" indent="-330200">
        <a:buSzPct val="70000"/>
        <a:buBlip>
          <a:blip r:embed="rId16"/>
        </a:buBlip>
        <a:defRPr sz="2600">
          <a:solidFill>
            <a:srgbClr val="656868"/>
          </a:solidFill>
          <a:latin typeface="Arial"/>
          <a:ea typeface="Arial"/>
          <a:cs typeface="Arial"/>
          <a:sym typeface="Arial"/>
        </a:defRPr>
      </a:lvl8pPr>
      <a:lvl9pPr marL="3987800" indent="-330200">
        <a:buSzPct val="70000"/>
        <a:buBlip>
          <a:blip r:embed="rId16"/>
        </a:buBlip>
        <a:defRPr sz="2600">
          <a:solidFill>
            <a:srgbClr val="656868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7848600" cy="616530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8600" y="228600"/>
            <a:ext cx="6985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name here in this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066800"/>
            <a:ext cx="7470775" cy="509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Bullet style to look like this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8600"/>
            <a:ext cx="1143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5268" y="6165304"/>
            <a:ext cx="8673464" cy="467992"/>
          </a:xfrm>
          <a:prstGeom prst="rect">
            <a:avLst/>
          </a:prstGeom>
          <a:solidFill>
            <a:srgbClr val="A4015E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049" descr="screen-sa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309320"/>
            <a:ext cx="2088232" cy="21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73" y="260648"/>
            <a:ext cx="1351791" cy="694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063" y="6288112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FFFF"/>
                </a:solidFill>
              </a:rPr>
              <a:t>clarkewillmott.com</a:t>
            </a:r>
            <a:endParaRPr lang="en-GB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Blip>
          <a:blip r:embed="rId16"/>
        </a:buBlip>
        <a:defRPr sz="2600">
          <a:solidFill>
            <a:srgbClr val="6568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6568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000">
          <a:solidFill>
            <a:srgbClr val="6568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568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>
          <a:solidFill>
            <a:srgbClr val="6568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lindsay.felstead@clarkewillmott.com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85000" cy="8159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225425" y="1066800"/>
            <a:ext cx="7470775" cy="50985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Blip>
                <a:blip r:embed="rId3"/>
              </a:buBlip>
            </a:pPr>
            <a:endParaRPr/>
          </a:p>
        </p:txBody>
      </p:sp>
      <p:grpSp>
        <p:nvGrpSpPr>
          <p:cNvPr id="282" name="Group 282"/>
          <p:cNvGrpSpPr/>
          <p:nvPr/>
        </p:nvGrpSpPr>
        <p:grpSpPr>
          <a:xfrm>
            <a:off x="0" y="-1"/>
            <a:ext cx="9144000" cy="6885386"/>
            <a:chOff x="0" y="0"/>
            <a:chExt cx="9144000" cy="6885384"/>
          </a:xfrm>
        </p:grpSpPr>
        <p:sp>
          <p:nvSpPr>
            <p:cNvPr id="279" name="Shape 279"/>
            <p:cNvSpPr/>
            <p:nvPr/>
          </p:nvSpPr>
          <p:spPr>
            <a:xfrm>
              <a:off x="0" y="-1"/>
              <a:ext cx="9144000" cy="6885386"/>
            </a:xfrm>
            <a:prstGeom prst="rect">
              <a:avLst/>
            </a:prstGeom>
            <a:solidFill>
              <a:srgbClr val="A8015E"/>
            </a:solidFill>
            <a:ln w="9525" cap="flat">
              <a:solidFill>
                <a:srgbClr val="4A7EB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FFFFFF"/>
                  </a:solidFill>
                </a:defRPr>
              </a:pPr>
              <a:endParaRPr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80" name="image5.tif" descr="CW Logo CMYK master.bmp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08104" y="187800"/>
              <a:ext cx="2931218" cy="151216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stA="52000" endPos="40000" dir="5400000" sy="-100000" algn="bl" rotWithShape="0"/>
            </a:effectLst>
          </p:spPr>
        </p:pic>
        <p:pic>
          <p:nvPicPr>
            <p:cNvPr id="281" name="image6.png" descr="screen-saver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7543" y="6165304"/>
              <a:ext cx="4267201" cy="506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3" name="Shape 283"/>
          <p:cNvSpPr/>
          <p:nvPr/>
        </p:nvSpPr>
        <p:spPr>
          <a:xfrm>
            <a:off x="827583" y="2897648"/>
            <a:ext cx="801757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6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Kent Housing Group – Legal Update</a:t>
            </a:r>
            <a:endParaRPr sz="36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73030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Fixed term &amp; Flexible tenancies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Localism Act 2011 – discretionary</a:t>
            </a:r>
          </a:p>
          <a:p>
            <a:endParaRPr lang="en-GB" dirty="0"/>
          </a:p>
          <a:p>
            <a:r>
              <a:rPr lang="en-GB" dirty="0" smtClean="0"/>
              <a:t>Some uptake by RP’s but LA’s…</a:t>
            </a:r>
          </a:p>
          <a:p>
            <a:endParaRPr lang="en-GB" dirty="0"/>
          </a:p>
          <a:p>
            <a:r>
              <a:rPr lang="en-GB" dirty="0" smtClean="0"/>
              <a:t>Flexible – LA</a:t>
            </a:r>
          </a:p>
          <a:p>
            <a:endParaRPr lang="en-GB" dirty="0"/>
          </a:p>
          <a:p>
            <a:r>
              <a:rPr lang="en-GB" dirty="0" smtClean="0"/>
              <a:t>Fixed – RP</a:t>
            </a:r>
          </a:p>
          <a:p>
            <a:endParaRPr lang="en-GB" dirty="0"/>
          </a:p>
          <a:p>
            <a:r>
              <a:rPr lang="en-GB" dirty="0" smtClean="0"/>
              <a:t>Drafting is key / policy &amp; procedure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560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Right to Rent – Immigration Act 2014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Immigration checks to be carried out</a:t>
            </a:r>
          </a:p>
          <a:p>
            <a:endParaRPr lang="en-GB" dirty="0"/>
          </a:p>
          <a:p>
            <a:r>
              <a:rPr lang="en-GB" dirty="0" smtClean="0"/>
              <a:t>New NSP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5760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Mandatory possession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Pre-action </a:t>
            </a:r>
            <a:r>
              <a:rPr lang="en-GB" dirty="0" smtClean="0"/>
              <a:t>protocol (a reminder)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9146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Breach of a Suspended Possession Order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Cardiff </a:t>
            </a:r>
            <a:r>
              <a:rPr lang="en-GB" dirty="0" smtClean="0"/>
              <a:t>City Council v Lee (Flowers) [2016]</a:t>
            </a:r>
          </a:p>
          <a:p>
            <a:endParaRPr lang="en-GB" dirty="0"/>
          </a:p>
          <a:p>
            <a:r>
              <a:rPr lang="en-GB" dirty="0" smtClean="0"/>
              <a:t>New process &amp; </a:t>
            </a:r>
            <a:r>
              <a:rPr lang="en-GB" dirty="0" smtClean="0"/>
              <a:t>forms – N325A &amp; N445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62211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Suspended possession orders &amp; drugs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City West Housing Trust v Massey [2016]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98749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Equality Act &amp; adjournments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Birmingham City Council v Stephenson [2016]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89036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81" y="1700808"/>
            <a:ext cx="643996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5283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457273" y="-21363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defRPr sz="1800" b="0"/>
            </a:pPr>
            <a:endParaRPr sz="36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0469" t="80649" r="16771" b="14351"/>
          <a:stretch/>
        </p:blipFill>
        <p:spPr bwMode="auto">
          <a:xfrm>
            <a:off x="147" y="6343650"/>
            <a:ext cx="9143853" cy="51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0491"/>
            <a:ext cx="2231141" cy="1146050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51520" y="1196752"/>
            <a:ext cx="7946975" cy="602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sz="2000" b="1" dirty="0" smtClean="0">
              <a:solidFill>
                <a:prstClr val="black"/>
              </a:solidFill>
              <a:sym typeface="Helvetica Neue"/>
            </a:endParaRPr>
          </a:p>
          <a:p>
            <a:pPr fontAlgn="auto"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sym typeface="Helvetica Neue"/>
              </a:rPr>
              <a:t>Lindsay Felstead</a:t>
            </a:r>
            <a:r>
              <a:rPr lang="en-GB" sz="2000" dirty="0" smtClean="0">
                <a:solidFill>
                  <a:prstClr val="black"/>
                </a:solidFill>
                <a:sym typeface="Helvetica Neue"/>
              </a:rPr>
              <a:t/>
            </a:r>
            <a:br>
              <a:rPr lang="en-GB" sz="2000" dirty="0" smtClean="0">
                <a:solidFill>
                  <a:prstClr val="black"/>
                </a:solidFill>
                <a:sym typeface="Helvetica Neue"/>
              </a:rPr>
            </a:br>
            <a:r>
              <a:rPr lang="en-GB" sz="2000" dirty="0" smtClean="0">
                <a:solidFill>
                  <a:prstClr val="black"/>
                </a:solidFill>
                <a:sym typeface="Helvetica Neue"/>
              </a:rPr>
              <a:t>Partner</a:t>
            </a:r>
            <a:br>
              <a:rPr lang="en-GB" sz="2000" dirty="0" smtClean="0">
                <a:solidFill>
                  <a:prstClr val="black"/>
                </a:solidFill>
                <a:sym typeface="Helvetica Neue"/>
              </a:rPr>
            </a:br>
            <a:r>
              <a:rPr lang="en-GB" sz="2000" dirty="0" smtClean="0">
                <a:solidFill>
                  <a:prstClr val="black"/>
                </a:solidFill>
                <a:sym typeface="Helvetica Neue"/>
              </a:rPr>
              <a:t>Clarke Willmott LLP </a:t>
            </a:r>
            <a:br>
              <a:rPr lang="en-GB" sz="2000" dirty="0" smtClean="0">
                <a:solidFill>
                  <a:prstClr val="black"/>
                </a:solidFill>
                <a:sym typeface="Helvetica Neue"/>
              </a:rPr>
            </a:br>
            <a:r>
              <a:rPr lang="en-GB" sz="2000" dirty="0" smtClean="0">
                <a:solidFill>
                  <a:prstClr val="black"/>
                </a:solidFill>
                <a:sym typeface="Helvetica Neue"/>
              </a:rPr>
              <a:t>t:     0345 209 1804</a:t>
            </a:r>
            <a:br>
              <a:rPr lang="en-GB" sz="2000" dirty="0" smtClean="0">
                <a:solidFill>
                  <a:prstClr val="black"/>
                </a:solidFill>
                <a:sym typeface="Helvetica Neue"/>
              </a:rPr>
            </a:br>
            <a:r>
              <a:rPr lang="en-GB" sz="2000" dirty="0" smtClean="0">
                <a:solidFill>
                  <a:prstClr val="black"/>
                </a:solidFill>
                <a:sym typeface="Helvetica Neue"/>
              </a:rPr>
              <a:t>m:   07900 135 927 </a:t>
            </a:r>
            <a:br>
              <a:rPr lang="en-GB" sz="2000" dirty="0" smtClean="0">
                <a:solidFill>
                  <a:prstClr val="black"/>
                </a:solidFill>
                <a:sym typeface="Helvetica Neue"/>
              </a:rPr>
            </a:br>
            <a:r>
              <a:rPr lang="en-GB" sz="2000" dirty="0" smtClean="0">
                <a:solidFill>
                  <a:prstClr val="black"/>
                </a:solidFill>
                <a:sym typeface="Helvetica Neue"/>
              </a:rPr>
              <a:t>e:    </a:t>
            </a:r>
            <a:r>
              <a:rPr lang="en-GB" sz="2000" dirty="0" smtClean="0">
                <a:solidFill>
                  <a:prstClr val="black"/>
                </a:solidFill>
                <a:sym typeface="Helvetica Neue"/>
                <a:hlinkClick r:id="rId5"/>
              </a:rPr>
              <a:t>lindsay.felstead@clarkewillmott.com</a:t>
            </a:r>
            <a:endParaRPr lang="en-GB" sz="2000" dirty="0" smtClean="0">
              <a:solidFill>
                <a:prstClr val="black"/>
              </a:solidFill>
              <a:sym typeface="Helvetica Neue"/>
            </a:endParaRPr>
          </a:p>
          <a:p>
            <a:pPr marL="40005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prstClr val="black"/>
                </a:solidFill>
                <a:sym typeface="Helvetica Neue"/>
              </a:rPr>
              <a:t>tweet: @</a:t>
            </a:r>
            <a:r>
              <a:rPr lang="en-GB" sz="2000" dirty="0" err="1" smtClean="0">
                <a:solidFill>
                  <a:prstClr val="black"/>
                </a:solidFill>
                <a:sym typeface="Helvetica Neue"/>
              </a:rPr>
              <a:t>lindsayfelstead</a:t>
            </a:r>
            <a:endParaRPr lang="en-GB" sz="2000" dirty="0" smtClean="0">
              <a:solidFill>
                <a:prstClr val="black"/>
              </a:solidFill>
              <a:sym typeface="Helvetica Neue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2000" dirty="0" smtClean="0">
              <a:solidFill>
                <a:prstClr val="black"/>
              </a:solidFill>
              <a:sym typeface="Helvetica Neue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1000" dirty="0" smtClean="0">
              <a:solidFill>
                <a:prstClr val="black"/>
              </a:solidFill>
              <a:sym typeface="Helvetica Neue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000" dirty="0" smtClean="0">
                <a:solidFill>
                  <a:prstClr val="black"/>
                </a:solidFill>
                <a:sym typeface="Helvetica Neue"/>
              </a:rPr>
              <a:t> </a:t>
            </a:r>
            <a:r>
              <a:rPr lang="en-GB" dirty="0" smtClean="0">
                <a:solidFill>
                  <a:prstClr val="black"/>
                </a:solidFill>
                <a:sym typeface="Helvetica Neue"/>
              </a:rPr>
              <a:t>	</a:t>
            </a:r>
            <a:endParaRPr lang="en-GB" dirty="0">
              <a:solidFill>
                <a:prstClr val="black"/>
              </a:solidFill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65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118</Words>
  <Application>Microsoft Office PowerPoint</Application>
  <PresentationFormat>On-screen Show (4:3)</PresentationFormat>
  <Paragraphs>49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blank</vt:lpstr>
      <vt:lpstr>Office Theme</vt:lpstr>
      <vt:lpstr>Default</vt:lpstr>
      <vt:lpstr>1_blank</vt:lpstr>
      <vt:lpstr>PowerPoint Presentation</vt:lpstr>
      <vt:lpstr>Fixed term &amp; Flexible tenancies</vt:lpstr>
      <vt:lpstr>Right to Rent – Immigration Act 2014</vt:lpstr>
      <vt:lpstr>Mandatory possession</vt:lpstr>
      <vt:lpstr>Breach of a Suspended Possession Order</vt:lpstr>
      <vt:lpstr>Suspended possession orders &amp; drugs</vt:lpstr>
      <vt:lpstr>Equality Act &amp; adjournments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2016-10-24T13:21:22Z</dcterms:created>
  <dcterms:modified xsi:type="dcterms:W3CDTF">2017-04-24T17:53:39Z</dcterms:modified>
</cp:coreProperties>
</file>