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5" r:id="rId2"/>
    <p:sldId id="314" r:id="rId3"/>
    <p:sldId id="309" r:id="rId4"/>
    <p:sldId id="312" r:id="rId5"/>
    <p:sldId id="315" r:id="rId6"/>
    <p:sldId id="316" r:id="rId7"/>
    <p:sldId id="319" r:id="rId8"/>
    <p:sldId id="317" r:id="rId9"/>
    <p:sldId id="318" r:id="rId10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ng, Jeanne - EY PS" initials="KJ-E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4283C4"/>
    <a:srgbClr val="0AD430"/>
    <a:srgbClr val="B2CCEC"/>
    <a:srgbClr val="E3E8F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2718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BEEE-DC14-441D-8025-694BFD8D91B6}" type="doc">
      <dgm:prSet loTypeId="urn:microsoft.com/office/officeart/2005/8/layout/lProcess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2E571F4-4547-4127-BD64-35FD6F037DB3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bg1"/>
              </a:solidFill>
            </a:rPr>
            <a:t>Four Principles</a:t>
          </a:r>
          <a:endParaRPr lang="en-GB" sz="2800" dirty="0">
            <a:solidFill>
              <a:schemeClr val="bg1"/>
            </a:solidFill>
          </a:endParaRPr>
        </a:p>
      </dgm:t>
    </dgm:pt>
    <dgm:pt modelId="{120C7956-0490-4B94-B7EE-64A88506C64F}" type="parTrans" cxnId="{5A18B80E-70C6-4917-B511-D7F4D07D8A4D}">
      <dgm:prSet/>
      <dgm:spPr/>
      <dgm:t>
        <a:bodyPr/>
        <a:lstStyle/>
        <a:p>
          <a:endParaRPr lang="en-GB"/>
        </a:p>
      </dgm:t>
    </dgm:pt>
    <dgm:pt modelId="{F4973990-AF41-461F-B0F7-39A07D8D95B9}" type="sibTrans" cxnId="{5A18B80E-70C6-4917-B511-D7F4D07D8A4D}">
      <dgm:prSet/>
      <dgm:spPr/>
      <dgm:t>
        <a:bodyPr/>
        <a:lstStyle/>
        <a:p>
          <a:endParaRPr lang="en-GB"/>
        </a:p>
      </dgm:t>
    </dgm:pt>
    <dgm:pt modelId="{1F18D839-0CBB-4DF0-90DE-328AC5D07749}">
      <dgm:prSet phldrT="[Text]"/>
      <dgm:spPr/>
      <dgm:t>
        <a:bodyPr/>
        <a:lstStyle/>
        <a:p>
          <a:r>
            <a:rPr lang="en-GB" b="1" dirty="0" smtClean="0"/>
            <a:t>We involve children, young people and families,</a:t>
          </a:r>
          <a:endParaRPr lang="en-GB" dirty="0" smtClean="0"/>
        </a:p>
      </dgm:t>
    </dgm:pt>
    <dgm:pt modelId="{13BEFADF-AE71-4184-BB4D-00E333BD70E1}" type="parTrans" cxnId="{D7306C68-22CB-4C4B-B57D-5DE089ECF79C}">
      <dgm:prSet/>
      <dgm:spPr/>
      <dgm:t>
        <a:bodyPr/>
        <a:lstStyle/>
        <a:p>
          <a:endParaRPr lang="en-GB"/>
        </a:p>
      </dgm:t>
    </dgm:pt>
    <dgm:pt modelId="{FD8525EB-3FD2-4606-A767-AFCA145D3C38}" type="sibTrans" cxnId="{D7306C68-22CB-4C4B-B57D-5DE089ECF79C}">
      <dgm:prSet/>
      <dgm:spPr/>
      <dgm:t>
        <a:bodyPr/>
        <a:lstStyle/>
        <a:p>
          <a:endParaRPr lang="en-GB"/>
        </a:p>
      </dgm:t>
    </dgm:pt>
    <dgm:pt modelId="{23C22FCF-425E-4E06-B147-CA3E82DD290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800" dirty="0" smtClean="0">
              <a:solidFill>
                <a:schemeClr val="tx1">
                  <a:lumMod val="50000"/>
                  <a:lumOff val="50000"/>
                </a:schemeClr>
              </a:solidFill>
            </a:rPr>
            <a:t>Four Work Strands</a:t>
          </a:r>
          <a:endParaRPr lang="en-GB" sz="28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ED797826-ACF4-409A-A52D-A2EC10A552D8}" type="parTrans" cxnId="{5A934EEB-575B-48C0-9E62-7CC52DF11E1D}">
      <dgm:prSet/>
      <dgm:spPr/>
      <dgm:t>
        <a:bodyPr/>
        <a:lstStyle/>
        <a:p>
          <a:endParaRPr lang="en-GB"/>
        </a:p>
      </dgm:t>
    </dgm:pt>
    <dgm:pt modelId="{7A35F1E4-387B-452E-88B5-A024246B0011}" type="sibTrans" cxnId="{5A934EEB-575B-48C0-9E62-7CC52DF11E1D}">
      <dgm:prSet/>
      <dgm:spPr/>
      <dgm:t>
        <a:bodyPr/>
        <a:lstStyle/>
        <a:p>
          <a:endParaRPr lang="en-GB"/>
        </a:p>
      </dgm:t>
    </dgm:pt>
    <dgm:pt modelId="{98D0C900-7242-4294-8FF4-1AB77F8A618F}">
      <dgm:prSet phldrT="[Text]"/>
      <dgm:spPr/>
      <dgm:t>
        <a:bodyPr/>
        <a:lstStyle/>
        <a:p>
          <a:r>
            <a:rPr lang="en-GB" b="1" dirty="0" smtClean="0"/>
            <a:t>Ensure a whole system partnership approach across the range of Early Help and Preventative services in Kent</a:t>
          </a:r>
          <a:endParaRPr lang="en-GB" dirty="0" smtClean="0"/>
        </a:p>
      </dgm:t>
    </dgm:pt>
    <dgm:pt modelId="{2F01B88E-78A7-4D70-8990-811BCED3CB49}" type="parTrans" cxnId="{599930AC-022E-4730-95F4-68C6CF1C9AD9}">
      <dgm:prSet/>
      <dgm:spPr/>
      <dgm:t>
        <a:bodyPr/>
        <a:lstStyle/>
        <a:p>
          <a:endParaRPr lang="en-GB"/>
        </a:p>
      </dgm:t>
    </dgm:pt>
    <dgm:pt modelId="{F84BA9B1-1A70-4698-916C-265FB9DECF90}" type="sibTrans" cxnId="{599930AC-022E-4730-95F4-68C6CF1C9AD9}">
      <dgm:prSet/>
      <dgm:spPr/>
      <dgm:t>
        <a:bodyPr/>
        <a:lstStyle/>
        <a:p>
          <a:endParaRPr lang="en-GB"/>
        </a:p>
      </dgm:t>
    </dgm:pt>
    <dgm:pt modelId="{B19D1379-0067-4AAE-BDF4-FA0F08158A48}">
      <dgm:prSet phldrT="[Text]"/>
      <dgm:spPr/>
      <dgm:t>
        <a:bodyPr/>
        <a:lstStyle/>
        <a:p>
          <a:r>
            <a:rPr lang="en-GB" b="1" dirty="0" smtClean="0"/>
            <a:t>Decisions are informed by professional judgement and the working relationship with the child and family</a:t>
          </a:r>
          <a:endParaRPr lang="en-GB" dirty="0"/>
        </a:p>
      </dgm:t>
    </dgm:pt>
    <dgm:pt modelId="{DE4E5D04-7D28-49CA-BF02-34D2F25F14C7}" type="parTrans" cxnId="{532F5F04-B360-4958-8E1E-D3F87D5E45FB}">
      <dgm:prSet/>
      <dgm:spPr/>
      <dgm:t>
        <a:bodyPr/>
        <a:lstStyle/>
        <a:p>
          <a:endParaRPr lang="en-GB"/>
        </a:p>
      </dgm:t>
    </dgm:pt>
    <dgm:pt modelId="{2E1A9526-A073-4318-9B64-B942701CE9F8}" type="sibTrans" cxnId="{532F5F04-B360-4958-8E1E-D3F87D5E45FB}">
      <dgm:prSet/>
      <dgm:spPr/>
      <dgm:t>
        <a:bodyPr/>
        <a:lstStyle/>
        <a:p>
          <a:endParaRPr lang="en-GB"/>
        </a:p>
      </dgm:t>
    </dgm:pt>
    <dgm:pt modelId="{B4643E9C-9708-4515-A66A-7CE2F97086F7}">
      <dgm:prSet phldrT="[Text]"/>
      <dgm:spPr/>
      <dgm:t>
        <a:bodyPr/>
        <a:lstStyle/>
        <a:p>
          <a:r>
            <a:rPr lang="en-GB" b="1" dirty="0" smtClean="0"/>
            <a:t>Work is outcome focused, informed by evidence, performance and evaluation </a:t>
          </a:r>
          <a:endParaRPr lang="en-GB" dirty="0" smtClean="0"/>
        </a:p>
      </dgm:t>
    </dgm:pt>
    <dgm:pt modelId="{1F4673DE-ADCB-466E-AB9C-D0D93E20430D}" type="parTrans" cxnId="{17B79939-80F4-4D46-BA9C-E9989E9DD5BC}">
      <dgm:prSet/>
      <dgm:spPr/>
      <dgm:t>
        <a:bodyPr/>
        <a:lstStyle/>
        <a:p>
          <a:endParaRPr lang="en-GB"/>
        </a:p>
      </dgm:t>
    </dgm:pt>
    <dgm:pt modelId="{3966D7BE-185D-4E78-B886-E9E2FB32367D}" type="sibTrans" cxnId="{17B79939-80F4-4D46-BA9C-E9989E9DD5BC}">
      <dgm:prSet/>
      <dgm:spPr/>
      <dgm:t>
        <a:bodyPr/>
        <a:lstStyle/>
        <a:p>
          <a:endParaRPr lang="en-GB"/>
        </a:p>
      </dgm:t>
    </dgm:pt>
    <dgm:pt modelId="{F9B4E152-003A-44E1-905C-A831E809E4A4}">
      <dgm:prSet phldrT="[Text]"/>
      <dgm:spPr/>
      <dgm:t>
        <a:bodyPr/>
        <a:lstStyle/>
        <a:p>
          <a:r>
            <a:rPr lang="en-US" b="1" dirty="0" smtClean="0"/>
            <a:t>We strive to improve life chances build family resilience and use the strengths of families</a:t>
          </a:r>
          <a:endParaRPr lang="en-GB" dirty="0" smtClean="0"/>
        </a:p>
      </dgm:t>
    </dgm:pt>
    <dgm:pt modelId="{40D2B872-F155-4E42-955A-7A9E6EE6CCC3}" type="parTrans" cxnId="{87B7E878-0C2F-4EEA-A335-D20E4650B0EF}">
      <dgm:prSet/>
      <dgm:spPr/>
      <dgm:t>
        <a:bodyPr/>
        <a:lstStyle/>
        <a:p>
          <a:endParaRPr lang="en-GB"/>
        </a:p>
      </dgm:t>
    </dgm:pt>
    <dgm:pt modelId="{7104370B-4B64-426B-9802-C37702C2B200}" type="sibTrans" cxnId="{87B7E878-0C2F-4EEA-A335-D20E4650B0EF}">
      <dgm:prSet/>
      <dgm:spPr/>
      <dgm:t>
        <a:bodyPr/>
        <a:lstStyle/>
        <a:p>
          <a:endParaRPr lang="en-GB"/>
        </a:p>
      </dgm:t>
    </dgm:pt>
    <dgm:pt modelId="{74446DB8-C20D-4D45-921A-8F4B6C36F71F}">
      <dgm:prSet phldrT="[Text]"/>
      <dgm:spPr/>
      <dgm:t>
        <a:bodyPr/>
        <a:lstStyle/>
        <a:p>
          <a:r>
            <a:rPr lang="en-US" b="1" dirty="0" smtClean="0"/>
            <a:t>Develop effective family focused practice approaches</a:t>
          </a:r>
          <a:endParaRPr lang="en-GB" dirty="0" smtClean="0"/>
        </a:p>
      </dgm:t>
    </dgm:pt>
    <dgm:pt modelId="{624AA773-99A5-42AA-B48E-4CF4732D7ED2}" type="parTrans" cxnId="{72B32DA3-9FF3-48DE-B79C-FC68AD230B71}">
      <dgm:prSet/>
      <dgm:spPr/>
      <dgm:t>
        <a:bodyPr/>
        <a:lstStyle/>
        <a:p>
          <a:endParaRPr lang="en-GB"/>
        </a:p>
      </dgm:t>
    </dgm:pt>
    <dgm:pt modelId="{3FD24B35-113E-40E2-8F29-3ED0F63DAD18}" type="sibTrans" cxnId="{72B32DA3-9FF3-48DE-B79C-FC68AD230B71}">
      <dgm:prSet/>
      <dgm:spPr/>
      <dgm:t>
        <a:bodyPr/>
        <a:lstStyle/>
        <a:p>
          <a:endParaRPr lang="en-GB"/>
        </a:p>
      </dgm:t>
    </dgm:pt>
    <dgm:pt modelId="{D2B4329F-93E7-4E07-9C72-96DD7D3A4B9D}">
      <dgm:prSet phldrT="[Text]"/>
      <dgm:spPr/>
      <dgm:t>
        <a:bodyPr/>
        <a:lstStyle/>
        <a:p>
          <a:r>
            <a:rPr lang="en-GB" b="1" dirty="0" smtClean="0"/>
            <a:t>Support good health and emotional well-being</a:t>
          </a:r>
          <a:endParaRPr lang="en-GB" dirty="0" smtClean="0"/>
        </a:p>
      </dgm:t>
    </dgm:pt>
    <dgm:pt modelId="{6050336D-6D1C-49BC-964D-97DC513439F0}" type="parTrans" cxnId="{476FB0E8-27D6-4EA9-BC2E-F121A9BF051B}">
      <dgm:prSet/>
      <dgm:spPr/>
      <dgm:t>
        <a:bodyPr/>
        <a:lstStyle/>
        <a:p>
          <a:endParaRPr lang="en-GB"/>
        </a:p>
      </dgm:t>
    </dgm:pt>
    <dgm:pt modelId="{D5CB7C7E-97B3-4929-87AF-09A5A531D944}" type="sibTrans" cxnId="{476FB0E8-27D6-4EA9-BC2E-F121A9BF051B}">
      <dgm:prSet/>
      <dgm:spPr/>
      <dgm:t>
        <a:bodyPr/>
        <a:lstStyle/>
        <a:p>
          <a:endParaRPr lang="en-GB"/>
        </a:p>
      </dgm:t>
    </dgm:pt>
    <dgm:pt modelId="{31EF9866-96C4-425C-8190-A153862CE12E}">
      <dgm:prSet phldrT="[Text]"/>
      <dgm:spPr/>
      <dgm:t>
        <a:bodyPr/>
        <a:lstStyle/>
        <a:p>
          <a:r>
            <a:rPr lang="en-GB" b="1" smtClean="0"/>
            <a:t>Promote </a:t>
          </a:r>
          <a:r>
            <a:rPr lang="en-GB" b="1" dirty="0" smtClean="0"/>
            <a:t>educational and vocational achievement </a:t>
          </a:r>
          <a:endParaRPr lang="en-GB" dirty="0" smtClean="0"/>
        </a:p>
      </dgm:t>
    </dgm:pt>
    <dgm:pt modelId="{4B92F625-D205-47F3-AB45-D40531A7A430}" type="parTrans" cxnId="{71B5E729-EFB9-40C0-987F-C61A9C38C7ED}">
      <dgm:prSet/>
      <dgm:spPr/>
      <dgm:t>
        <a:bodyPr/>
        <a:lstStyle/>
        <a:p>
          <a:endParaRPr lang="en-GB"/>
        </a:p>
      </dgm:t>
    </dgm:pt>
    <dgm:pt modelId="{5E4858C4-2913-4916-8CE9-7AF8149E0D33}" type="sibTrans" cxnId="{71B5E729-EFB9-40C0-987F-C61A9C38C7ED}">
      <dgm:prSet/>
      <dgm:spPr/>
      <dgm:t>
        <a:bodyPr/>
        <a:lstStyle/>
        <a:p>
          <a:endParaRPr lang="en-GB"/>
        </a:p>
      </dgm:t>
    </dgm:pt>
    <dgm:pt modelId="{9B997333-5CD8-4BD8-95B0-C579E9DD4CAF}" type="pres">
      <dgm:prSet presAssocID="{9B9CBEEE-DC14-441D-8025-694BFD8D91B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F5B92D-CB33-45D2-A86E-96E55D3E7977}" type="pres">
      <dgm:prSet presAssocID="{62E571F4-4547-4127-BD64-35FD6F037DB3}" presName="compNode" presStyleCnt="0"/>
      <dgm:spPr/>
    </dgm:pt>
    <dgm:pt modelId="{E44D7239-9988-4064-888E-F34B8DAE5249}" type="pres">
      <dgm:prSet presAssocID="{62E571F4-4547-4127-BD64-35FD6F037DB3}" presName="aNode" presStyleLbl="bgShp" presStyleIdx="0" presStyleCnt="2"/>
      <dgm:spPr/>
      <dgm:t>
        <a:bodyPr/>
        <a:lstStyle/>
        <a:p>
          <a:endParaRPr lang="en-GB"/>
        </a:p>
      </dgm:t>
    </dgm:pt>
    <dgm:pt modelId="{227BADCD-F8DD-49BB-956D-E516A2D9F6A1}" type="pres">
      <dgm:prSet presAssocID="{62E571F4-4547-4127-BD64-35FD6F037DB3}" presName="textNode" presStyleLbl="bgShp" presStyleIdx="0" presStyleCnt="2"/>
      <dgm:spPr/>
      <dgm:t>
        <a:bodyPr/>
        <a:lstStyle/>
        <a:p>
          <a:endParaRPr lang="en-GB"/>
        </a:p>
      </dgm:t>
    </dgm:pt>
    <dgm:pt modelId="{4A019EA2-7FF0-4107-BFB4-BAE908D48CC0}" type="pres">
      <dgm:prSet presAssocID="{62E571F4-4547-4127-BD64-35FD6F037DB3}" presName="compChildNode" presStyleCnt="0"/>
      <dgm:spPr/>
    </dgm:pt>
    <dgm:pt modelId="{F848F26F-1E0A-4481-94B1-DC7E397AF037}" type="pres">
      <dgm:prSet presAssocID="{62E571F4-4547-4127-BD64-35FD6F037DB3}" presName="theInnerList" presStyleCnt="0"/>
      <dgm:spPr/>
    </dgm:pt>
    <dgm:pt modelId="{AE032CE2-FCD4-4E73-9EDD-D9A11D41B8DF}" type="pres">
      <dgm:prSet presAssocID="{1F18D839-0CBB-4DF0-90DE-328AC5D07749}" presName="childNode" presStyleLbl="node1" presStyleIdx="0" presStyleCnt="8" custLinFactY="-19763" custLinFactNeighborX="931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D099D2-99B3-4B84-A3F8-FA42CBB0B19F}" type="pres">
      <dgm:prSet presAssocID="{1F18D839-0CBB-4DF0-90DE-328AC5D07749}" presName="aSpace2" presStyleCnt="0"/>
      <dgm:spPr/>
    </dgm:pt>
    <dgm:pt modelId="{F6D1B256-E20C-4378-8BAB-BF8486C8421D}" type="pres">
      <dgm:prSet presAssocID="{F9B4E152-003A-44E1-905C-A831E809E4A4}" presName="childNode" presStyleLbl="node1" presStyleIdx="1" presStyleCnt="8" custLinFactY="-4142" custLinFactNeighborX="931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7A7CB-1087-4A43-A488-68D4B0B3E81D}" type="pres">
      <dgm:prSet presAssocID="{F9B4E152-003A-44E1-905C-A831E809E4A4}" presName="aSpace2" presStyleCnt="0"/>
      <dgm:spPr/>
    </dgm:pt>
    <dgm:pt modelId="{943FA2FF-1D12-4141-BEB2-486B9DB14008}" type="pres">
      <dgm:prSet presAssocID="{B19D1379-0067-4AAE-BDF4-FA0F08158A48}" presName="childNode" presStyleLbl="node1" presStyleIdx="2" presStyleCnt="8" custLinFactY="-237" custLinFactNeighborX="46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A80ADB-4267-4F62-927B-AD7398772589}" type="pres">
      <dgm:prSet presAssocID="{B19D1379-0067-4AAE-BDF4-FA0F08158A48}" presName="aSpace2" presStyleCnt="0"/>
      <dgm:spPr/>
    </dgm:pt>
    <dgm:pt modelId="{E829873D-83B6-4F7D-874A-F896D3910241}" type="pres">
      <dgm:prSet presAssocID="{B4643E9C-9708-4515-A66A-7CE2F97086F7}" presName="childNode" presStyleLbl="node1" presStyleIdx="3" presStyleCnt="8" custLinFactNeighborY="-761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409132-466C-4160-9DF2-C068A8BE652C}" type="pres">
      <dgm:prSet presAssocID="{62E571F4-4547-4127-BD64-35FD6F037DB3}" presName="aSpace" presStyleCnt="0"/>
      <dgm:spPr/>
    </dgm:pt>
    <dgm:pt modelId="{8786AE70-63D4-4F0C-80A3-F4CD4F4831C5}" type="pres">
      <dgm:prSet presAssocID="{23C22FCF-425E-4E06-B147-CA3E82DD2906}" presName="compNode" presStyleCnt="0"/>
      <dgm:spPr/>
    </dgm:pt>
    <dgm:pt modelId="{BAD51B33-8E54-4BB5-B835-7DA4CF22F105}" type="pres">
      <dgm:prSet presAssocID="{23C22FCF-425E-4E06-B147-CA3E82DD2906}" presName="aNode" presStyleLbl="bgShp" presStyleIdx="1" presStyleCnt="2"/>
      <dgm:spPr/>
      <dgm:t>
        <a:bodyPr/>
        <a:lstStyle/>
        <a:p>
          <a:endParaRPr lang="en-GB"/>
        </a:p>
      </dgm:t>
    </dgm:pt>
    <dgm:pt modelId="{88440D4C-4EE5-4AAF-8690-C80BDFE928DA}" type="pres">
      <dgm:prSet presAssocID="{23C22FCF-425E-4E06-B147-CA3E82DD2906}" presName="textNode" presStyleLbl="bgShp" presStyleIdx="1" presStyleCnt="2"/>
      <dgm:spPr/>
      <dgm:t>
        <a:bodyPr/>
        <a:lstStyle/>
        <a:p>
          <a:endParaRPr lang="en-GB"/>
        </a:p>
      </dgm:t>
    </dgm:pt>
    <dgm:pt modelId="{E0E29CDE-163C-4FB5-8505-5E6B3F767801}" type="pres">
      <dgm:prSet presAssocID="{23C22FCF-425E-4E06-B147-CA3E82DD2906}" presName="compChildNode" presStyleCnt="0"/>
      <dgm:spPr/>
    </dgm:pt>
    <dgm:pt modelId="{26EDD132-F6D8-44D7-8698-2CF88D8A993E}" type="pres">
      <dgm:prSet presAssocID="{23C22FCF-425E-4E06-B147-CA3E82DD2906}" presName="theInnerList" presStyleCnt="0"/>
      <dgm:spPr/>
    </dgm:pt>
    <dgm:pt modelId="{712889F2-EF57-40E7-B414-182B5C997A45}" type="pres">
      <dgm:prSet presAssocID="{98D0C900-7242-4294-8FF4-1AB77F8A618F}" presName="childNode" presStyleLbl="node1" presStyleIdx="4" presStyleCnt="8" custLinFactY="-15858" custLinFactNeighborX="46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077908-AD4A-4FA2-B6DB-C6DFEF3EC5CE}" type="pres">
      <dgm:prSet presAssocID="{98D0C900-7242-4294-8FF4-1AB77F8A618F}" presName="aSpace2" presStyleCnt="0"/>
      <dgm:spPr/>
    </dgm:pt>
    <dgm:pt modelId="{37257303-41E7-44E3-9AC7-FB9567A8014E}" type="pres">
      <dgm:prSet presAssocID="{74446DB8-C20D-4D45-921A-8F4B6C36F71F}" presName="childNode" presStyleLbl="node1" presStyleIdx="5" presStyleCnt="8" custLinFactY="-8047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9BEAB6-C93C-4476-96FE-57441641FFA6}" type="pres">
      <dgm:prSet presAssocID="{74446DB8-C20D-4D45-921A-8F4B6C36F71F}" presName="aSpace2" presStyleCnt="0"/>
      <dgm:spPr/>
    </dgm:pt>
    <dgm:pt modelId="{0C0DDDB4-052A-46F3-BD49-681375D580BF}" type="pres">
      <dgm:prSet presAssocID="{D2B4329F-93E7-4E07-9C72-96DD7D3A4B9D}" presName="childNode" presStyleLbl="node1" presStyleIdx="6" presStyleCnt="8" custLinFactY="-218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CE9DE8-6CF9-4BBB-86A3-37DBB6B214B8}" type="pres">
      <dgm:prSet presAssocID="{D2B4329F-93E7-4E07-9C72-96DD7D3A4B9D}" presName="aSpace2" presStyleCnt="0"/>
      <dgm:spPr/>
    </dgm:pt>
    <dgm:pt modelId="{FC737A56-1439-4DF9-AD62-CCB2878CCE7E}" type="pres">
      <dgm:prSet presAssocID="{31EF9866-96C4-425C-8190-A153862CE12E}" presName="childNode" presStyleLbl="node1" presStyleIdx="7" presStyleCnt="8" custLinFactY="-2189" custLinFactNeighborX="-46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D467F5-6085-474E-AA3E-60941A72ED0C}" type="presOf" srcId="{1F18D839-0CBB-4DF0-90DE-328AC5D07749}" destId="{AE032CE2-FCD4-4E73-9EDD-D9A11D41B8DF}" srcOrd="0" destOrd="0" presId="urn:microsoft.com/office/officeart/2005/8/layout/lProcess2"/>
    <dgm:cxn modelId="{599930AC-022E-4730-95F4-68C6CF1C9AD9}" srcId="{23C22FCF-425E-4E06-B147-CA3E82DD2906}" destId="{98D0C900-7242-4294-8FF4-1AB77F8A618F}" srcOrd="0" destOrd="0" parTransId="{2F01B88E-78A7-4D70-8990-811BCED3CB49}" sibTransId="{F84BA9B1-1A70-4698-916C-265FB9DECF90}"/>
    <dgm:cxn modelId="{23249375-30B6-4A08-8A04-EB383EFBD8A3}" type="presOf" srcId="{62E571F4-4547-4127-BD64-35FD6F037DB3}" destId="{E44D7239-9988-4064-888E-F34B8DAE5249}" srcOrd="0" destOrd="0" presId="urn:microsoft.com/office/officeart/2005/8/layout/lProcess2"/>
    <dgm:cxn modelId="{4B2EEAEA-7077-41A9-AEE8-F1003870DFF6}" type="presOf" srcId="{31EF9866-96C4-425C-8190-A153862CE12E}" destId="{FC737A56-1439-4DF9-AD62-CCB2878CCE7E}" srcOrd="0" destOrd="0" presId="urn:microsoft.com/office/officeart/2005/8/layout/lProcess2"/>
    <dgm:cxn modelId="{71B5E729-EFB9-40C0-987F-C61A9C38C7ED}" srcId="{23C22FCF-425E-4E06-B147-CA3E82DD2906}" destId="{31EF9866-96C4-425C-8190-A153862CE12E}" srcOrd="3" destOrd="0" parTransId="{4B92F625-D205-47F3-AB45-D40531A7A430}" sibTransId="{5E4858C4-2913-4916-8CE9-7AF8149E0D33}"/>
    <dgm:cxn modelId="{5A18B80E-70C6-4917-B511-D7F4D07D8A4D}" srcId="{9B9CBEEE-DC14-441D-8025-694BFD8D91B6}" destId="{62E571F4-4547-4127-BD64-35FD6F037DB3}" srcOrd="0" destOrd="0" parTransId="{120C7956-0490-4B94-B7EE-64A88506C64F}" sibTransId="{F4973990-AF41-461F-B0F7-39A07D8D95B9}"/>
    <dgm:cxn modelId="{DAA7EEC9-C37B-4A18-88B3-4D10A9546912}" type="presOf" srcId="{23C22FCF-425E-4E06-B147-CA3E82DD2906}" destId="{88440D4C-4EE5-4AAF-8690-C80BDFE928DA}" srcOrd="1" destOrd="0" presId="urn:microsoft.com/office/officeart/2005/8/layout/lProcess2"/>
    <dgm:cxn modelId="{3FABBCE1-2448-4B88-85D3-9A66518B172E}" type="presOf" srcId="{98D0C900-7242-4294-8FF4-1AB77F8A618F}" destId="{712889F2-EF57-40E7-B414-182B5C997A45}" srcOrd="0" destOrd="0" presId="urn:microsoft.com/office/officeart/2005/8/layout/lProcess2"/>
    <dgm:cxn modelId="{8406E10F-ACF6-45FC-8EC4-12DB492A83C8}" type="presOf" srcId="{F9B4E152-003A-44E1-905C-A831E809E4A4}" destId="{F6D1B256-E20C-4378-8BAB-BF8486C8421D}" srcOrd="0" destOrd="0" presId="urn:microsoft.com/office/officeart/2005/8/layout/lProcess2"/>
    <dgm:cxn modelId="{3AAE8C49-0180-4044-B09D-2348AF2EC111}" type="presOf" srcId="{62E571F4-4547-4127-BD64-35FD6F037DB3}" destId="{227BADCD-F8DD-49BB-956D-E516A2D9F6A1}" srcOrd="1" destOrd="0" presId="urn:microsoft.com/office/officeart/2005/8/layout/lProcess2"/>
    <dgm:cxn modelId="{5A934EEB-575B-48C0-9E62-7CC52DF11E1D}" srcId="{9B9CBEEE-DC14-441D-8025-694BFD8D91B6}" destId="{23C22FCF-425E-4E06-B147-CA3E82DD2906}" srcOrd="1" destOrd="0" parTransId="{ED797826-ACF4-409A-A52D-A2EC10A552D8}" sibTransId="{7A35F1E4-387B-452E-88B5-A024246B0011}"/>
    <dgm:cxn modelId="{D7306C68-22CB-4C4B-B57D-5DE089ECF79C}" srcId="{62E571F4-4547-4127-BD64-35FD6F037DB3}" destId="{1F18D839-0CBB-4DF0-90DE-328AC5D07749}" srcOrd="0" destOrd="0" parTransId="{13BEFADF-AE71-4184-BB4D-00E333BD70E1}" sibTransId="{FD8525EB-3FD2-4606-A767-AFCA145D3C38}"/>
    <dgm:cxn modelId="{F850D5DA-9168-49CF-BB0E-208031B3FC8C}" type="presOf" srcId="{D2B4329F-93E7-4E07-9C72-96DD7D3A4B9D}" destId="{0C0DDDB4-052A-46F3-BD49-681375D580BF}" srcOrd="0" destOrd="0" presId="urn:microsoft.com/office/officeart/2005/8/layout/lProcess2"/>
    <dgm:cxn modelId="{87B7E878-0C2F-4EEA-A335-D20E4650B0EF}" srcId="{62E571F4-4547-4127-BD64-35FD6F037DB3}" destId="{F9B4E152-003A-44E1-905C-A831E809E4A4}" srcOrd="1" destOrd="0" parTransId="{40D2B872-F155-4E42-955A-7A9E6EE6CCC3}" sibTransId="{7104370B-4B64-426B-9802-C37702C2B200}"/>
    <dgm:cxn modelId="{72B32DA3-9FF3-48DE-B79C-FC68AD230B71}" srcId="{23C22FCF-425E-4E06-B147-CA3E82DD2906}" destId="{74446DB8-C20D-4D45-921A-8F4B6C36F71F}" srcOrd="1" destOrd="0" parTransId="{624AA773-99A5-42AA-B48E-4CF4732D7ED2}" sibTransId="{3FD24B35-113E-40E2-8F29-3ED0F63DAD18}"/>
    <dgm:cxn modelId="{EA360785-E20E-4A38-BBB8-D09171FDA7F7}" type="presOf" srcId="{B4643E9C-9708-4515-A66A-7CE2F97086F7}" destId="{E829873D-83B6-4F7D-874A-F896D3910241}" srcOrd="0" destOrd="0" presId="urn:microsoft.com/office/officeart/2005/8/layout/lProcess2"/>
    <dgm:cxn modelId="{17B79939-80F4-4D46-BA9C-E9989E9DD5BC}" srcId="{62E571F4-4547-4127-BD64-35FD6F037DB3}" destId="{B4643E9C-9708-4515-A66A-7CE2F97086F7}" srcOrd="3" destOrd="0" parTransId="{1F4673DE-ADCB-466E-AB9C-D0D93E20430D}" sibTransId="{3966D7BE-185D-4E78-B886-E9E2FB32367D}"/>
    <dgm:cxn modelId="{39BB178B-A7AF-49E3-8A9D-BB39221C5656}" type="presOf" srcId="{9B9CBEEE-DC14-441D-8025-694BFD8D91B6}" destId="{9B997333-5CD8-4BD8-95B0-C579E9DD4CAF}" srcOrd="0" destOrd="0" presId="urn:microsoft.com/office/officeart/2005/8/layout/lProcess2"/>
    <dgm:cxn modelId="{5ED541C1-F9DE-47BA-9498-BEB20815BF12}" type="presOf" srcId="{B19D1379-0067-4AAE-BDF4-FA0F08158A48}" destId="{943FA2FF-1D12-4141-BEB2-486B9DB14008}" srcOrd="0" destOrd="0" presId="urn:microsoft.com/office/officeart/2005/8/layout/lProcess2"/>
    <dgm:cxn modelId="{1B56E0DF-3546-4BC9-8097-F726D36B5426}" type="presOf" srcId="{74446DB8-C20D-4D45-921A-8F4B6C36F71F}" destId="{37257303-41E7-44E3-9AC7-FB9567A8014E}" srcOrd="0" destOrd="0" presId="urn:microsoft.com/office/officeart/2005/8/layout/lProcess2"/>
    <dgm:cxn modelId="{9545F691-46EE-4F43-9C43-0AAE5BC4FECA}" type="presOf" srcId="{23C22FCF-425E-4E06-B147-CA3E82DD2906}" destId="{BAD51B33-8E54-4BB5-B835-7DA4CF22F105}" srcOrd="0" destOrd="0" presId="urn:microsoft.com/office/officeart/2005/8/layout/lProcess2"/>
    <dgm:cxn modelId="{476FB0E8-27D6-4EA9-BC2E-F121A9BF051B}" srcId="{23C22FCF-425E-4E06-B147-CA3E82DD2906}" destId="{D2B4329F-93E7-4E07-9C72-96DD7D3A4B9D}" srcOrd="2" destOrd="0" parTransId="{6050336D-6D1C-49BC-964D-97DC513439F0}" sibTransId="{D5CB7C7E-97B3-4929-87AF-09A5A531D944}"/>
    <dgm:cxn modelId="{532F5F04-B360-4958-8E1E-D3F87D5E45FB}" srcId="{62E571F4-4547-4127-BD64-35FD6F037DB3}" destId="{B19D1379-0067-4AAE-BDF4-FA0F08158A48}" srcOrd="2" destOrd="0" parTransId="{DE4E5D04-7D28-49CA-BF02-34D2F25F14C7}" sibTransId="{2E1A9526-A073-4318-9B64-B942701CE9F8}"/>
    <dgm:cxn modelId="{24E5F3C1-913B-4B12-A906-7E9E52678C1F}" type="presParOf" srcId="{9B997333-5CD8-4BD8-95B0-C579E9DD4CAF}" destId="{BFF5B92D-CB33-45D2-A86E-96E55D3E7977}" srcOrd="0" destOrd="0" presId="urn:microsoft.com/office/officeart/2005/8/layout/lProcess2"/>
    <dgm:cxn modelId="{2D06574C-9828-4C06-B4DD-9BF0F3576BA9}" type="presParOf" srcId="{BFF5B92D-CB33-45D2-A86E-96E55D3E7977}" destId="{E44D7239-9988-4064-888E-F34B8DAE5249}" srcOrd="0" destOrd="0" presId="urn:microsoft.com/office/officeart/2005/8/layout/lProcess2"/>
    <dgm:cxn modelId="{D7AB7420-C01C-4DB5-8E03-D6A0D7647236}" type="presParOf" srcId="{BFF5B92D-CB33-45D2-A86E-96E55D3E7977}" destId="{227BADCD-F8DD-49BB-956D-E516A2D9F6A1}" srcOrd="1" destOrd="0" presId="urn:microsoft.com/office/officeart/2005/8/layout/lProcess2"/>
    <dgm:cxn modelId="{70C2CA93-CAF8-44CA-953F-EAABE15BF3BA}" type="presParOf" srcId="{BFF5B92D-CB33-45D2-A86E-96E55D3E7977}" destId="{4A019EA2-7FF0-4107-BFB4-BAE908D48CC0}" srcOrd="2" destOrd="0" presId="urn:microsoft.com/office/officeart/2005/8/layout/lProcess2"/>
    <dgm:cxn modelId="{E784D58F-DED9-4A36-80AD-1C3FC3AA65B8}" type="presParOf" srcId="{4A019EA2-7FF0-4107-BFB4-BAE908D48CC0}" destId="{F848F26F-1E0A-4481-94B1-DC7E397AF037}" srcOrd="0" destOrd="0" presId="urn:microsoft.com/office/officeart/2005/8/layout/lProcess2"/>
    <dgm:cxn modelId="{EEF7DBDE-A9FA-43D8-954C-5ECCB824DC14}" type="presParOf" srcId="{F848F26F-1E0A-4481-94B1-DC7E397AF037}" destId="{AE032CE2-FCD4-4E73-9EDD-D9A11D41B8DF}" srcOrd="0" destOrd="0" presId="urn:microsoft.com/office/officeart/2005/8/layout/lProcess2"/>
    <dgm:cxn modelId="{4E829FE5-6DCE-4979-8679-C1BA0D7DC511}" type="presParOf" srcId="{F848F26F-1E0A-4481-94B1-DC7E397AF037}" destId="{D8D099D2-99B3-4B84-A3F8-FA42CBB0B19F}" srcOrd="1" destOrd="0" presId="urn:microsoft.com/office/officeart/2005/8/layout/lProcess2"/>
    <dgm:cxn modelId="{86396935-3F8B-4E40-ACAE-74D02EC4EE9E}" type="presParOf" srcId="{F848F26F-1E0A-4481-94B1-DC7E397AF037}" destId="{F6D1B256-E20C-4378-8BAB-BF8486C8421D}" srcOrd="2" destOrd="0" presId="urn:microsoft.com/office/officeart/2005/8/layout/lProcess2"/>
    <dgm:cxn modelId="{F5BB71CD-E677-4693-8E4E-EDFE7C2B2114}" type="presParOf" srcId="{F848F26F-1E0A-4481-94B1-DC7E397AF037}" destId="{C357A7CB-1087-4A43-A488-68D4B0B3E81D}" srcOrd="3" destOrd="0" presId="urn:microsoft.com/office/officeart/2005/8/layout/lProcess2"/>
    <dgm:cxn modelId="{C6D8EF52-C39D-47A8-8014-5DC53D521566}" type="presParOf" srcId="{F848F26F-1E0A-4481-94B1-DC7E397AF037}" destId="{943FA2FF-1D12-4141-BEB2-486B9DB14008}" srcOrd="4" destOrd="0" presId="urn:microsoft.com/office/officeart/2005/8/layout/lProcess2"/>
    <dgm:cxn modelId="{8152FAF9-D9C3-42D7-9B3B-81BE0BB479CC}" type="presParOf" srcId="{F848F26F-1E0A-4481-94B1-DC7E397AF037}" destId="{5FA80ADB-4267-4F62-927B-AD7398772589}" srcOrd="5" destOrd="0" presId="urn:microsoft.com/office/officeart/2005/8/layout/lProcess2"/>
    <dgm:cxn modelId="{0F3B66D9-44C8-41AB-ABAA-EB2F9C911D72}" type="presParOf" srcId="{F848F26F-1E0A-4481-94B1-DC7E397AF037}" destId="{E829873D-83B6-4F7D-874A-F896D3910241}" srcOrd="6" destOrd="0" presId="urn:microsoft.com/office/officeart/2005/8/layout/lProcess2"/>
    <dgm:cxn modelId="{BEF019C8-6E35-433A-965A-74545F649150}" type="presParOf" srcId="{9B997333-5CD8-4BD8-95B0-C579E9DD4CAF}" destId="{CE409132-466C-4160-9DF2-C068A8BE652C}" srcOrd="1" destOrd="0" presId="urn:microsoft.com/office/officeart/2005/8/layout/lProcess2"/>
    <dgm:cxn modelId="{BC491A42-EB17-4D34-B7E9-0906C23BEF74}" type="presParOf" srcId="{9B997333-5CD8-4BD8-95B0-C579E9DD4CAF}" destId="{8786AE70-63D4-4F0C-80A3-F4CD4F4831C5}" srcOrd="2" destOrd="0" presId="urn:microsoft.com/office/officeart/2005/8/layout/lProcess2"/>
    <dgm:cxn modelId="{881BF4E8-8130-4881-9F58-7E6328E37DC8}" type="presParOf" srcId="{8786AE70-63D4-4F0C-80A3-F4CD4F4831C5}" destId="{BAD51B33-8E54-4BB5-B835-7DA4CF22F105}" srcOrd="0" destOrd="0" presId="urn:microsoft.com/office/officeart/2005/8/layout/lProcess2"/>
    <dgm:cxn modelId="{0B3B210A-A99F-48F1-96B4-27F54784EC9F}" type="presParOf" srcId="{8786AE70-63D4-4F0C-80A3-F4CD4F4831C5}" destId="{88440D4C-4EE5-4AAF-8690-C80BDFE928DA}" srcOrd="1" destOrd="0" presId="urn:microsoft.com/office/officeart/2005/8/layout/lProcess2"/>
    <dgm:cxn modelId="{07EE9324-8C71-4335-A58E-2ABE3A5E6EB7}" type="presParOf" srcId="{8786AE70-63D4-4F0C-80A3-F4CD4F4831C5}" destId="{E0E29CDE-163C-4FB5-8505-5E6B3F767801}" srcOrd="2" destOrd="0" presId="urn:microsoft.com/office/officeart/2005/8/layout/lProcess2"/>
    <dgm:cxn modelId="{D2B898DB-A4CE-494D-AD05-53DEF7C13C44}" type="presParOf" srcId="{E0E29CDE-163C-4FB5-8505-5E6B3F767801}" destId="{26EDD132-F6D8-44D7-8698-2CF88D8A993E}" srcOrd="0" destOrd="0" presId="urn:microsoft.com/office/officeart/2005/8/layout/lProcess2"/>
    <dgm:cxn modelId="{34368550-BEFE-46D3-AD6D-230042F727E7}" type="presParOf" srcId="{26EDD132-F6D8-44D7-8698-2CF88D8A993E}" destId="{712889F2-EF57-40E7-B414-182B5C997A45}" srcOrd="0" destOrd="0" presId="urn:microsoft.com/office/officeart/2005/8/layout/lProcess2"/>
    <dgm:cxn modelId="{7E5F779A-48F6-43D3-84B7-D3D34D3878E3}" type="presParOf" srcId="{26EDD132-F6D8-44D7-8698-2CF88D8A993E}" destId="{B9077908-AD4A-4FA2-B6DB-C6DFEF3EC5CE}" srcOrd="1" destOrd="0" presId="urn:microsoft.com/office/officeart/2005/8/layout/lProcess2"/>
    <dgm:cxn modelId="{76C3BA46-8770-4A30-B3B3-EC0337134DE4}" type="presParOf" srcId="{26EDD132-F6D8-44D7-8698-2CF88D8A993E}" destId="{37257303-41E7-44E3-9AC7-FB9567A8014E}" srcOrd="2" destOrd="0" presId="urn:microsoft.com/office/officeart/2005/8/layout/lProcess2"/>
    <dgm:cxn modelId="{79B9E14D-05E3-4A0E-8DFF-EBCA6307DF71}" type="presParOf" srcId="{26EDD132-F6D8-44D7-8698-2CF88D8A993E}" destId="{939BEAB6-C93C-4476-96FE-57441641FFA6}" srcOrd="3" destOrd="0" presId="urn:microsoft.com/office/officeart/2005/8/layout/lProcess2"/>
    <dgm:cxn modelId="{5C0AAF74-FDD2-4121-8AF4-951EA0A0613F}" type="presParOf" srcId="{26EDD132-F6D8-44D7-8698-2CF88D8A993E}" destId="{0C0DDDB4-052A-46F3-BD49-681375D580BF}" srcOrd="4" destOrd="0" presId="urn:microsoft.com/office/officeart/2005/8/layout/lProcess2"/>
    <dgm:cxn modelId="{D7A12C3C-1C7D-4639-AB0A-F14EE943F2A3}" type="presParOf" srcId="{26EDD132-F6D8-44D7-8698-2CF88D8A993E}" destId="{73CE9DE8-6CF9-4BBB-86A3-37DBB6B214B8}" srcOrd="5" destOrd="0" presId="urn:microsoft.com/office/officeart/2005/8/layout/lProcess2"/>
    <dgm:cxn modelId="{0588C656-EB5A-4B39-8446-9192047ADD81}" type="presParOf" srcId="{26EDD132-F6D8-44D7-8698-2CF88D8A993E}" destId="{FC737A56-1439-4DF9-AD62-CCB2878CCE7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D7239-9988-4064-888E-F34B8DAE5249}">
      <dsp:nvSpPr>
        <dsp:cNvPr id="0" name=""/>
        <dsp:cNvSpPr/>
      </dsp:nvSpPr>
      <dsp:spPr>
        <a:xfrm>
          <a:off x="4325" y="0"/>
          <a:ext cx="4160818" cy="544830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bg1"/>
              </a:solidFill>
            </a:rPr>
            <a:t>Four Principles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4325" y="0"/>
        <a:ext cx="4160818" cy="1634490"/>
      </dsp:txXfrm>
    </dsp:sp>
    <dsp:sp modelId="{AE032CE2-FCD4-4E73-9EDD-D9A11D41B8DF}">
      <dsp:nvSpPr>
        <dsp:cNvPr id="0" name=""/>
        <dsp:cNvSpPr/>
      </dsp:nvSpPr>
      <dsp:spPr>
        <a:xfrm>
          <a:off x="451397" y="1355655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We involve children, young people and families,</a:t>
          </a:r>
          <a:endParaRPr lang="en-GB" sz="1500" kern="1200" dirty="0" smtClean="0"/>
        </a:p>
      </dsp:txBody>
      <dsp:txXfrm>
        <a:off x="474644" y="1378902"/>
        <a:ext cx="3282161" cy="747207"/>
      </dsp:txXfrm>
    </dsp:sp>
    <dsp:sp modelId="{F6D1B256-E20C-4378-8BAB-BF8486C8421D}">
      <dsp:nvSpPr>
        <dsp:cNvPr id="0" name=""/>
        <dsp:cNvSpPr/>
      </dsp:nvSpPr>
      <dsp:spPr>
        <a:xfrm>
          <a:off x="451397" y="2395449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We strive to improve life chances build family resilience and use the strengths of families</a:t>
          </a:r>
          <a:endParaRPr lang="en-GB" sz="1500" kern="1200" dirty="0" smtClean="0"/>
        </a:p>
      </dsp:txBody>
      <dsp:txXfrm>
        <a:off x="474644" y="2418696"/>
        <a:ext cx="3282161" cy="747207"/>
      </dsp:txXfrm>
    </dsp:sp>
    <dsp:sp modelId="{943FA2FF-1D12-4141-BEB2-486B9DB14008}">
      <dsp:nvSpPr>
        <dsp:cNvPr id="0" name=""/>
        <dsp:cNvSpPr/>
      </dsp:nvSpPr>
      <dsp:spPr>
        <a:xfrm>
          <a:off x="435918" y="3342252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Decisions are informed by professional judgement and the working relationship with the child and family</a:t>
          </a:r>
          <a:endParaRPr lang="en-GB" sz="1500" kern="1200" dirty="0"/>
        </a:p>
      </dsp:txBody>
      <dsp:txXfrm>
        <a:off x="459165" y="3365499"/>
        <a:ext cx="3282161" cy="747207"/>
      </dsp:txXfrm>
    </dsp:sp>
    <dsp:sp modelId="{E829873D-83B6-4F7D-874A-F896D3910241}">
      <dsp:nvSpPr>
        <dsp:cNvPr id="0" name=""/>
        <dsp:cNvSpPr/>
      </dsp:nvSpPr>
      <dsp:spPr>
        <a:xfrm>
          <a:off x="420407" y="4289060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Work is outcome focused, informed by evidence, performance and evaluation </a:t>
          </a:r>
          <a:endParaRPr lang="en-GB" sz="1500" kern="1200" dirty="0" smtClean="0"/>
        </a:p>
      </dsp:txBody>
      <dsp:txXfrm>
        <a:off x="443654" y="4312307"/>
        <a:ext cx="3282161" cy="747207"/>
      </dsp:txXfrm>
    </dsp:sp>
    <dsp:sp modelId="{BAD51B33-8E54-4BB5-B835-7DA4CF22F105}">
      <dsp:nvSpPr>
        <dsp:cNvPr id="0" name=""/>
        <dsp:cNvSpPr/>
      </dsp:nvSpPr>
      <dsp:spPr>
        <a:xfrm>
          <a:off x="4477205" y="0"/>
          <a:ext cx="4160818" cy="544830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Four Work Strands</a:t>
          </a:r>
          <a:endParaRPr lang="en-GB" sz="28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4477205" y="0"/>
        <a:ext cx="4160818" cy="1634490"/>
      </dsp:txXfrm>
    </dsp:sp>
    <dsp:sp modelId="{712889F2-EF57-40E7-B414-182B5C997A45}">
      <dsp:nvSpPr>
        <dsp:cNvPr id="0" name=""/>
        <dsp:cNvSpPr/>
      </dsp:nvSpPr>
      <dsp:spPr>
        <a:xfrm>
          <a:off x="4908799" y="1386649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Ensure a whole system partnership approach across the range of Early Help and Preventative services in Kent</a:t>
          </a:r>
          <a:endParaRPr lang="en-GB" sz="1500" kern="1200" dirty="0" smtClean="0"/>
        </a:p>
      </dsp:txBody>
      <dsp:txXfrm>
        <a:off x="4932046" y="1409896"/>
        <a:ext cx="3282161" cy="747207"/>
      </dsp:txXfrm>
    </dsp:sp>
    <dsp:sp modelId="{37257303-41E7-44E3-9AC7-FB9567A8014E}">
      <dsp:nvSpPr>
        <dsp:cNvPr id="0" name=""/>
        <dsp:cNvSpPr/>
      </dsp:nvSpPr>
      <dsp:spPr>
        <a:xfrm>
          <a:off x="4893287" y="2364455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Develop effective family focused practice approaches</a:t>
          </a:r>
          <a:endParaRPr lang="en-GB" sz="1500" kern="1200" dirty="0" smtClean="0"/>
        </a:p>
      </dsp:txBody>
      <dsp:txXfrm>
        <a:off x="4916534" y="2387702"/>
        <a:ext cx="3282161" cy="747207"/>
      </dsp:txXfrm>
    </dsp:sp>
    <dsp:sp modelId="{0C0DDDB4-052A-46F3-BD49-681375D580BF}">
      <dsp:nvSpPr>
        <dsp:cNvPr id="0" name=""/>
        <dsp:cNvSpPr/>
      </dsp:nvSpPr>
      <dsp:spPr>
        <a:xfrm>
          <a:off x="4893287" y="3326759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Support good health and emotional well-being</a:t>
          </a:r>
          <a:endParaRPr lang="en-GB" sz="1500" kern="1200" dirty="0" smtClean="0"/>
        </a:p>
      </dsp:txBody>
      <dsp:txXfrm>
        <a:off x="4916534" y="3350006"/>
        <a:ext cx="3282161" cy="747207"/>
      </dsp:txXfrm>
    </dsp:sp>
    <dsp:sp modelId="{FC737A56-1439-4DF9-AD62-CCB2878CCE7E}">
      <dsp:nvSpPr>
        <dsp:cNvPr id="0" name=""/>
        <dsp:cNvSpPr/>
      </dsp:nvSpPr>
      <dsp:spPr>
        <a:xfrm>
          <a:off x="4877776" y="4242568"/>
          <a:ext cx="3328655" cy="7937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Promote </a:t>
          </a:r>
          <a:r>
            <a:rPr lang="en-GB" sz="1500" b="1" kern="1200" dirty="0" smtClean="0"/>
            <a:t>educational and vocational achievement </a:t>
          </a:r>
          <a:endParaRPr lang="en-GB" sz="1500" kern="1200" dirty="0" smtClean="0"/>
        </a:p>
      </dsp:txBody>
      <dsp:txXfrm>
        <a:off x="4901023" y="4265815"/>
        <a:ext cx="3282161" cy="74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098362-D304-4B1D-BA99-A90E109522D0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A2CE33-C9B1-46A1-8900-F83CAEB0AE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45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40AE0-B05D-4CD8-BC9B-D8E8E536EDC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24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9FBF-9592-4AAE-8F0C-53C0CD4A66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7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1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B15A95-CDA7-44B8-AD58-BCAB2130040A}" type="datetimeFigureOut">
              <a:rPr lang="en-GB"/>
              <a:pPr>
                <a:defRPr/>
              </a:pPr>
              <a:t>08/05/2017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8DEE81-C2E3-4AF5-99BD-64582CFB64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0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B9DDAD-DC07-4F39-80E4-FBC74924CD99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462ADD-28FC-4238-8D55-DD65CC7F1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5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BDE1B8-D434-4EEE-BC7F-D9CF6944AC14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8A7BE0-570F-4E9F-8110-D00F8740B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9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2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1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588989-F773-4A3D-AA67-9B706E124931}" type="datetimeFigureOut">
              <a:rPr lang="en-GB"/>
              <a:pPr>
                <a:defRPr/>
              </a:pPr>
              <a:t>08/05/2017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EF621C-4E1A-49E3-B993-A60809E3E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47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77450C-DBD1-41DF-A02A-87989CC4E05F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C43926-3945-47DF-88E1-70122AA5D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3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3A824B-9BB1-4938-9649-A522F77BC04E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F78A9C-C45C-42DA-ABE5-C9C40DDEC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2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ECE3D6-9C8E-49EE-A4B1-8DC4D23D7EA6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4159F6-6A6B-4512-B559-8566E2374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6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19F98F-5EA1-43E2-A6BF-DFD7A2F06A9E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896712-3DD8-4E55-AE7E-06144E8EB7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888368-47F3-45ED-B4B7-4A55F9CD2EE6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8130AE-A0A5-4973-B5AB-7A2C44E6D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5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F4A5E5-B34B-4090-98C4-7FA1A1905329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29FCF5-FC72-4C99-B916-42D33DEB0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6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2EB068-5C51-4803-B290-D127BA4E9846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01F63C-1BD1-4DB7-A4A3-89789EE00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C71BC8-D5E6-46FF-8231-9011CB1193DC}" type="datetimeFigureOut">
              <a:rPr lang="en-GB"/>
              <a:pPr>
                <a:defRPr/>
              </a:pPr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B477A7-1E7B-4685-A4E7-DFADDEAE55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971651"/>
          </a:xfrm>
        </p:spPr>
        <p:txBody>
          <a:bodyPr/>
          <a:lstStyle/>
          <a:p>
            <a:r>
              <a:rPr lang="en-GB" dirty="0" smtClean="0"/>
              <a:t>Troubled Families in Kent</a:t>
            </a:r>
            <a:br>
              <a:rPr lang="en-GB" dirty="0" smtClean="0"/>
            </a:br>
            <a:r>
              <a:rPr lang="en-GB" sz="2800" dirty="0" smtClean="0"/>
              <a:t>Update for Kent Housing Group</a:t>
            </a:r>
            <a:endParaRPr lang="en-GB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Katherine Atkinson</a:t>
            </a:r>
          </a:p>
          <a:p>
            <a:r>
              <a:rPr lang="en-GB" dirty="0" smtClean="0"/>
              <a:t>Head of Information &amp; Intelligence</a:t>
            </a:r>
          </a:p>
          <a:p>
            <a:r>
              <a:rPr lang="en-GB" dirty="0" smtClean="0"/>
              <a:t>Strategic Lead for Troubled Families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Transformation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transformation since April 2015 – focus on continuous improvement</a:t>
            </a:r>
          </a:p>
          <a:p>
            <a:r>
              <a:rPr lang="en-GB" dirty="0" smtClean="0"/>
              <a:t>New Unit model for intensive support</a:t>
            </a:r>
          </a:p>
          <a:p>
            <a:r>
              <a:rPr lang="en-GB" dirty="0" smtClean="0"/>
              <a:t>Early Help brought staff from multiple directorates into a new division</a:t>
            </a:r>
          </a:p>
          <a:p>
            <a:r>
              <a:rPr lang="en-GB" dirty="0" smtClean="0"/>
              <a:t>Operational work structured in twelve districts across four areas</a:t>
            </a:r>
          </a:p>
          <a:p>
            <a:r>
              <a:rPr lang="en-GB" dirty="0" smtClean="0"/>
              <a:t>Troubled Families embedded within the Early Help Units – an integrated approach to family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7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60" y="264364"/>
            <a:ext cx="8642350" cy="490537"/>
          </a:xfrm>
        </p:spPr>
        <p:txBody>
          <a:bodyPr>
            <a:noAutofit/>
          </a:bodyPr>
          <a:lstStyle/>
          <a:p>
            <a:r>
              <a:rPr lang="en-US" sz="3200" dirty="0" smtClean="0"/>
              <a:t>EHPS Strategy and Three Year Plan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047155"/>
              </p:ext>
            </p:extLst>
          </p:nvPr>
        </p:nvGraphicFramePr>
        <p:xfrm>
          <a:off x="250825" y="908050"/>
          <a:ext cx="864235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25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213220" y="3702570"/>
            <a:ext cx="2038830" cy="2533338"/>
          </a:xfrm>
          <a:custGeom>
            <a:avLst/>
            <a:gdLst>
              <a:gd name="connsiteX0" fmla="*/ 0 w 2747207"/>
              <a:gd name="connsiteY0" fmla="*/ 0 h 2533338"/>
              <a:gd name="connsiteX1" fmla="*/ 2747207 w 2747207"/>
              <a:gd name="connsiteY1" fmla="*/ 0 h 2533338"/>
              <a:gd name="connsiteX2" fmla="*/ 2747207 w 2747207"/>
              <a:gd name="connsiteY2" fmla="*/ 2533338 h 2533338"/>
              <a:gd name="connsiteX3" fmla="*/ 849460 w 2747207"/>
              <a:gd name="connsiteY3" fmla="*/ 2533338 h 2533338"/>
              <a:gd name="connsiteX4" fmla="*/ 0 w 2747207"/>
              <a:gd name="connsiteY4" fmla="*/ 1683878 h 2533338"/>
              <a:gd name="connsiteX5" fmla="*/ 0 w 2747207"/>
              <a:gd name="connsiteY5" fmla="*/ 0 h 253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7207" h="2533338">
                <a:moveTo>
                  <a:pt x="0" y="0"/>
                </a:moveTo>
                <a:lnTo>
                  <a:pt x="2747207" y="0"/>
                </a:lnTo>
                <a:lnTo>
                  <a:pt x="2747207" y="2533338"/>
                </a:lnTo>
                <a:lnTo>
                  <a:pt x="849460" y="2533338"/>
                </a:lnTo>
                <a:cubicBezTo>
                  <a:pt x="380316" y="2533338"/>
                  <a:pt x="0" y="2153022"/>
                  <a:pt x="0" y="16838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Unit Meetings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572000" y="1139253"/>
            <a:ext cx="2098530" cy="2458387"/>
          </a:xfrm>
          <a:custGeom>
            <a:avLst/>
            <a:gdLst>
              <a:gd name="connsiteX0" fmla="*/ 0 w 2827650"/>
              <a:gd name="connsiteY0" fmla="*/ 0 h 2533338"/>
              <a:gd name="connsiteX1" fmla="*/ 2827650 w 2827650"/>
              <a:gd name="connsiteY1" fmla="*/ 0 h 2533338"/>
              <a:gd name="connsiteX2" fmla="*/ 2827650 w 2827650"/>
              <a:gd name="connsiteY2" fmla="*/ 2533338 h 2533338"/>
              <a:gd name="connsiteX3" fmla="*/ 0 w 2827650"/>
              <a:gd name="connsiteY3" fmla="*/ 2533338 h 2533338"/>
              <a:gd name="connsiteX4" fmla="*/ 0 w 2827650"/>
              <a:gd name="connsiteY4" fmla="*/ 0 h 253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7650" h="2533338">
                <a:moveTo>
                  <a:pt x="0" y="0"/>
                </a:moveTo>
                <a:lnTo>
                  <a:pt x="2827650" y="0"/>
                </a:lnTo>
                <a:lnTo>
                  <a:pt x="2827650" y="2533338"/>
                </a:lnTo>
                <a:lnTo>
                  <a:pt x="0" y="2533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Open Access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2366554" y="3702571"/>
            <a:ext cx="2098530" cy="2530164"/>
          </a:xfrm>
          <a:custGeom>
            <a:avLst/>
            <a:gdLst>
              <a:gd name="connsiteX0" fmla="*/ 0 w 2827650"/>
              <a:gd name="connsiteY0" fmla="*/ 0 h 2458387"/>
              <a:gd name="connsiteX1" fmla="*/ 2827650 w 2827650"/>
              <a:gd name="connsiteY1" fmla="*/ 0 h 2458387"/>
              <a:gd name="connsiteX2" fmla="*/ 2827650 w 2827650"/>
              <a:gd name="connsiteY2" fmla="*/ 2458387 h 2458387"/>
              <a:gd name="connsiteX3" fmla="*/ 0 w 2827650"/>
              <a:gd name="connsiteY3" fmla="*/ 2458387 h 2458387"/>
              <a:gd name="connsiteX4" fmla="*/ 0 w 2827650"/>
              <a:gd name="connsiteY4" fmla="*/ 0 h 245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7650" h="2458387">
                <a:moveTo>
                  <a:pt x="0" y="0"/>
                </a:moveTo>
                <a:lnTo>
                  <a:pt x="2827650" y="0"/>
                </a:lnTo>
                <a:lnTo>
                  <a:pt x="2827650" y="2458387"/>
                </a:lnTo>
                <a:lnTo>
                  <a:pt x="0" y="245838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Kent Family Support Framework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576379" y="3702570"/>
            <a:ext cx="2098530" cy="2533338"/>
          </a:xfrm>
          <a:custGeom>
            <a:avLst/>
            <a:gdLst>
              <a:gd name="connsiteX0" fmla="*/ 0 w 2827650"/>
              <a:gd name="connsiteY0" fmla="*/ 0 h 2533338"/>
              <a:gd name="connsiteX1" fmla="*/ 2827650 w 2827650"/>
              <a:gd name="connsiteY1" fmla="*/ 0 h 2533338"/>
              <a:gd name="connsiteX2" fmla="*/ 2827650 w 2827650"/>
              <a:gd name="connsiteY2" fmla="*/ 2533338 h 2533338"/>
              <a:gd name="connsiteX3" fmla="*/ 0 w 2827650"/>
              <a:gd name="connsiteY3" fmla="*/ 2533338 h 2533338"/>
              <a:gd name="connsiteX4" fmla="*/ 0 w 2827650"/>
              <a:gd name="connsiteY4" fmla="*/ 0 h 253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7650" h="2533338">
                <a:moveTo>
                  <a:pt x="0" y="0"/>
                </a:moveTo>
                <a:lnTo>
                  <a:pt x="2827650" y="0"/>
                </a:lnTo>
                <a:lnTo>
                  <a:pt x="2827650" y="2533338"/>
                </a:lnTo>
                <a:lnTo>
                  <a:pt x="0" y="2533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Triage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2621"/>
          </a:xfrm>
        </p:spPr>
        <p:txBody>
          <a:bodyPr>
            <a:normAutofit/>
          </a:bodyPr>
          <a:lstStyle/>
          <a:p>
            <a:r>
              <a:rPr lang="en-GB" dirty="0" smtClean="0"/>
              <a:t>EHPS</a:t>
            </a:r>
            <a:r>
              <a:rPr lang="en-GB" dirty="0"/>
              <a:t> </a:t>
            </a:r>
            <a:r>
              <a:rPr lang="en-GB" dirty="0" smtClean="0"/>
              <a:t>Delivery Model</a:t>
            </a:r>
            <a:endParaRPr lang="en-GB" dirty="0"/>
          </a:p>
        </p:txBody>
      </p:sp>
      <p:sp>
        <p:nvSpPr>
          <p:cNvPr id="28" name="Freeform 27"/>
          <p:cNvSpPr/>
          <p:nvPr/>
        </p:nvSpPr>
        <p:spPr>
          <a:xfrm>
            <a:off x="214539" y="1139253"/>
            <a:ext cx="2038830" cy="2458387"/>
          </a:xfrm>
          <a:custGeom>
            <a:avLst/>
            <a:gdLst>
              <a:gd name="connsiteX0" fmla="*/ 849460 w 2747207"/>
              <a:gd name="connsiteY0" fmla="*/ 0 h 2458387"/>
              <a:gd name="connsiteX1" fmla="*/ 2747207 w 2747207"/>
              <a:gd name="connsiteY1" fmla="*/ 0 h 2458387"/>
              <a:gd name="connsiteX2" fmla="*/ 2747207 w 2747207"/>
              <a:gd name="connsiteY2" fmla="*/ 2458387 h 2458387"/>
              <a:gd name="connsiteX3" fmla="*/ 0 w 2747207"/>
              <a:gd name="connsiteY3" fmla="*/ 2458387 h 2458387"/>
              <a:gd name="connsiteX4" fmla="*/ 0 w 2747207"/>
              <a:gd name="connsiteY4" fmla="*/ 849460 h 2458387"/>
              <a:gd name="connsiteX5" fmla="*/ 849460 w 2747207"/>
              <a:gd name="connsiteY5" fmla="*/ 0 h 245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7207" h="2458387">
                <a:moveTo>
                  <a:pt x="849460" y="0"/>
                </a:moveTo>
                <a:lnTo>
                  <a:pt x="2747207" y="0"/>
                </a:lnTo>
                <a:lnTo>
                  <a:pt x="2747207" y="2458387"/>
                </a:lnTo>
                <a:lnTo>
                  <a:pt x="0" y="2458387"/>
                </a:lnTo>
                <a:lnTo>
                  <a:pt x="0" y="849460"/>
                </a:lnTo>
                <a:cubicBezTo>
                  <a:pt x="0" y="380316"/>
                  <a:pt x="380316" y="0"/>
                  <a:pt x="84946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Unit Structure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366554" y="1139253"/>
            <a:ext cx="2098530" cy="2458387"/>
          </a:xfrm>
          <a:custGeom>
            <a:avLst/>
            <a:gdLst>
              <a:gd name="connsiteX0" fmla="*/ 0 w 2827650"/>
              <a:gd name="connsiteY0" fmla="*/ 0 h 2458387"/>
              <a:gd name="connsiteX1" fmla="*/ 2827650 w 2827650"/>
              <a:gd name="connsiteY1" fmla="*/ 0 h 2458387"/>
              <a:gd name="connsiteX2" fmla="*/ 2827650 w 2827650"/>
              <a:gd name="connsiteY2" fmla="*/ 2458387 h 2458387"/>
              <a:gd name="connsiteX3" fmla="*/ 0 w 2827650"/>
              <a:gd name="connsiteY3" fmla="*/ 2458387 h 2458387"/>
              <a:gd name="connsiteX4" fmla="*/ 0 w 2827650"/>
              <a:gd name="connsiteY4" fmla="*/ 0 h 245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7650" h="2458387">
                <a:moveTo>
                  <a:pt x="0" y="0"/>
                </a:moveTo>
                <a:lnTo>
                  <a:pt x="2827650" y="0"/>
                </a:lnTo>
                <a:lnTo>
                  <a:pt x="2827650" y="2458387"/>
                </a:lnTo>
                <a:lnTo>
                  <a:pt x="0" y="24583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Dashboards and Trackers - Outcome Focus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786204" y="1139253"/>
            <a:ext cx="2098532" cy="2458387"/>
          </a:xfrm>
          <a:custGeom>
            <a:avLst/>
            <a:gdLst>
              <a:gd name="connsiteX0" fmla="*/ 0 w 2827651"/>
              <a:gd name="connsiteY0" fmla="*/ 0 h 2458387"/>
              <a:gd name="connsiteX1" fmla="*/ 1978191 w 2827651"/>
              <a:gd name="connsiteY1" fmla="*/ 0 h 2458387"/>
              <a:gd name="connsiteX2" fmla="*/ 2827651 w 2827651"/>
              <a:gd name="connsiteY2" fmla="*/ 849460 h 2458387"/>
              <a:gd name="connsiteX3" fmla="*/ 2827651 w 2827651"/>
              <a:gd name="connsiteY3" fmla="*/ 2458387 h 2458387"/>
              <a:gd name="connsiteX4" fmla="*/ 0 w 2827651"/>
              <a:gd name="connsiteY4" fmla="*/ 2458387 h 2458387"/>
              <a:gd name="connsiteX5" fmla="*/ 0 w 2827651"/>
              <a:gd name="connsiteY5" fmla="*/ 0 h 245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651" h="2458387">
                <a:moveTo>
                  <a:pt x="0" y="0"/>
                </a:moveTo>
                <a:lnTo>
                  <a:pt x="1978191" y="0"/>
                </a:lnTo>
                <a:cubicBezTo>
                  <a:pt x="2447335" y="0"/>
                  <a:pt x="2827651" y="380316"/>
                  <a:pt x="2827651" y="849460"/>
                </a:cubicBezTo>
                <a:lnTo>
                  <a:pt x="2827651" y="2458387"/>
                </a:lnTo>
                <a:lnTo>
                  <a:pt x="0" y="24583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Step Down Panel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824888" y="3699397"/>
            <a:ext cx="2098532" cy="2533338"/>
          </a:xfrm>
          <a:custGeom>
            <a:avLst/>
            <a:gdLst>
              <a:gd name="connsiteX0" fmla="*/ 0 w 2827651"/>
              <a:gd name="connsiteY0" fmla="*/ 0 h 2533338"/>
              <a:gd name="connsiteX1" fmla="*/ 2827651 w 2827651"/>
              <a:gd name="connsiteY1" fmla="*/ 0 h 2533338"/>
              <a:gd name="connsiteX2" fmla="*/ 2827651 w 2827651"/>
              <a:gd name="connsiteY2" fmla="*/ 1683878 h 2533338"/>
              <a:gd name="connsiteX3" fmla="*/ 1978191 w 2827651"/>
              <a:gd name="connsiteY3" fmla="*/ 2533338 h 2533338"/>
              <a:gd name="connsiteX4" fmla="*/ 0 w 2827651"/>
              <a:gd name="connsiteY4" fmla="*/ 2533338 h 2533338"/>
              <a:gd name="connsiteX5" fmla="*/ 0 w 2827651"/>
              <a:gd name="connsiteY5" fmla="*/ 0 h 253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7651" h="2533338">
                <a:moveTo>
                  <a:pt x="0" y="0"/>
                </a:moveTo>
                <a:lnTo>
                  <a:pt x="2827651" y="0"/>
                </a:lnTo>
                <a:lnTo>
                  <a:pt x="2827651" y="1683878"/>
                </a:lnTo>
                <a:cubicBezTo>
                  <a:pt x="2827651" y="2153022"/>
                  <a:pt x="2447335" y="2533338"/>
                  <a:pt x="1978191" y="2533338"/>
                </a:cubicBezTo>
                <a:lnTo>
                  <a:pt x="0" y="2533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Signs of Safety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87335" y="3405825"/>
            <a:ext cx="2677686" cy="45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Workload, not Caseload</a:t>
            </a:r>
            <a:endParaRPr lang="en-GB" sz="1400" b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3210" y="2084349"/>
            <a:ext cx="642784" cy="914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36" y="1894697"/>
            <a:ext cx="1407474" cy="14241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8483" y="2018210"/>
            <a:ext cx="1531342" cy="114850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3884" y="2331878"/>
            <a:ext cx="1383642" cy="9113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4775" y="4598399"/>
            <a:ext cx="1033679" cy="7607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9" name="Group 48"/>
          <p:cNvGrpSpPr/>
          <p:nvPr/>
        </p:nvGrpSpPr>
        <p:grpSpPr>
          <a:xfrm>
            <a:off x="3121341" y="4909779"/>
            <a:ext cx="1190797" cy="861306"/>
            <a:chOff x="4518212" y="2017059"/>
            <a:chExt cx="2904564" cy="2151529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18212" y="2017059"/>
              <a:ext cx="2904564" cy="215152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1" name="Picture 2" descr="https://dss.mo.gov/cd/info/cwmanual/section7/ch1_33/sec7ch25roosevelt.gi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1282" y="2401370"/>
              <a:ext cx="2378168" cy="1605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5029" y="1836820"/>
            <a:ext cx="1629652" cy="49505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5571" y="2407471"/>
            <a:ext cx="989586" cy="623870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4690" y="4637094"/>
            <a:ext cx="1681908" cy="10202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752" y="4590820"/>
            <a:ext cx="1521766" cy="928758"/>
          </a:xfrm>
          <a:prstGeom prst="rect">
            <a:avLst/>
          </a:prstGeom>
          <a:ln>
            <a:noFill/>
          </a:ln>
          <a:effectLst/>
        </p:spPr>
      </p:pic>
      <p:sp>
        <p:nvSpPr>
          <p:cNvPr id="29" name="Rounded Rectangle 28"/>
          <p:cNvSpPr/>
          <p:nvPr/>
        </p:nvSpPr>
        <p:spPr>
          <a:xfrm>
            <a:off x="920795" y="3405825"/>
            <a:ext cx="2677686" cy="45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Management Support &amp; EH Toolkit</a:t>
            </a:r>
            <a:endParaRPr lang="en-GB" sz="1400" b="1" dirty="0"/>
          </a:p>
        </p:txBody>
      </p:sp>
      <p:sp>
        <p:nvSpPr>
          <p:cNvPr id="3" name="Oval 2"/>
          <p:cNvSpPr/>
          <p:nvPr/>
        </p:nvSpPr>
        <p:spPr>
          <a:xfrm>
            <a:off x="3998615" y="3099933"/>
            <a:ext cx="1054405" cy="105440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EH Service Model</a:t>
            </a:r>
          </a:p>
        </p:txBody>
      </p:sp>
      <p:pic>
        <p:nvPicPr>
          <p:cNvPr id="5123" name="Picture 1" descr="image00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134" y="4529607"/>
            <a:ext cx="1068039" cy="10680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747713"/>
            <a:ext cx="889635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51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Troubled Families Claims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34240"/>
              </p:ext>
            </p:extLst>
          </p:nvPr>
        </p:nvGraphicFramePr>
        <p:xfrm>
          <a:off x="179512" y="1844824"/>
          <a:ext cx="8784975" cy="4032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9585"/>
                <a:gridCol w="699195"/>
                <a:gridCol w="972220"/>
                <a:gridCol w="894788"/>
                <a:gridCol w="870697"/>
                <a:gridCol w="836281"/>
                <a:gridCol w="894788"/>
                <a:gridCol w="812765"/>
                <a:gridCol w="769173"/>
                <a:gridCol w="775483"/>
              </a:tblGrid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2015/16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01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2015/16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Claims submitted to Audit MAR 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Claims submitted to DCLG JAN 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Claims submitted to DCLG SUMMER 16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Potential Total 2016/17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Indicative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Percentage towards STRETCH TARGET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Stretch target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Indicative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Percentage towards MINIMUM TARGET (DCLG)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Minimum target (DCLG)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ASHFORD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144.4%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184.9%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CANTERBURY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188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83.2%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106.5%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DARTFORD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154.7%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197.9%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DOVER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110.4%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211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141.3%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GRAVESHAM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195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137.3%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175.7%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MAIDSTONE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193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129.5%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165.8%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SEVENOAKS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122.5%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156.8%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SHEPWAY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214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120.2%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153.9%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SWALE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266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91.1%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292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116.6%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THANET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267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92.7%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288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118.6%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337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TONBRIDGE &amp; MALLING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180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130.4%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166.9%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TUNBRIDGE WELLS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108.9%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139.4%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GRAND TOTAL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946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2269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112.2%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2022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143.6%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1580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08" marR="58008" marT="0" marB="0" anchor="ctr"/>
                </a:tc>
              </a:tr>
              <a:tr h="191656"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Times New Roman"/>
                      </a:endParaRPr>
                    </a:p>
                  </a:txBody>
                  <a:tcPr marL="58008" marR="58008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16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5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Family assessments and plans include partnership working focus wherever appropriate</a:t>
            </a:r>
          </a:p>
          <a:p>
            <a:r>
              <a:rPr lang="en-GB" dirty="0" smtClean="0"/>
              <a:t>Good links with Health, DWP, Police and Housing</a:t>
            </a:r>
          </a:p>
          <a:p>
            <a:r>
              <a:rPr lang="en-GB" dirty="0" smtClean="0"/>
              <a:t>Recent spot check by the DCLG assessed our work across a range of randomly selected cases and involved interviewing two Early Help workers…one of these told a strong story about the success of working with Housing to turn around a range of issues for a family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64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DCLG Maturity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Help maturity model that all Local Authorities are required to complete to assess their development against six key strands:	</a:t>
            </a:r>
          </a:p>
          <a:p>
            <a:pPr lvl="1"/>
            <a:r>
              <a:rPr lang="en-GB" dirty="0" smtClean="0"/>
              <a:t>The family experience of transformed services; </a:t>
            </a:r>
            <a:r>
              <a:rPr lang="en-GB" dirty="0" smtClean="0"/>
              <a:t>Leadership; </a:t>
            </a:r>
            <a:r>
              <a:rPr lang="en-GB" dirty="0" smtClean="0"/>
              <a:t>Strategy</a:t>
            </a:r>
            <a:r>
              <a:rPr lang="en-GB" dirty="0" smtClean="0"/>
              <a:t>; Culture; </a:t>
            </a:r>
            <a:r>
              <a:rPr lang="en-GB" dirty="0" smtClean="0"/>
              <a:t>Workforce Development; </a:t>
            </a:r>
            <a:r>
              <a:rPr lang="en-GB" dirty="0" smtClean="0"/>
              <a:t>Delivery Structures &amp; Processes</a:t>
            </a:r>
          </a:p>
          <a:p>
            <a:r>
              <a:rPr lang="en-GB" dirty="0" smtClean="0"/>
              <a:t>Current completing initial assessment but want to share draft with key partners to seek input and ensure it is thorough and honest</a:t>
            </a:r>
          </a:p>
          <a:p>
            <a:r>
              <a:rPr lang="en-GB" dirty="0" smtClean="0"/>
              <a:t>A process that will be updated annually and subject to peer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78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for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 embedding of Troubled Families outcomes into Early Help intensive work, to maximise claims and align practice even more fully</a:t>
            </a:r>
          </a:p>
          <a:p>
            <a:r>
              <a:rPr lang="en-GB" dirty="0" smtClean="0"/>
              <a:t>Youth Justice and Open Access – opportunities</a:t>
            </a:r>
          </a:p>
          <a:p>
            <a:r>
              <a:rPr lang="en-GB" dirty="0" smtClean="0"/>
              <a:t>Specialist Children’s Services – opportunities</a:t>
            </a:r>
          </a:p>
          <a:p>
            <a:r>
              <a:rPr lang="en-GB" dirty="0" smtClean="0"/>
              <a:t>Partnership working and communication – district links critical</a:t>
            </a:r>
          </a:p>
          <a:p>
            <a:r>
              <a:rPr lang="en-GB" dirty="0" smtClean="0"/>
              <a:t>Building on areas identified in the maturity model once completed for this year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842242"/>
      </p:ext>
    </p:extLst>
  </p:cSld>
  <p:clrMapOvr>
    <a:masterClrMapping/>
  </p:clrMapOvr>
</p:sld>
</file>

<file path=ppt/theme/theme1.xml><?xml version="1.0" encoding="utf-8"?>
<a:theme xmlns:a="http://schemas.openxmlformats.org/drawingml/2006/main" name="EHPS presentation for Dartford Gravesham member brief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EHPS presentation for Dartford Gravesham member briefing</Template>
  <TotalTime>6719</TotalTime>
  <Words>568</Words>
  <Application>Microsoft Office PowerPoint</Application>
  <PresentationFormat>On-screen Show (4:3)</PresentationFormat>
  <Paragraphs>211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EHPS presentation for Dartford Gravesham member briefing</vt:lpstr>
      <vt:lpstr>Troubled Families in Kent Update for Kent Housing Group</vt:lpstr>
      <vt:lpstr>Service Transformation</vt:lpstr>
      <vt:lpstr>EHPS Strategy and Three Year Plan</vt:lpstr>
      <vt:lpstr>EHPS Delivery Model</vt:lpstr>
      <vt:lpstr>PowerPoint Presentation</vt:lpstr>
      <vt:lpstr>Troubled Families Claims</vt:lpstr>
      <vt:lpstr>Partnership Working</vt:lpstr>
      <vt:lpstr>DCLG Maturity Model</vt:lpstr>
      <vt:lpstr>Areas for Development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Troubled Families: The Kent Approach</dc:title>
  <dc:creator>Kroll, Florence - EY PS</dc:creator>
  <cp:lastModifiedBy>Atkinson, Katherine - EY EQS</cp:lastModifiedBy>
  <cp:revision>342</cp:revision>
  <cp:lastPrinted>2016-03-22T13:44:52Z</cp:lastPrinted>
  <dcterms:created xsi:type="dcterms:W3CDTF">2014-10-09T11:49:51Z</dcterms:created>
  <dcterms:modified xsi:type="dcterms:W3CDTF">2017-05-08T12:58:47Z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f3f15783-d730-47b8-9be8-1c7ca18260a2</vt:lpwstr>
  </property>
  <property fmtid="{D5CDD505-2E9C-101B-9397-08002B2CF9AE}" pid="3" name="ContentTypeId">
    <vt:lpwstr>0x010100D42229A364E9FC4EBDE1546DFF3D65AD</vt:lpwstr>
  </property>
  <property fmtid="{D5CDD505-2E9C-101B-9397-08002B2CF9AE}" pid="4" name="Ways of working">
    <vt:lpwstr>1</vt:lpwstr>
  </property>
  <property fmtid="{D5CDD505-2E9C-101B-9397-08002B2CF9AE}" pid="5" name="Category">
    <vt:lpwstr>Communication</vt:lpwstr>
  </property>
  <property fmtid="{D5CDD505-2E9C-101B-9397-08002B2CF9AE}" pid="6" name="PublishingStartDate">
    <vt:lpwstr/>
  </property>
  <property fmtid="{D5CDD505-2E9C-101B-9397-08002B2CF9AE}" pid="7" name="PublishingExpirationDate">
    <vt:lpwstr/>
  </property>
  <property fmtid="{D5CDD505-2E9C-101B-9397-08002B2CF9AE}" pid="8" name="Environmental performance grouping">
    <vt:lpwstr>Not applicable</vt:lpwstr>
  </property>
  <property fmtid="{D5CDD505-2E9C-101B-9397-08002B2CF9AE}" pid="9" name="_dlc_DocId">
    <vt:lpwstr>HDA2S5J67HAM-54-391</vt:lpwstr>
  </property>
  <property fmtid="{D5CDD505-2E9C-101B-9397-08002B2CF9AE}" pid="10" name="Directorate">
    <vt:lpwstr>All</vt:lpwstr>
  </property>
  <property fmtid="{D5CDD505-2E9C-101B-9397-08002B2CF9AE}" pid="11" name="_dlc_DocIdUrl">
    <vt:lpwstr>http://knet/ourcouncil/_layouts/DocIdRedir.aspx?ID=HDA2S5J67HAM-54-391, HDA2S5J67HAM-54-391</vt:lpwstr>
  </property>
  <property fmtid="{D5CDD505-2E9C-101B-9397-08002B2CF9AE}" pid="12" name="Structure chart">
    <vt:lpwstr>0</vt:lpwstr>
  </property>
  <property fmtid="{D5CDD505-2E9C-101B-9397-08002B2CF9AE}" pid="13" name="ContentOwner">
    <vt:lpwstr/>
  </property>
  <property fmtid="{D5CDD505-2E9C-101B-9397-08002B2CF9AE}" pid="14" name="Sub category">
    <vt:lpwstr>Not applicable</vt:lpwstr>
  </property>
</Properties>
</file>