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39"/>
  </p:notesMasterIdLst>
  <p:sldIdLst>
    <p:sldId id="365" r:id="rId4"/>
    <p:sldId id="366" r:id="rId5"/>
    <p:sldId id="367" r:id="rId6"/>
    <p:sldId id="368" r:id="rId7"/>
    <p:sldId id="369" r:id="rId8"/>
    <p:sldId id="391" r:id="rId9"/>
    <p:sldId id="386" r:id="rId10"/>
    <p:sldId id="381" r:id="rId11"/>
    <p:sldId id="390" r:id="rId12"/>
    <p:sldId id="380" r:id="rId13"/>
    <p:sldId id="382" r:id="rId14"/>
    <p:sldId id="383" r:id="rId15"/>
    <p:sldId id="384" r:id="rId16"/>
    <p:sldId id="385" r:id="rId17"/>
    <p:sldId id="353" r:id="rId18"/>
    <p:sldId id="332" r:id="rId19"/>
    <p:sldId id="333" r:id="rId20"/>
    <p:sldId id="336" r:id="rId21"/>
    <p:sldId id="340" r:id="rId22"/>
    <p:sldId id="342" r:id="rId23"/>
    <p:sldId id="343" r:id="rId24"/>
    <p:sldId id="345" r:id="rId25"/>
    <p:sldId id="347" r:id="rId26"/>
    <p:sldId id="348" r:id="rId27"/>
    <p:sldId id="351" r:id="rId28"/>
    <p:sldId id="349" r:id="rId29"/>
    <p:sldId id="354" r:id="rId30"/>
    <p:sldId id="355" r:id="rId31"/>
    <p:sldId id="357" r:id="rId32"/>
    <p:sldId id="358" r:id="rId33"/>
    <p:sldId id="359" r:id="rId34"/>
    <p:sldId id="360" r:id="rId35"/>
    <p:sldId id="361" r:id="rId36"/>
    <p:sldId id="362" r:id="rId37"/>
    <p:sldId id="3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son, Emma - SC COM" initials="HE-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0" autoAdjust="0"/>
  </p:normalViewPr>
  <p:slideViewPr>
    <p:cSldViewPr>
      <p:cViewPr>
        <p:scale>
          <a:sx n="110" d="100"/>
          <a:sy n="110" d="100"/>
        </p:scale>
        <p:origin x="-390" y="132"/>
      </p:cViewPr>
      <p:guideLst>
        <p:guide orient="horz" pos="2160"/>
        <p:guide pos="2880"/>
      </p:guideLst>
    </p:cSldViewPr>
  </p:slideViewPr>
  <p:notesTextViewPr>
    <p:cViewPr>
      <p:scale>
        <a:sx n="1" d="1"/>
        <a:sy n="1" d="1"/>
      </p:scale>
      <p:origin x="0" y="0"/>
    </p:cViewPr>
  </p:notesTextViewPr>
  <p:sorterViewPr>
    <p:cViewPr>
      <p:scale>
        <a:sx n="100" d="100"/>
        <a:sy n="100" d="100"/>
      </p:scale>
      <p:origin x="0" y="2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6BE79-2D9C-4ABF-AC56-FD8664DFEAAC}" type="datetimeFigureOut">
              <a:rPr lang="en-GB" smtClean="0"/>
              <a:t>16/05/2017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A567D-63AB-46C4-BEB6-E74590967575}" type="slidenum">
              <a:rPr lang="en-GB" smtClean="0"/>
              <a:t>‹#›</a:t>
            </a:fld>
            <a:endParaRPr lang="en-GB"/>
          </a:p>
        </p:txBody>
      </p:sp>
    </p:spTree>
    <p:extLst>
      <p:ext uri="{BB962C8B-B14F-4D97-AF65-F5344CB8AC3E}">
        <p14:creationId xmlns:p14="http://schemas.microsoft.com/office/powerpoint/2010/main" val="184272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C98786-E0FE-47C2-994E-12369B744B62}" type="slidenum">
              <a:rPr lang="en-GB" smtClean="0"/>
              <a:t>4</a:t>
            </a:fld>
            <a:endParaRPr lang="en-GB"/>
          </a:p>
        </p:txBody>
      </p:sp>
    </p:spTree>
    <p:extLst>
      <p:ext uri="{BB962C8B-B14F-4D97-AF65-F5344CB8AC3E}">
        <p14:creationId xmlns:p14="http://schemas.microsoft.com/office/powerpoint/2010/main" val="329082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1A567D-63AB-46C4-BEB6-E74590967575}" type="slidenum">
              <a:rPr lang="en-GB" smtClean="0"/>
              <a:t>15</a:t>
            </a:fld>
            <a:endParaRPr lang="en-GB"/>
          </a:p>
        </p:txBody>
      </p:sp>
    </p:spTree>
    <p:extLst>
      <p:ext uri="{BB962C8B-B14F-4D97-AF65-F5344CB8AC3E}">
        <p14:creationId xmlns:p14="http://schemas.microsoft.com/office/powerpoint/2010/main" val="64475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6E608A-CC8B-4D50-990B-42F029EBC24E}" type="slidenum">
              <a:rPr lang="en-GB" smtClean="0"/>
              <a:t>17</a:t>
            </a:fld>
            <a:endParaRPr lang="en-GB"/>
          </a:p>
        </p:txBody>
      </p:sp>
    </p:spTree>
    <p:extLst>
      <p:ext uri="{BB962C8B-B14F-4D97-AF65-F5344CB8AC3E}">
        <p14:creationId xmlns:p14="http://schemas.microsoft.com/office/powerpoint/2010/main" val="123534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1C98786-E0FE-47C2-994E-12369B744B62}" type="slidenum">
              <a:rPr lang="en-GB" smtClean="0"/>
              <a:t>18</a:t>
            </a:fld>
            <a:endParaRPr lang="en-GB"/>
          </a:p>
        </p:txBody>
      </p:sp>
    </p:spTree>
    <p:extLst>
      <p:ext uri="{BB962C8B-B14F-4D97-AF65-F5344CB8AC3E}">
        <p14:creationId xmlns:p14="http://schemas.microsoft.com/office/powerpoint/2010/main" val="21172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F3E23-8931-493E-BD48-74DC1A2C0688}" type="slidenum">
              <a:rPr lang="en-GB" smtClean="0"/>
              <a:t>21</a:t>
            </a:fld>
            <a:endParaRPr lang="en-GB" dirty="0"/>
          </a:p>
        </p:txBody>
      </p:sp>
    </p:spTree>
    <p:extLst>
      <p:ext uri="{BB962C8B-B14F-4D97-AF65-F5344CB8AC3E}">
        <p14:creationId xmlns:p14="http://schemas.microsoft.com/office/powerpoint/2010/main" val="296841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Arial"/>
                <a:ea typeface="+mn-ea"/>
                <a:cs typeface="+mn-cs"/>
              </a:rPr>
              <a:t>What are we doing?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70C0"/>
                </a:solidFill>
                <a:effectLst/>
                <a:uLnTx/>
                <a:uFillTx/>
                <a:latin typeface="Arial"/>
                <a:ea typeface="+mn-ea"/>
                <a:cs typeface="+mn-cs"/>
              </a:rPr>
              <a:t>Reviewing the opportunity for a number of people with a mental health need that currently live in residential care, to live in alternative settings that will allow them to lead more independent lives. There are just under 300 people with a MH in residential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Arial"/>
                <a:ea typeface="+mn-ea"/>
                <a:cs typeface="+mn-cs"/>
              </a:rPr>
              <a:t>Why are we doing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70C0"/>
                </a:solidFill>
                <a:effectLst/>
                <a:uLnTx/>
                <a:uFillTx/>
                <a:latin typeface="Arial"/>
                <a:ea typeface="+mn-ea"/>
                <a:cs typeface="+mn-cs"/>
              </a:rPr>
              <a:t>We believe that ‘people with mental health needs are entitled to the same aspirations and life changes as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D9BFF2-279A-4AB3-8843-A38DBC5AA246}"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78904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solidFill>
                  <a:schemeClr val="bg1">
                    <a:lumMod val="50000"/>
                  </a:schemeClr>
                </a:solidFill>
              </a:rPr>
              <a:t>Will this be different from the past? What will that mean for users?</a:t>
            </a:r>
          </a:p>
          <a:p>
            <a:endParaRPr lang="en-GB" dirty="0"/>
          </a:p>
        </p:txBody>
      </p:sp>
      <p:sp>
        <p:nvSpPr>
          <p:cNvPr id="4" name="Slide Number Placeholder 3"/>
          <p:cNvSpPr>
            <a:spLocks noGrp="1"/>
          </p:cNvSpPr>
          <p:nvPr>
            <p:ph type="sldNum" sz="quarter" idx="10"/>
          </p:nvPr>
        </p:nvSpPr>
        <p:spPr/>
        <p:txBody>
          <a:bodyPr/>
          <a:lstStyle/>
          <a:p>
            <a:fld id="{D2B819C2-C5C3-4378-AE4D-80AEBCE44D74}"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86324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solidFill>
                  <a:schemeClr val="bg1">
                    <a:lumMod val="50000"/>
                  </a:schemeClr>
                </a:solidFill>
              </a:rPr>
              <a:t>Will this be different from the past? What will that mean for users?</a:t>
            </a:r>
          </a:p>
          <a:p>
            <a:endParaRPr lang="en-GB" dirty="0"/>
          </a:p>
        </p:txBody>
      </p:sp>
      <p:sp>
        <p:nvSpPr>
          <p:cNvPr id="4" name="Slide Number Placeholder 3"/>
          <p:cNvSpPr>
            <a:spLocks noGrp="1"/>
          </p:cNvSpPr>
          <p:nvPr>
            <p:ph type="sldNum" sz="quarter" idx="10"/>
          </p:nvPr>
        </p:nvSpPr>
        <p:spPr/>
        <p:txBody>
          <a:bodyPr/>
          <a:lstStyle/>
          <a:p>
            <a:fld id="{D2B819C2-C5C3-4378-AE4D-80AEBCE44D74}"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86324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Reprofiling</a:t>
            </a:r>
            <a:r>
              <a:rPr lang="en-GB" dirty="0" smtClean="0"/>
              <a:t> budgets </a:t>
            </a:r>
          </a:p>
          <a:p>
            <a:r>
              <a:rPr lang="en-GB" dirty="0" smtClean="0"/>
              <a:t>Extraordinary budget meeting</a:t>
            </a:r>
            <a:r>
              <a:rPr lang="en-GB" baseline="0" dirty="0" smtClean="0"/>
              <a:t> </a:t>
            </a:r>
          </a:p>
          <a:p>
            <a:r>
              <a:rPr lang="en-GB" baseline="0" dirty="0" smtClean="0"/>
              <a:t>Representing budget due to and extraordinary Change</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51C98786-E0FE-47C2-994E-12369B744B62}" type="slidenum">
              <a:rPr lang="en-GB" smtClean="0"/>
              <a:t>5</a:t>
            </a:fld>
            <a:endParaRPr lang="en-GB"/>
          </a:p>
        </p:txBody>
      </p:sp>
    </p:spTree>
    <p:extLst>
      <p:ext uri="{BB962C8B-B14F-4D97-AF65-F5344CB8AC3E}">
        <p14:creationId xmlns:p14="http://schemas.microsoft.com/office/powerpoint/2010/main" val="329082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F59C0-5E8F-46B7-981B-404D879958EB}" type="slidenum">
              <a:rPr lang="en-GB" smtClean="0"/>
              <a:t>8</a:t>
            </a:fld>
            <a:endParaRPr lang="en-GB" dirty="0"/>
          </a:p>
        </p:txBody>
      </p:sp>
    </p:spTree>
    <p:extLst>
      <p:ext uri="{BB962C8B-B14F-4D97-AF65-F5344CB8AC3E}">
        <p14:creationId xmlns:p14="http://schemas.microsoft.com/office/powerpoint/2010/main" val="259183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F59C0-5E8F-46B7-981B-404D879958EB}" type="slidenum">
              <a:rPr lang="en-GB" smtClean="0"/>
              <a:t>9</a:t>
            </a:fld>
            <a:endParaRPr lang="en-GB" dirty="0"/>
          </a:p>
        </p:txBody>
      </p:sp>
    </p:spTree>
    <p:extLst>
      <p:ext uri="{BB962C8B-B14F-4D97-AF65-F5344CB8AC3E}">
        <p14:creationId xmlns:p14="http://schemas.microsoft.com/office/powerpoint/2010/main" val="259183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F59C0-5E8F-46B7-981B-404D879958EB}" type="slidenum">
              <a:rPr lang="en-GB" smtClean="0"/>
              <a:t>10</a:t>
            </a:fld>
            <a:endParaRPr lang="en-GB" dirty="0"/>
          </a:p>
        </p:txBody>
      </p:sp>
    </p:spTree>
    <p:extLst>
      <p:ext uri="{BB962C8B-B14F-4D97-AF65-F5344CB8AC3E}">
        <p14:creationId xmlns:p14="http://schemas.microsoft.com/office/powerpoint/2010/main" val="259183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F59C0-5E8F-46B7-981B-404D879958EB}" type="slidenum">
              <a:rPr lang="en-GB" smtClean="0"/>
              <a:t>11</a:t>
            </a:fld>
            <a:endParaRPr lang="en-GB"/>
          </a:p>
        </p:txBody>
      </p:sp>
    </p:spTree>
    <p:extLst>
      <p:ext uri="{BB962C8B-B14F-4D97-AF65-F5344CB8AC3E}">
        <p14:creationId xmlns:p14="http://schemas.microsoft.com/office/powerpoint/2010/main" val="259183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F59C0-5E8F-46B7-981B-404D879958EB}" type="slidenum">
              <a:rPr lang="en-GB" smtClean="0"/>
              <a:t>12</a:t>
            </a:fld>
            <a:endParaRPr lang="en-GB"/>
          </a:p>
        </p:txBody>
      </p:sp>
    </p:spTree>
    <p:extLst>
      <p:ext uri="{BB962C8B-B14F-4D97-AF65-F5344CB8AC3E}">
        <p14:creationId xmlns:p14="http://schemas.microsoft.com/office/powerpoint/2010/main" val="259183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F59C0-5E8F-46B7-981B-404D879958EB}" type="slidenum">
              <a:rPr lang="en-GB" smtClean="0"/>
              <a:t>13</a:t>
            </a:fld>
            <a:endParaRPr lang="en-GB"/>
          </a:p>
        </p:txBody>
      </p:sp>
    </p:spTree>
    <p:extLst>
      <p:ext uri="{BB962C8B-B14F-4D97-AF65-F5344CB8AC3E}">
        <p14:creationId xmlns:p14="http://schemas.microsoft.com/office/powerpoint/2010/main" val="259183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F59C0-5E8F-46B7-981B-404D879958EB}" type="slidenum">
              <a:rPr lang="en-GB" smtClean="0"/>
              <a:t>14</a:t>
            </a:fld>
            <a:endParaRPr lang="en-GB" dirty="0"/>
          </a:p>
        </p:txBody>
      </p:sp>
    </p:spTree>
    <p:extLst>
      <p:ext uri="{BB962C8B-B14F-4D97-AF65-F5344CB8AC3E}">
        <p14:creationId xmlns:p14="http://schemas.microsoft.com/office/powerpoint/2010/main" val="1980520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newtoneuropeltd.sharepoint.com/sites/know-how/wiki/Pages/Newton%20Standard%20Colours.aspx"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1538C7-FCE9-40CE-A50B-C6EE3C0A506D}" type="datetimeFigureOut">
              <a:rPr lang="en-GB" smtClean="0"/>
              <a:t>16/05/2017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0C88BB-D285-4013-B729-36A3BA5C1FCB}" type="slidenum">
              <a:rPr lang="en-GB" smtClean="0"/>
              <a:t>‹#›</a:t>
            </a:fld>
            <a:endParaRPr lang="en-GB"/>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845904"/>
            <a:ext cx="1219200" cy="95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62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1538C7-FCE9-40CE-A50B-C6EE3C0A506D}" type="datetimeFigureOut">
              <a:rPr lang="en-GB" smtClean="0"/>
              <a:t>16/05/2017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0C88BB-D285-4013-B729-36A3BA5C1FCB}" type="slidenum">
              <a:rPr lang="en-GB" smtClean="0"/>
              <a:t>‹#›</a:t>
            </a:fld>
            <a:endParaRPr lang="en-GB"/>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829267"/>
            <a:ext cx="1219200" cy="94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75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1538C7-FCE9-40CE-A50B-C6EE3C0A506D}" type="datetimeFigureOut">
              <a:rPr lang="en-GB" smtClean="0"/>
              <a:t>16/05/2017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0C88BB-D285-4013-B729-36A3BA5C1FCB}" type="slidenum">
              <a:rPr lang="en-GB" smtClean="0"/>
              <a:t>‹#›</a:t>
            </a:fld>
            <a:endParaRPr lang="en-GB"/>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829267"/>
            <a:ext cx="1219200" cy="95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06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257098388"/>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691099" cy="490537"/>
          </a:xfrm>
        </p:spPr>
        <p:txBody>
          <a:bodyPr>
            <a:normAutofit/>
          </a:bodyPr>
          <a:lstStyle>
            <a:lvl1pPr>
              <a:defRPr sz="24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250825" y="1284270"/>
            <a:ext cx="8642350" cy="4818579"/>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675161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 + LY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66376"/>
            <a:ext cx="7763018" cy="490537"/>
          </a:xfrm>
        </p:spPr>
        <p:txBody>
          <a:bodyPr>
            <a:normAutofit/>
          </a:bodyPr>
          <a:lstStyle>
            <a:lvl1pPr>
              <a:defRPr sz="2400" baseline="0">
                <a:solidFill>
                  <a:schemeClr val="bg1"/>
                </a:solidFill>
                <a:latin typeface="Arial" pitchFamily="34" charset="0"/>
                <a:cs typeface="Arial" pitchFamily="34" charset="0"/>
              </a:defRPr>
            </a:lvl1pPr>
          </a:lstStyle>
          <a:p>
            <a:r>
              <a:rPr lang="en-US" dirty="0" smtClean="0"/>
              <a:t>Standard Graph and Explanation</a:t>
            </a:r>
            <a:endParaRPr lang="en-GB" dirty="0"/>
          </a:p>
        </p:txBody>
      </p:sp>
      <p:sp>
        <p:nvSpPr>
          <p:cNvPr id="3" name="Content Placeholder 2"/>
          <p:cNvSpPr>
            <a:spLocks noGrp="1"/>
          </p:cNvSpPr>
          <p:nvPr>
            <p:ph idx="1" hasCustomPrompt="1"/>
          </p:nvPr>
        </p:nvSpPr>
        <p:spPr>
          <a:xfrm>
            <a:off x="250825" y="1273996"/>
            <a:ext cx="8642350" cy="4092088"/>
          </a:xfrm>
        </p:spPr>
        <p:txBody>
          <a:bodyPr/>
          <a:lstStyle>
            <a:lvl1pPr>
              <a:defRPr sz="1400" baseline="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Insert graph here</a:t>
            </a:r>
            <a:endParaRPr lang="en-GB" dirty="0"/>
          </a:p>
        </p:txBody>
      </p:sp>
      <p:sp>
        <p:nvSpPr>
          <p:cNvPr id="5" name="Content Placeholder 2"/>
          <p:cNvSpPr>
            <a:spLocks noGrp="1"/>
          </p:cNvSpPr>
          <p:nvPr>
            <p:ph idx="10" hasCustomPrompt="1"/>
          </p:nvPr>
        </p:nvSpPr>
        <p:spPr>
          <a:xfrm>
            <a:off x="250825" y="5508959"/>
            <a:ext cx="8652209" cy="583616"/>
          </a:xfrm>
          <a:solidFill>
            <a:srgbClr val="FFF800"/>
          </a:solidFill>
          <a:effectLst>
            <a:outerShdw blurRad="63500" dist="36830" dir="2700000" algn="tl" rotWithShape="0">
              <a:prstClr val="black"/>
            </a:outerShdw>
          </a:effectLst>
        </p:spPr>
        <p:txBody>
          <a:bodyPr anchor="ctr"/>
          <a:lstStyle>
            <a:lvl1pPr marL="0" indent="0" algn="ctr">
              <a:buNone/>
              <a:defRPr sz="1200" baseline="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Write key point here</a:t>
            </a:r>
            <a:endParaRPr lang="en-GB" dirty="0"/>
          </a:p>
        </p:txBody>
      </p:sp>
    </p:spTree>
    <p:extLst>
      <p:ext uri="{BB962C8B-B14F-4D97-AF65-F5344CB8AC3E}">
        <p14:creationId xmlns:p14="http://schemas.microsoft.com/office/powerpoint/2010/main" val="16110154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rovement Cycle">
    <p:spTree>
      <p:nvGrpSpPr>
        <p:cNvPr id="1" name=""/>
        <p:cNvGrpSpPr/>
        <p:nvPr/>
      </p:nvGrpSpPr>
      <p:grpSpPr>
        <a:xfrm>
          <a:off x="0" y="0"/>
          <a:ext cx="0" cy="0"/>
          <a:chOff x="0" y="0"/>
          <a:chExt cx="0" cy="0"/>
        </a:xfrm>
      </p:grpSpPr>
      <p:sp>
        <p:nvSpPr>
          <p:cNvPr id="25" name="Rounded Rectangle 24"/>
          <p:cNvSpPr/>
          <p:nvPr userDrawn="1"/>
        </p:nvSpPr>
        <p:spPr>
          <a:xfrm>
            <a:off x="250824" y="1658054"/>
            <a:ext cx="4248000" cy="237163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3" name="Content Placeholder 2"/>
          <p:cNvSpPr>
            <a:spLocks noGrp="1"/>
          </p:cNvSpPr>
          <p:nvPr>
            <p:ph idx="1"/>
          </p:nvPr>
        </p:nvSpPr>
        <p:spPr>
          <a:xfrm>
            <a:off x="250824" y="1975412"/>
            <a:ext cx="4248000" cy="2054279"/>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Rounded Rectangle 25"/>
          <p:cNvSpPr/>
          <p:nvPr userDrawn="1"/>
        </p:nvSpPr>
        <p:spPr>
          <a:xfrm>
            <a:off x="250824" y="1571606"/>
            <a:ext cx="4248000" cy="403806"/>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Data</a:t>
            </a:r>
          </a:p>
        </p:txBody>
      </p:sp>
      <p:sp>
        <p:nvSpPr>
          <p:cNvPr id="2" name="Title 1"/>
          <p:cNvSpPr>
            <a:spLocks noGrp="1"/>
          </p:cNvSpPr>
          <p:nvPr>
            <p:ph type="title" hasCustomPrompt="1"/>
          </p:nvPr>
        </p:nvSpPr>
        <p:spPr>
          <a:xfrm>
            <a:off x="250824" y="236652"/>
            <a:ext cx="7763018" cy="490537"/>
          </a:xfrm>
        </p:spPr>
        <p:txBody>
          <a:bodyPr>
            <a:normAutofit/>
          </a:bodyPr>
          <a:lstStyle>
            <a:lvl1pPr>
              <a:defRPr sz="2400">
                <a:solidFill>
                  <a:schemeClr val="bg1"/>
                </a:solidFill>
                <a:latin typeface="Arial" pitchFamily="34" charset="0"/>
                <a:cs typeface="Arial" pitchFamily="34" charset="0"/>
              </a:defRPr>
            </a:lvl1pPr>
          </a:lstStyle>
          <a:p>
            <a:r>
              <a:rPr lang="en-US" dirty="0" smtClean="0"/>
              <a:t>Standard Improvement Cycle</a:t>
            </a:r>
            <a:endParaRPr lang="en-GB" dirty="0"/>
          </a:p>
        </p:txBody>
      </p:sp>
      <p:sp>
        <p:nvSpPr>
          <p:cNvPr id="27" name="Rounded Rectangle 26"/>
          <p:cNvSpPr/>
          <p:nvPr userDrawn="1"/>
        </p:nvSpPr>
        <p:spPr>
          <a:xfrm>
            <a:off x="4717093" y="1571604"/>
            <a:ext cx="4248000" cy="245808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28" name="Content Placeholder 2"/>
          <p:cNvSpPr>
            <a:spLocks noGrp="1"/>
          </p:cNvSpPr>
          <p:nvPr>
            <p:ph idx="10"/>
          </p:nvPr>
        </p:nvSpPr>
        <p:spPr>
          <a:xfrm>
            <a:off x="4706819" y="1948855"/>
            <a:ext cx="4248000" cy="2072082"/>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Rounded Rectangle 28"/>
          <p:cNvSpPr/>
          <p:nvPr userDrawn="1"/>
        </p:nvSpPr>
        <p:spPr>
          <a:xfrm>
            <a:off x="4717093" y="1589959"/>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Analysis</a:t>
            </a:r>
          </a:p>
        </p:txBody>
      </p:sp>
      <p:sp>
        <p:nvSpPr>
          <p:cNvPr id="30" name="Rounded Rectangle 29"/>
          <p:cNvSpPr/>
          <p:nvPr userDrawn="1"/>
        </p:nvSpPr>
        <p:spPr>
          <a:xfrm>
            <a:off x="250824" y="4217654"/>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31" name="Content Placeholder 2"/>
          <p:cNvSpPr>
            <a:spLocks noGrp="1"/>
          </p:cNvSpPr>
          <p:nvPr>
            <p:ph idx="11"/>
          </p:nvPr>
        </p:nvSpPr>
        <p:spPr>
          <a:xfrm>
            <a:off x="250824" y="4584856"/>
            <a:ext cx="4248000" cy="2203641"/>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2" name="Rounded Rectangle 31"/>
          <p:cNvSpPr/>
          <p:nvPr userDrawn="1"/>
        </p:nvSpPr>
        <p:spPr>
          <a:xfrm>
            <a:off x="250824" y="4238211"/>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Problem Solving</a:t>
            </a:r>
          </a:p>
        </p:txBody>
      </p:sp>
      <p:sp>
        <p:nvSpPr>
          <p:cNvPr id="33" name="Rounded Rectangle 32"/>
          <p:cNvSpPr/>
          <p:nvPr userDrawn="1"/>
        </p:nvSpPr>
        <p:spPr>
          <a:xfrm>
            <a:off x="4717093" y="4207389"/>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34" name="Content Placeholder 2"/>
          <p:cNvSpPr>
            <a:spLocks noGrp="1"/>
          </p:cNvSpPr>
          <p:nvPr>
            <p:ph idx="12"/>
          </p:nvPr>
        </p:nvSpPr>
        <p:spPr>
          <a:xfrm>
            <a:off x="4717093" y="4562788"/>
            <a:ext cx="4248000" cy="2225709"/>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Rounded Rectangle 34"/>
          <p:cNvSpPr/>
          <p:nvPr userDrawn="1"/>
        </p:nvSpPr>
        <p:spPr>
          <a:xfrm>
            <a:off x="4717093" y="4216143"/>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Resource Allocation</a:t>
            </a:r>
          </a:p>
        </p:txBody>
      </p:sp>
      <p:sp>
        <p:nvSpPr>
          <p:cNvPr id="36" name="Curved Left Arrow 35"/>
          <p:cNvSpPr/>
          <p:nvPr userDrawn="1"/>
        </p:nvSpPr>
        <p:spPr>
          <a:xfrm rot="10800000">
            <a:off x="4065687" y="3704360"/>
            <a:ext cx="433137" cy="72189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GB" sz="1600">
              <a:solidFill>
                <a:srgbClr val="000000"/>
              </a:solidFill>
            </a:endParaRPr>
          </a:p>
        </p:txBody>
      </p:sp>
      <p:sp>
        <p:nvSpPr>
          <p:cNvPr id="37" name="Curved Left Arrow 36"/>
          <p:cNvSpPr/>
          <p:nvPr userDrawn="1"/>
        </p:nvSpPr>
        <p:spPr>
          <a:xfrm>
            <a:off x="4722999" y="3753958"/>
            <a:ext cx="433137" cy="72189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GB" sz="1600">
              <a:solidFill>
                <a:srgbClr val="000000"/>
              </a:solidFill>
            </a:endParaRPr>
          </a:p>
        </p:txBody>
      </p:sp>
    </p:spTree>
    <p:extLst>
      <p:ext uri="{BB962C8B-B14F-4D97-AF65-F5344CB8AC3E}">
        <p14:creationId xmlns:p14="http://schemas.microsoft.com/office/powerpoint/2010/main" val="16054103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44" name="Rounded Rectangle 43"/>
          <p:cNvSpPr/>
          <p:nvPr userDrawn="1"/>
        </p:nvSpPr>
        <p:spPr>
          <a:xfrm>
            <a:off x="4717093" y="4207389"/>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43" name="Rounded Rectangle 42"/>
          <p:cNvSpPr/>
          <p:nvPr userDrawn="1"/>
        </p:nvSpPr>
        <p:spPr>
          <a:xfrm>
            <a:off x="250824" y="4217654"/>
            <a:ext cx="4248000" cy="2570843"/>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41" name="Rounded Rectangle 40"/>
          <p:cNvSpPr/>
          <p:nvPr userDrawn="1"/>
        </p:nvSpPr>
        <p:spPr>
          <a:xfrm>
            <a:off x="4717093" y="1571604"/>
            <a:ext cx="4248000" cy="245808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40" name="Rounded Rectangle 39"/>
          <p:cNvSpPr/>
          <p:nvPr userDrawn="1"/>
        </p:nvSpPr>
        <p:spPr>
          <a:xfrm>
            <a:off x="250824" y="1658054"/>
            <a:ext cx="4248000" cy="237163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21" name="Content Placeholder 2"/>
          <p:cNvSpPr>
            <a:spLocks noGrp="1"/>
          </p:cNvSpPr>
          <p:nvPr>
            <p:ph idx="1"/>
          </p:nvPr>
        </p:nvSpPr>
        <p:spPr>
          <a:xfrm>
            <a:off x="250824" y="1997985"/>
            <a:ext cx="4248000" cy="2035262"/>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Rounded Rectangle 21"/>
          <p:cNvSpPr/>
          <p:nvPr userDrawn="1"/>
        </p:nvSpPr>
        <p:spPr>
          <a:xfrm>
            <a:off x="250824" y="1571606"/>
            <a:ext cx="4248000" cy="403806"/>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1</a:t>
            </a:r>
          </a:p>
        </p:txBody>
      </p:sp>
      <p:sp>
        <p:nvSpPr>
          <p:cNvPr id="23" name="Content Placeholder 2"/>
          <p:cNvSpPr>
            <a:spLocks noGrp="1"/>
          </p:cNvSpPr>
          <p:nvPr>
            <p:ph idx="10"/>
          </p:nvPr>
        </p:nvSpPr>
        <p:spPr>
          <a:xfrm>
            <a:off x="4717093" y="1950342"/>
            <a:ext cx="4248000" cy="2148282"/>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Rounded Rectangle 23"/>
          <p:cNvSpPr/>
          <p:nvPr userDrawn="1"/>
        </p:nvSpPr>
        <p:spPr>
          <a:xfrm>
            <a:off x="4717093" y="1589959"/>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2</a:t>
            </a:r>
          </a:p>
        </p:txBody>
      </p:sp>
      <p:sp>
        <p:nvSpPr>
          <p:cNvPr id="36" name="Content Placeholder 2"/>
          <p:cNvSpPr>
            <a:spLocks noGrp="1"/>
          </p:cNvSpPr>
          <p:nvPr>
            <p:ph idx="11"/>
          </p:nvPr>
        </p:nvSpPr>
        <p:spPr>
          <a:xfrm>
            <a:off x="250824" y="4747720"/>
            <a:ext cx="4248000" cy="2040777"/>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7" name="Rounded Rectangle 36"/>
          <p:cNvSpPr/>
          <p:nvPr userDrawn="1"/>
        </p:nvSpPr>
        <p:spPr>
          <a:xfrm>
            <a:off x="250824" y="4238211"/>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3</a:t>
            </a:r>
          </a:p>
        </p:txBody>
      </p:sp>
      <p:sp>
        <p:nvSpPr>
          <p:cNvPr id="38" name="Rounded Rectangle 37"/>
          <p:cNvSpPr/>
          <p:nvPr userDrawn="1"/>
        </p:nvSpPr>
        <p:spPr>
          <a:xfrm>
            <a:off x="4717093" y="4216143"/>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4</a:t>
            </a:r>
          </a:p>
        </p:txBody>
      </p:sp>
      <p:sp>
        <p:nvSpPr>
          <p:cNvPr id="39" name="Content Placeholder 2"/>
          <p:cNvSpPr>
            <a:spLocks noGrp="1"/>
          </p:cNvSpPr>
          <p:nvPr>
            <p:ph idx="12"/>
          </p:nvPr>
        </p:nvSpPr>
        <p:spPr>
          <a:xfrm>
            <a:off x="4727367" y="4749240"/>
            <a:ext cx="4248000" cy="2039257"/>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5" name="Title 1"/>
          <p:cNvSpPr>
            <a:spLocks noGrp="1"/>
          </p:cNvSpPr>
          <p:nvPr>
            <p:ph type="title"/>
          </p:nvPr>
        </p:nvSpPr>
        <p:spPr>
          <a:xfrm>
            <a:off x="250824" y="236652"/>
            <a:ext cx="7763018" cy="490537"/>
          </a:xfrm>
        </p:spPr>
        <p:txBody>
          <a:bodyPr>
            <a:normAutofit/>
          </a:bodyPr>
          <a:lstStyle>
            <a:lvl1pPr>
              <a:defRPr sz="2400">
                <a:solidFill>
                  <a:schemeClr val="bg1"/>
                </a:solidFill>
                <a:latin typeface="Arial" pitchFamily="34" charset="0"/>
                <a:cs typeface="Arial" pitchFamily="34" charset="0"/>
              </a:defRPr>
            </a:lvl1pPr>
          </a:lstStyle>
          <a:p>
            <a:endParaRPr lang="en-GB" dirty="0"/>
          </a:p>
        </p:txBody>
      </p:sp>
    </p:spTree>
    <p:extLst>
      <p:ext uri="{BB962C8B-B14F-4D97-AF65-F5344CB8AC3E}">
        <p14:creationId xmlns:p14="http://schemas.microsoft.com/office/powerpoint/2010/main" val="13903261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Standar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274638"/>
            <a:ext cx="7814652" cy="490537"/>
          </a:xfrm>
        </p:spPr>
        <p:txBody>
          <a:bodyPr/>
          <a:lstStyle>
            <a:lvl1pPr>
              <a:defRPr>
                <a:solidFill>
                  <a:schemeClr val="bg1"/>
                </a:solidFill>
              </a:defRPr>
            </a:lvl1pPr>
          </a:lstStyle>
          <a:p>
            <a:r>
              <a:rPr lang="en-US" dirty="0" smtClean="0"/>
              <a:t>Slide Standards</a:t>
            </a:r>
            <a:endParaRPr lang="en-GB" dirty="0"/>
          </a:p>
        </p:txBody>
      </p:sp>
      <p:sp>
        <p:nvSpPr>
          <p:cNvPr id="6" name="Rectangle 5"/>
          <p:cNvSpPr/>
          <p:nvPr userDrawn="1"/>
        </p:nvSpPr>
        <p:spPr>
          <a:xfrm>
            <a:off x="250825" y="1277815"/>
            <a:ext cx="8642350" cy="4818185"/>
          </a:xfrm>
          <a:prstGeom prst="rect">
            <a:avLst/>
          </a:prstGeom>
          <a:solidFill>
            <a:schemeClr val="bg1"/>
          </a:solidFill>
          <a:ln>
            <a:solidFill>
              <a:srgbClr val="4096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ALL TEXT IS ARIAL</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Newton standard colours apply (bottom table </a:t>
            </a:r>
            <a:r>
              <a:rPr lang="en-GB" sz="1200" dirty="0">
                <a:solidFill>
                  <a:srgbClr val="000000"/>
                </a:solidFill>
                <a:cs typeface="Arial" panose="020B0604020202020204" pitchFamily="34" charset="0"/>
                <a:hlinkClick r:id="rId2"/>
              </a:rPr>
              <a:t>https://newtoneuropeltd.sharepoint.com/sites/know-how/wiki/Pages/Newton%20Standard%20Colours.aspx</a:t>
            </a:r>
            <a:r>
              <a:rPr lang="en-GB" sz="1200" dirty="0">
                <a:solidFill>
                  <a:srgbClr val="000000"/>
                </a:solidFill>
                <a:cs typeface="Arial" panose="020B0604020202020204" pitchFamily="34" charset="0"/>
              </a:rPr>
              <a:t>)</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Slide titles are 24pt (Light blue - RGB 66, 131, 196)</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Intermediary </a:t>
            </a:r>
            <a:r>
              <a:rPr lang="en-GB" sz="1200" dirty="0" err="1">
                <a:solidFill>
                  <a:srgbClr val="000000"/>
                </a:solidFill>
                <a:cs typeface="Arial" panose="020B0604020202020204" pitchFamily="34" charset="0"/>
              </a:rPr>
              <a:t>adhoc</a:t>
            </a:r>
            <a:r>
              <a:rPr lang="en-GB" sz="1200" dirty="0">
                <a:solidFill>
                  <a:srgbClr val="000000"/>
                </a:solidFill>
                <a:cs typeface="Arial" panose="020B0604020202020204" pitchFamily="34" charset="0"/>
              </a:rPr>
              <a:t> titles can be sized as appropriate (in between the bounds above and below)</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General text is 12pt (Black - RGB 0,0,0)</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One LYB per page</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Standard graphs produced (see standard graph page)</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Images inserted as JPEGs and given a downward – right shadow</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Box corners radius of 0.3</a:t>
            </a:r>
          </a:p>
          <a:p>
            <a:pPr eaLnBrk="0" fontAlgn="base" hangingPunct="0">
              <a:spcBef>
                <a:spcPct val="50000"/>
              </a:spcBef>
              <a:spcAft>
                <a:spcPct val="0"/>
              </a:spcAft>
            </a:pPr>
            <a:endParaRPr lang="en-GB" sz="1200" dirty="0">
              <a:solidFill>
                <a:srgbClr val="000000"/>
              </a:solidFill>
              <a:cs typeface="Arial" panose="020B0604020202020204" pitchFamily="34" charset="0"/>
            </a:endParaRPr>
          </a:p>
        </p:txBody>
      </p:sp>
      <p:sp>
        <p:nvSpPr>
          <p:cNvPr id="10" name="Rounded Rectangle 9"/>
          <p:cNvSpPr/>
          <p:nvPr/>
        </p:nvSpPr>
        <p:spPr>
          <a:xfrm>
            <a:off x="5680687" y="3096251"/>
            <a:ext cx="2274167" cy="2680552"/>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r>
              <a:rPr lang="en-GB" sz="1200" dirty="0">
                <a:solidFill>
                  <a:srgbClr val="000000"/>
                </a:solidFill>
              </a:rPr>
              <a:t>With 12pt </a:t>
            </a:r>
            <a:r>
              <a:rPr lang="en-GB" sz="1200" dirty="0" err="1">
                <a:solidFill>
                  <a:srgbClr val="000000"/>
                </a:solidFill>
              </a:rPr>
              <a:t>arial</a:t>
            </a:r>
            <a:r>
              <a:rPr lang="en-GB" sz="1200" dirty="0">
                <a:solidFill>
                  <a:srgbClr val="000000"/>
                </a:solidFill>
              </a:rPr>
              <a:t> black text (remember to re-radius corners after resizing box)</a:t>
            </a:r>
          </a:p>
          <a:p>
            <a:pPr eaLnBrk="0" fontAlgn="base" hangingPunct="0">
              <a:spcBef>
                <a:spcPct val="50000"/>
              </a:spcBef>
              <a:spcAft>
                <a:spcPct val="0"/>
              </a:spcAft>
            </a:pPr>
            <a:r>
              <a:rPr lang="en-GB" sz="1200" dirty="0">
                <a:solidFill>
                  <a:srgbClr val="000000"/>
                </a:solidFill>
              </a:rPr>
              <a:t>Colour – RGB 0, 66, 124 (as per Newton standard)</a:t>
            </a:r>
          </a:p>
          <a:p>
            <a:pPr eaLnBrk="0" fontAlgn="base" hangingPunct="0">
              <a:spcBef>
                <a:spcPct val="50000"/>
              </a:spcBef>
              <a:spcAft>
                <a:spcPct val="0"/>
              </a:spcAft>
            </a:pPr>
            <a:r>
              <a:rPr lang="en-GB" sz="1200" dirty="0">
                <a:solidFill>
                  <a:srgbClr val="000000"/>
                </a:solidFill>
              </a:rPr>
              <a:t>0.3 box corners</a:t>
            </a:r>
          </a:p>
          <a:p>
            <a:pPr eaLnBrk="0" fontAlgn="base" hangingPunct="0">
              <a:spcBef>
                <a:spcPct val="50000"/>
              </a:spcBef>
              <a:spcAft>
                <a:spcPct val="0"/>
              </a:spcAft>
            </a:pPr>
            <a:endParaRPr lang="en-GB" sz="1200" dirty="0">
              <a:solidFill>
                <a:srgbClr val="000000"/>
              </a:solidFill>
            </a:endParaRPr>
          </a:p>
        </p:txBody>
      </p:sp>
      <p:sp>
        <p:nvSpPr>
          <p:cNvPr id="11" name="Rounded Rectangle 10"/>
          <p:cNvSpPr/>
          <p:nvPr/>
        </p:nvSpPr>
        <p:spPr>
          <a:xfrm>
            <a:off x="5680687" y="3096251"/>
            <a:ext cx="2274167" cy="360000"/>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This is a Standard Box</a:t>
            </a:r>
          </a:p>
        </p:txBody>
      </p:sp>
    </p:spTree>
    <p:extLst>
      <p:ext uri="{BB962C8B-B14F-4D97-AF65-F5344CB8AC3E}">
        <p14:creationId xmlns:p14="http://schemas.microsoft.com/office/powerpoint/2010/main" val="757546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1848064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defRPr>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1520" y="1301262"/>
            <a:ext cx="4244280" cy="4806461"/>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01262"/>
            <a:ext cx="4244280" cy="4806461"/>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028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1538C7-FCE9-40CE-A50B-C6EE3C0A506D}" type="datetimeFigureOut">
              <a:rPr lang="en-GB" smtClean="0"/>
              <a:t>16/05/2017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0C88BB-D285-4013-B729-36A3BA5C1FCB}" type="slidenum">
              <a:rPr lang="en-GB" smtClean="0"/>
              <a:t>‹#›</a:t>
            </a:fld>
            <a:endParaRPr lang="en-GB"/>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885591"/>
            <a:ext cx="1219200" cy="95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860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67760" cy="490537"/>
          </a:xfrm>
        </p:spPr>
        <p:txBody>
          <a:bodyPr>
            <a:normAutofit/>
          </a:bodyPr>
          <a:lstStyle>
            <a:lvl1pPr>
              <a:defRPr sz="24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251520" y="1422886"/>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2193295"/>
            <a:ext cx="4245868" cy="382064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4" y="1428137"/>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646612" y="2193295"/>
            <a:ext cx="4245868" cy="382064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5117999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67760" cy="490537"/>
          </a:xfrm>
        </p:spPr>
        <p:txBody>
          <a:bodyPr>
            <a:normAutofit/>
          </a:bodyPr>
          <a:lstStyle>
            <a:lvl1pPr>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08467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245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1269508"/>
            <a:ext cx="3008313" cy="954204"/>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491880" y="1269508"/>
            <a:ext cx="5194920" cy="4806215"/>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7663" y="2431558"/>
            <a:ext cx="3008313" cy="3644165"/>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145089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1148861"/>
            <a:ext cx="5486400" cy="3578713"/>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5924563"/>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defRPr>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250825" y="908050"/>
            <a:ext cx="8642350" cy="5152781"/>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345344"/>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4709"/>
            <a:ext cx="2057400" cy="4700954"/>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1324708"/>
            <a:ext cx="6019800" cy="470095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09597848"/>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9" name="Content Placeholder 10"/>
          <p:cNvSpPr>
            <a:spLocks noGrp="1"/>
          </p:cNvSpPr>
          <p:nvPr>
            <p:ph sz="quarter" idx="13" hasCustomPrompt="1"/>
          </p:nvPr>
        </p:nvSpPr>
        <p:spPr>
          <a:xfrm>
            <a:off x="305268" y="1765170"/>
            <a:ext cx="3235374" cy="937146"/>
          </a:xfrm>
          <a:prstGeom prst="rect">
            <a:avLst/>
          </a:prstGeom>
        </p:spPr>
        <p:txBody>
          <a:bodyPr vert="horz" lIns="0" tIns="0" rIns="0" bIns="0" anchor="b"/>
          <a:lstStyle>
            <a:lvl1pPr marL="0" indent="0">
              <a:lnSpc>
                <a:spcPct val="90000"/>
              </a:lnSpc>
              <a:buFontTx/>
              <a:buNone/>
              <a:defRPr sz="2400" b="0" baseline="0">
                <a:solidFill>
                  <a:srgbClr val="1C3C73"/>
                </a:solidFill>
                <a:latin typeface="Arial"/>
                <a:cs typeface="Arial"/>
              </a:defRPr>
            </a:lvl1pPr>
            <a:lvl2pPr marL="0" indent="0">
              <a:lnSpc>
                <a:spcPct val="90000"/>
              </a:lnSpc>
              <a:spcBef>
                <a:spcPts val="0"/>
              </a:spcBef>
              <a:buFontTx/>
              <a:buNone/>
              <a:defRPr sz="3000">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smtClean="0"/>
              <a:t>Presentation Title</a:t>
            </a:r>
          </a:p>
        </p:txBody>
      </p:sp>
      <p:sp>
        <p:nvSpPr>
          <p:cNvPr id="10" name="Content Placeholder 10"/>
          <p:cNvSpPr>
            <a:spLocks noGrp="1"/>
          </p:cNvSpPr>
          <p:nvPr>
            <p:ph sz="quarter" idx="14" hasCustomPrompt="1"/>
          </p:nvPr>
        </p:nvSpPr>
        <p:spPr>
          <a:xfrm>
            <a:off x="305268" y="3444227"/>
            <a:ext cx="3235374" cy="2117725"/>
          </a:xfrm>
          <a:prstGeom prst="rect">
            <a:avLst/>
          </a:prstGeom>
        </p:spPr>
        <p:txBody>
          <a:bodyPr vert="horz" lIns="0" tIns="0" rIns="0" bIns="0" anchor="t"/>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smtClean="0"/>
              <a:t>Author</a:t>
            </a:r>
            <a:br>
              <a:rPr lang="en-GB" dirty="0" smtClean="0"/>
            </a:br>
            <a:r>
              <a:rPr lang="en-GB" dirty="0" smtClean="0"/>
              <a:t>Date</a:t>
            </a:r>
          </a:p>
        </p:txBody>
      </p:sp>
      <p:sp>
        <p:nvSpPr>
          <p:cNvPr id="11" name="Content Placeholder 10"/>
          <p:cNvSpPr>
            <a:spLocks noGrp="1"/>
          </p:cNvSpPr>
          <p:nvPr>
            <p:ph sz="quarter" idx="15" hasCustomPrompt="1"/>
          </p:nvPr>
        </p:nvSpPr>
        <p:spPr>
          <a:xfrm>
            <a:off x="305268" y="2800563"/>
            <a:ext cx="3235374" cy="545417"/>
          </a:xfrm>
          <a:prstGeom prst="rect">
            <a:avLst/>
          </a:prstGeom>
        </p:spPr>
        <p:txBody>
          <a:bodyPr vert="horz" lIns="0" tIns="0" rIns="0" bIns="0" anchor="t" anchorCtr="0"/>
          <a:lstStyle>
            <a:lvl1pPr marL="0" indent="0">
              <a:lnSpc>
                <a:spcPct val="90000"/>
              </a:lnSpc>
              <a:buFontTx/>
              <a:buNone/>
              <a:defRPr sz="1800" b="0" baseline="0">
                <a:solidFill>
                  <a:schemeClr val="bg1">
                    <a:lumMod val="50000"/>
                  </a:schemeClr>
                </a:solidFill>
                <a:latin typeface="Arial"/>
                <a:cs typeface="Arial"/>
              </a:defRPr>
            </a:lvl1pPr>
            <a:lvl2pPr marL="0" indent="0">
              <a:lnSpc>
                <a:spcPct val="90000"/>
              </a:lnSpc>
              <a:spcBef>
                <a:spcPts val="0"/>
              </a:spcBef>
              <a:buFontTx/>
              <a:buNone/>
              <a:defRPr sz="3000">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smtClean="0"/>
              <a:t>Subtitle</a:t>
            </a:r>
            <a:br>
              <a:rPr lang="en-GB" dirty="0" smtClean="0"/>
            </a:br>
            <a:endParaRPr lang="en-GB" dirty="0" smtClean="0"/>
          </a:p>
        </p:txBody>
      </p:sp>
    </p:spTree>
    <p:extLst>
      <p:ext uri="{BB962C8B-B14F-4D97-AF65-F5344CB8AC3E}">
        <p14:creationId xmlns:p14="http://schemas.microsoft.com/office/powerpoint/2010/main" val="2908546569"/>
      </p:ext>
    </p:extLst>
  </p:cSld>
  <p:clrMapOvr>
    <a:masterClrMapping/>
  </p:clrMapOvr>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54368"/>
            <a:ext cx="8642350" cy="4806463"/>
          </a:xfrm>
        </p:spPr>
        <p:txBody>
          <a:bodyPr/>
          <a:lstStyle>
            <a:lvl1pPr>
              <a:defRPr sz="1600"/>
            </a:lvl1pPr>
            <a:lvl2pPr>
              <a:defRPr sz="1400">
                <a:solidFill>
                  <a:schemeClr val="accent1"/>
                </a:solidFill>
              </a:defRPr>
            </a:lvl2pPr>
            <a:lvl3pPr>
              <a:defRPr sz="1200"/>
            </a:lvl3pPr>
            <a:lvl4pPr>
              <a:defRPr sz="1100">
                <a:solidFill>
                  <a:schemeClr val="accent1"/>
                </a:solidFill>
              </a:defRPr>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xfrm>
            <a:off x="2933700" y="6507516"/>
            <a:ext cx="3086100" cy="212724"/>
          </a:xfrm>
          <a:prstGeom prst="rect">
            <a:avLst/>
          </a:prstGeom>
          <a:ln/>
        </p:spPr>
        <p:txBody>
          <a:bodyPr/>
          <a:lstStyle>
            <a:lvl1pPr>
              <a:defRPr/>
            </a:lvl1pPr>
          </a:lstStyle>
          <a:p>
            <a:pPr eaLnBrk="0" fontAlgn="base" hangingPunct="0">
              <a:spcBef>
                <a:spcPct val="50000"/>
              </a:spcBef>
              <a:spcAft>
                <a:spcPct val="0"/>
              </a:spcAft>
            </a:pPr>
            <a:r>
              <a:rPr lang="en-GB" sz="1600" smtClean="0">
                <a:solidFill>
                  <a:srgbClr val="000000"/>
                </a:solidFill>
                <a:cs typeface="Arial" charset="0"/>
              </a:rPr>
              <a:t>Strictly Private and Confidential</a:t>
            </a:r>
            <a:endParaRPr lang="en-GB" sz="1600" dirty="0">
              <a:solidFill>
                <a:srgbClr val="000000"/>
              </a:solidFill>
              <a:cs typeface="Arial" charset="0"/>
            </a:endParaRPr>
          </a:p>
        </p:txBody>
      </p:sp>
      <p:sp>
        <p:nvSpPr>
          <p:cNvPr id="6" name="Rectangle 16"/>
          <p:cNvSpPr>
            <a:spLocks noGrp="1" noChangeArrowheads="1"/>
          </p:cNvSpPr>
          <p:nvPr>
            <p:ph type="dt" sz="quarter" idx="12"/>
          </p:nvPr>
        </p:nvSpPr>
        <p:spPr>
          <a:xfrm>
            <a:off x="3448050" y="6170242"/>
            <a:ext cx="2057400" cy="219129"/>
          </a:xfrm>
          <a:prstGeom prst="rect">
            <a:avLst/>
          </a:prstGeom>
          <a:ln/>
        </p:spPr>
        <p:txBody>
          <a:bodyPr/>
          <a:lstStyle>
            <a:lvl1pPr>
              <a:defRPr/>
            </a:lvl1pPr>
          </a:lstStyle>
          <a:p>
            <a:pPr eaLnBrk="0" fontAlgn="base" hangingPunct="0">
              <a:spcBef>
                <a:spcPct val="50000"/>
              </a:spcBef>
              <a:spcAft>
                <a:spcPct val="0"/>
              </a:spcAft>
            </a:pPr>
            <a:fld id="{F3AEC8DB-9D39-4989-A7B5-66EF48A214D9}" type="datetime1">
              <a:rPr lang="en-US" sz="1600" smtClean="0">
                <a:solidFill>
                  <a:srgbClr val="000000"/>
                </a:solidFill>
                <a:cs typeface="Arial" charset="0"/>
              </a:rPr>
              <a:pPr eaLnBrk="0" fontAlgn="base" hangingPunct="0">
                <a:spcBef>
                  <a:spcPct val="50000"/>
                </a:spcBef>
                <a:spcAft>
                  <a:spcPct val="0"/>
                </a:spcAft>
              </a:pPr>
              <a:t>5/16/2017</a:t>
            </a:fld>
            <a:endParaRPr lang="en-GB" sz="1600" dirty="0">
              <a:solidFill>
                <a:srgbClr val="000000"/>
              </a:solidFill>
              <a:cs typeface="Arial" charset="0"/>
            </a:endParaRPr>
          </a:p>
        </p:txBody>
      </p:sp>
      <p:sp>
        <p:nvSpPr>
          <p:cNvPr id="9" name="Title 8"/>
          <p:cNvSpPr>
            <a:spLocks noGrp="1"/>
          </p:cNvSpPr>
          <p:nvPr>
            <p:ph type="title"/>
          </p:nvPr>
        </p:nvSpPr>
        <p:spPr>
          <a:xfrm>
            <a:off x="250825" y="274638"/>
            <a:ext cx="7744313" cy="490537"/>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4088774134"/>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5821363"/>
            <a:ext cx="12239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049FA6ED-E287-4D58-B4EE-D66D1B54763D}" type="datetime1">
              <a:rPr lang="en-GB">
                <a:solidFill>
                  <a:prstClr val="black">
                    <a:tint val="75000"/>
                  </a:prstClr>
                </a:solidFill>
              </a:rPr>
              <a:pPr>
                <a:defRPr/>
              </a:pPr>
              <a:t>16/05/2017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E70B4BF-BA15-4E02-A0CD-91A536DF2E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481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538C7-FCE9-40CE-A50B-C6EE3C0A506D}" type="datetimeFigureOut">
              <a:rPr lang="en-GB" smtClean="0"/>
              <a:t>16/05/2017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0C88BB-D285-4013-B729-36A3BA5C1FCB}" type="slidenum">
              <a:rPr lang="en-GB" smtClean="0"/>
              <a:t>‹#›</a:t>
            </a:fld>
            <a:endParaRPr lang="en-GB"/>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829267"/>
            <a:ext cx="1219200" cy="97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467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623728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07950" y="6199188"/>
            <a:ext cx="8964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AFED6CF-0BCB-4B27-9947-9BFABDE0EDD3}" type="datetime1">
              <a:rPr lang="en-GB">
                <a:solidFill>
                  <a:prstClr val="black">
                    <a:tint val="75000"/>
                  </a:prstClr>
                </a:solidFill>
              </a:rPr>
              <a:pPr>
                <a:defRPr/>
              </a:pPr>
              <a:t>16/05/2017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926D5AF-31EA-4F4A-AB13-EB57E760A5B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2543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2A464732-88BD-4662-9051-DFB05F385301}" type="datetime1">
              <a:rPr lang="en-GB">
                <a:solidFill>
                  <a:prstClr val="black">
                    <a:tint val="75000"/>
                  </a:prstClr>
                </a:solidFill>
              </a:rPr>
              <a:pPr>
                <a:defRPr/>
              </a:pPr>
              <a:t>16/05/2017</a:t>
            </a:fld>
            <a:endParaRPr lang="en-GB">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0FD52F3-ACC3-4B92-9A71-43781B21EFC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92355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299CD063-D75F-424D-A189-23F9864781E0}" type="datetime1">
              <a:rPr lang="en-GB">
                <a:solidFill>
                  <a:prstClr val="black">
                    <a:tint val="75000"/>
                  </a:prstClr>
                </a:solidFill>
              </a:rPr>
              <a:pPr>
                <a:defRPr/>
              </a:pPr>
              <a:t>16/05/2017</a:t>
            </a:fld>
            <a:endParaRPr lang="en-GB">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0A3AF141-893B-4A9E-8745-796610FBE0C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26884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AFBF0EC1-D1FE-4D47-9C89-9F0F89D8C16E}" type="datetime1">
              <a:rPr lang="en-GB">
                <a:solidFill>
                  <a:prstClr val="black">
                    <a:tint val="75000"/>
                  </a:prstClr>
                </a:solidFill>
              </a:rPr>
              <a:pPr>
                <a:defRPr/>
              </a:pPr>
              <a:t>16/05/2017</a:t>
            </a:fld>
            <a:endParaRPr lang="en-GB">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A7C9613-C59B-4DD5-93BD-9BACE434D12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2445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D4C7A6A-CF0B-4292-8756-62A47EE7E00D}" type="datetime1">
              <a:rPr lang="en-GB">
                <a:solidFill>
                  <a:prstClr val="black">
                    <a:tint val="75000"/>
                  </a:prstClr>
                </a:solidFill>
              </a:rPr>
              <a:pPr>
                <a:defRPr/>
              </a:pPr>
              <a:t>16/05/2017</a:t>
            </a:fld>
            <a:endParaRPr lang="en-GB">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FB5E62F-983B-47FC-9A85-E16A81C55D9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96126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3801A6D4-77CB-444A-9B78-ED31AE3B4F08}" type="datetime1">
              <a:rPr lang="en-GB">
                <a:solidFill>
                  <a:prstClr val="black">
                    <a:tint val="75000"/>
                  </a:prstClr>
                </a:solidFill>
              </a:rPr>
              <a:pPr>
                <a:defRPr/>
              </a:pPr>
              <a:t>16/05/2017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0B188A6-8A83-4FDB-B98C-F63FA81D33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40970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12901C4-BAE2-43BC-884A-0F4E72445B15}" type="datetime1">
              <a:rPr lang="en-GB">
                <a:solidFill>
                  <a:prstClr val="black">
                    <a:tint val="75000"/>
                  </a:prstClr>
                </a:solidFill>
              </a:rPr>
              <a:pPr>
                <a:def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3CA3655-2866-4846-B327-381D58E5B4F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286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D5A0BDC-EA61-4CF6-AE66-B2826F41946D}" type="datetime1">
              <a:rPr lang="en-GB">
                <a:solidFill>
                  <a:prstClr val="black">
                    <a:tint val="75000"/>
                  </a:prstClr>
                </a:solidFill>
              </a:rPr>
              <a:pPr>
                <a:defRPr/>
              </a:pPr>
              <a:t>16/05/2017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E0BE4A54-32C6-452E-9E15-DCA14E42B53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01953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7AF1597-0B0D-4E7E-8410-9F8FD65200CE}" type="datetime1">
              <a:rPr lang="en-GB">
                <a:solidFill>
                  <a:prstClr val="black">
                    <a:tint val="75000"/>
                  </a:prstClr>
                </a:solidFill>
              </a:rPr>
              <a:pPr>
                <a:def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9AA373F-3E6D-446B-B509-7FC2B1C069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89672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3EA7474-C4DE-4785-8EE6-6EE4225423C4}" type="datetime1">
              <a:rPr lang="en-GB">
                <a:solidFill>
                  <a:prstClr val="black">
                    <a:tint val="75000"/>
                  </a:prstClr>
                </a:solidFill>
              </a:rPr>
              <a:pPr>
                <a:defRPr/>
              </a:pPr>
              <a:t>16/05/2017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7423D5F-3360-48E0-9A8B-97EC0F53ED0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661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1538C7-FCE9-40CE-A50B-C6EE3C0A506D}" type="datetimeFigureOut">
              <a:rPr lang="en-GB" smtClean="0"/>
              <a:t>16/05/2017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0C88BB-D285-4013-B729-36A3BA5C1FCB}" type="slidenum">
              <a:rPr lang="en-GB" smtClean="0"/>
              <a:t>‹#›</a:t>
            </a:fld>
            <a:endParaRPr lang="en-GB"/>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845904"/>
            <a:ext cx="1219200" cy="95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69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1538C7-FCE9-40CE-A50B-C6EE3C0A506D}" type="datetimeFigureOut">
              <a:rPr lang="en-GB" smtClean="0"/>
              <a:t>16/05/2017</a:t>
            </a:fld>
            <a:endParaRPr lang="en-GB" dirty="0"/>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0C88BB-D285-4013-B729-36A3BA5C1FCB}" type="slidenum">
              <a:rPr lang="en-GB" smtClean="0"/>
              <a:t>‹#›</a:t>
            </a:fld>
            <a:endParaRPr lang="en-GB"/>
          </a:p>
        </p:txBody>
      </p:sp>
      <p:pic>
        <p:nvPicPr>
          <p:cNvPr id="10"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845904"/>
            <a:ext cx="1219200" cy="95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43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1538C7-FCE9-40CE-A50B-C6EE3C0A506D}" type="datetimeFigureOut">
              <a:rPr lang="en-GB" smtClean="0"/>
              <a:t>16/05/2017</a:t>
            </a:fld>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0C88BB-D285-4013-B729-36A3BA5C1FCB}" type="slidenum">
              <a:rPr lang="en-GB" smtClean="0"/>
              <a:t>‹#›</a:t>
            </a:fld>
            <a:endParaRPr lang="en-GB"/>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760649"/>
            <a:ext cx="1219200" cy="100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69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538C7-FCE9-40CE-A50B-C6EE3C0A506D}" type="datetimeFigureOut">
              <a:rPr lang="en-GB" smtClean="0"/>
              <a:t>16/05/2017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0C88BB-D285-4013-B729-36A3BA5C1FCB}" type="slidenum">
              <a:rPr lang="en-GB" smtClean="0"/>
              <a:t>‹#›</a:t>
            </a:fld>
            <a:endParaRPr lang="en-GB"/>
          </a:p>
        </p:txBody>
      </p:sp>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925278"/>
            <a:ext cx="1219200" cy="8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9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538C7-FCE9-40CE-A50B-C6EE3C0A506D}" type="datetimeFigureOut">
              <a:rPr lang="en-GB" smtClean="0"/>
              <a:t>16/05/2017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0C88BB-D285-4013-B729-36A3BA5C1FCB}" type="slidenum">
              <a:rPr lang="en-GB" smtClean="0"/>
              <a:t>‹#›</a:t>
            </a:fld>
            <a:endParaRPr lang="en-GB"/>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925278"/>
            <a:ext cx="1219200" cy="95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78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538C7-FCE9-40CE-A50B-C6EE3C0A506D}" type="datetimeFigureOut">
              <a:rPr lang="en-GB" smtClean="0"/>
              <a:t>16/05/2017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0C88BB-D285-4013-B729-36A3BA5C1FCB}" type="slidenum">
              <a:rPr lang="en-GB" smtClean="0"/>
              <a:t>‹#›</a:t>
            </a:fld>
            <a:endParaRPr lang="en-GB"/>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2" y="5925277"/>
            <a:ext cx="1219200"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1524" y="5925277"/>
            <a:ext cx="1136745" cy="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73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538C7-FCE9-40CE-A50B-C6EE3C0A506D}" type="datetimeFigureOut">
              <a:rPr lang="en-GB" smtClean="0"/>
              <a:t>16/05/2017</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C88BB-D285-4013-B729-36A3BA5C1FCB}" type="slidenum">
              <a:rPr lang="en-GB" smtClean="0"/>
              <a:t>‹#›</a:t>
            </a:fld>
            <a:endParaRPr lang="en-GB"/>
          </a:p>
        </p:txBody>
      </p:sp>
    </p:spTree>
    <p:extLst>
      <p:ext uri="{BB962C8B-B14F-4D97-AF65-F5344CB8AC3E}">
        <p14:creationId xmlns:p14="http://schemas.microsoft.com/office/powerpoint/2010/main" val="233887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lang="en-US" dirty="0" smtClean="0"/>
              <a:t>Fifth level</a:t>
            </a:r>
            <a:endParaRPr lang="en-GB" dirty="0" smtClean="0"/>
          </a:p>
        </p:txBody>
      </p:sp>
      <p:pic>
        <p:nvPicPr>
          <p:cNvPr id="1029" name="Picture 2" descr="C:\Documents and Settings\PlummO01\Desktop\KCC_Logo_New_2012_Framed.jpg"/>
          <p:cNvPicPr>
            <a:picLocks noChangeAspect="1" noChangeArrowheads="1"/>
          </p:cNvPicPr>
          <p:nvPr/>
        </p:nvPicPr>
        <p:blipFill>
          <a:blip r:embed="rId19"/>
          <a:srcRect/>
          <a:stretch>
            <a:fillRect/>
          </a:stretch>
        </p:blipFill>
        <p:spPr bwMode="auto">
          <a:xfrm>
            <a:off x="8217315" y="6356350"/>
            <a:ext cx="675860" cy="452327"/>
          </a:xfrm>
          <a:prstGeom prst="rect">
            <a:avLst/>
          </a:prstGeom>
          <a:noFill/>
          <a:ln w="9525">
            <a:noFill/>
            <a:miter lim="800000"/>
            <a:headEnd/>
            <a:tailEnd/>
          </a:ln>
        </p:spPr>
      </p:pic>
      <p:sp>
        <p:nvSpPr>
          <p:cNvPr id="9" name="Footer Placeholder 4"/>
          <p:cNvSpPr txBox="1">
            <a:spLocks/>
          </p:cNvSpPr>
          <p:nvPr/>
        </p:nvSpPr>
        <p:spPr>
          <a:xfrm>
            <a:off x="3124200" y="6619875"/>
            <a:ext cx="2895600" cy="203200"/>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dirty="0" smtClean="0">
                <a:solidFill>
                  <a:prstClr val="black">
                    <a:tint val="75000"/>
                  </a:prstClr>
                </a:solidFill>
              </a:rPr>
              <a:t>Page </a:t>
            </a:r>
            <a:fld id="{A5564490-D8A1-43C0-AFF5-33C827627356}" type="slidenum">
              <a:rPr lang="en-GB" smtClean="0">
                <a:solidFill>
                  <a:prstClr val="black">
                    <a:tint val="75000"/>
                  </a:prstClr>
                </a:solidFill>
              </a:rPr>
              <a:pPr>
                <a:defRPr/>
              </a:pPr>
              <a:t>‹#›</a:t>
            </a:fld>
            <a:endParaRPr lang="en-GB" dirty="0">
              <a:solidFill>
                <a:prstClr val="black">
                  <a:tint val="75000"/>
                </a:prstClr>
              </a:solidFill>
            </a:endParaRPr>
          </a:p>
        </p:txBody>
      </p:sp>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8CF498F-3004-4257-9133-91FE5AC44667}" type="datetime5">
              <a:rPr lang="en-GB" smtClean="0">
                <a:solidFill>
                  <a:prstClr val="black">
                    <a:tint val="75000"/>
                  </a:prstClr>
                </a:solidFill>
              </a:rPr>
              <a:pPr>
                <a:defRPr/>
              </a:pPr>
              <a:t>16-May-17</a:t>
            </a:fld>
            <a:endParaRPr lang="en-GB" dirty="0">
              <a:solidFill>
                <a:prstClr val="black">
                  <a:tint val="75000"/>
                </a:prstClr>
              </a:solidFill>
            </a:endParaRPr>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14730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charset="0"/>
        <a:buChar char="»"/>
        <a:tabLst/>
        <a:defRPr lang="en-GB" sz="1100" b="0" i="0" u="none" strike="noStrike" kern="1200" baseline="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EEFCFB-5B4C-494B-BC38-3B1F3E251108}" type="datetime1">
              <a:rPr lang="en-GB">
                <a:solidFill>
                  <a:prstClr val="black">
                    <a:tint val="75000"/>
                  </a:prstClr>
                </a:solidFill>
              </a:rPr>
              <a:pPr>
                <a:defRPr/>
              </a:pPr>
              <a:t>16/05/2017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GB" smtClean="0">
                <a:solidFill>
                  <a:prstClr val="black">
                    <a:tint val="75000"/>
                  </a:prstClr>
                </a:solidFill>
              </a:rPr>
              <a:t>SCB - Private and Confidential</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33C746E-DD39-4331-898D-8CF3AAA1C3F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877453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www.domesticabuseservices.org.uk/professionals"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8.emf"/><Relationship Id="rId7" Type="http://schemas.openxmlformats.org/officeDocument/2006/relationships/image" Target="../media/image12.tmp"/><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tm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normAutofit/>
          </a:bodyPr>
          <a:lstStyle/>
          <a:p>
            <a:r>
              <a:rPr lang="en-GB" altLang="en-US" dirty="0" smtClean="0">
                <a:latin typeface="Arial" charset="0"/>
                <a:cs typeface="Arial" charset="0"/>
              </a:rPr>
              <a:t>Kent </a:t>
            </a:r>
            <a:r>
              <a:rPr lang="en-GB" altLang="en-US" dirty="0">
                <a:latin typeface="Arial" charset="0"/>
                <a:cs typeface="Arial" charset="0"/>
              </a:rPr>
              <a:t>H</a:t>
            </a:r>
            <a:r>
              <a:rPr lang="en-GB" altLang="en-US" dirty="0" smtClean="0">
                <a:latin typeface="Arial" charset="0"/>
                <a:cs typeface="Arial" charset="0"/>
              </a:rPr>
              <a:t>ousing Group</a:t>
            </a:r>
          </a:p>
        </p:txBody>
      </p:sp>
      <p:sp>
        <p:nvSpPr>
          <p:cNvPr id="3" name="Subtitle 2"/>
          <p:cNvSpPr>
            <a:spLocks noGrp="1"/>
          </p:cNvSpPr>
          <p:nvPr>
            <p:ph type="subTitle" idx="1"/>
          </p:nvPr>
        </p:nvSpPr>
        <p:spPr>
          <a:xfrm>
            <a:off x="1371600" y="3886200"/>
            <a:ext cx="6400800" cy="982663"/>
          </a:xfrm>
        </p:spPr>
        <p:txBody>
          <a:bodyPr rtlCol="0">
            <a:normAutofit/>
          </a:bodyPr>
          <a:lstStyle/>
          <a:p>
            <a:pPr fontAlgn="auto">
              <a:spcAft>
                <a:spcPts val="0"/>
              </a:spcAft>
              <a:buFont typeface="Arial" pitchFamily="34" charset="0"/>
              <a:buNone/>
              <a:defRPr/>
            </a:pPr>
            <a:r>
              <a:rPr lang="en-GB" dirty="0" smtClean="0"/>
              <a:t>Kent Housing </a:t>
            </a:r>
            <a:r>
              <a:rPr lang="en-GB" dirty="0" smtClean="0"/>
              <a:t>Group</a:t>
            </a:r>
            <a:endParaRPr lang="en-GB" dirty="0" smtClean="0"/>
          </a:p>
          <a:p>
            <a:pPr fontAlgn="auto">
              <a:spcAft>
                <a:spcPts val="0"/>
              </a:spcAft>
              <a:buFont typeface="Arial" pitchFamily="34" charset="0"/>
              <a:buNone/>
              <a:defRPr/>
            </a:pPr>
            <a:r>
              <a:rPr lang="en-GB" dirty="0" smtClean="0"/>
              <a:t>17</a:t>
            </a:r>
            <a:r>
              <a:rPr lang="en-GB" baseline="30000" dirty="0" smtClean="0"/>
              <a:t>th</a:t>
            </a:r>
            <a:r>
              <a:rPr lang="en-GB" dirty="0" smtClean="0"/>
              <a:t> May 2017</a:t>
            </a:r>
          </a:p>
        </p:txBody>
      </p:sp>
    </p:spTree>
    <p:extLst>
      <p:ext uri="{BB962C8B-B14F-4D97-AF65-F5344CB8AC3E}">
        <p14:creationId xmlns:p14="http://schemas.microsoft.com/office/powerpoint/2010/main" val="2957095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5644496"/>
              </p:ext>
            </p:extLst>
          </p:nvPr>
        </p:nvGraphicFramePr>
        <p:xfrm>
          <a:off x="125761" y="2163099"/>
          <a:ext cx="8964486" cy="2548921"/>
        </p:xfrm>
        <a:graphic>
          <a:graphicData uri="http://schemas.openxmlformats.org/drawingml/2006/table">
            <a:tbl>
              <a:tblPr firstRow="1" bandRow="1">
                <a:tableStyleId>{D113A9D2-9D6B-4929-AA2D-F23B5EE8CBE7}</a:tableStyleId>
              </a:tblPr>
              <a:tblGrid>
                <a:gridCol w="996054"/>
                <a:gridCol w="996054"/>
                <a:gridCol w="996054"/>
                <a:gridCol w="996054"/>
                <a:gridCol w="996054"/>
                <a:gridCol w="996054"/>
                <a:gridCol w="774171"/>
                <a:gridCol w="1008112"/>
                <a:gridCol w="1205879"/>
              </a:tblGrid>
              <a:tr h="1152128">
                <a:tc>
                  <a:txBody>
                    <a:bodyPr/>
                    <a:lstStyle/>
                    <a:p>
                      <a:r>
                        <a:rPr lang="en-GB" dirty="0" smtClean="0"/>
                        <a:t>HRS</a:t>
                      </a:r>
                    </a:p>
                    <a:p>
                      <a:r>
                        <a:rPr lang="en-GB" dirty="0" smtClean="0"/>
                        <a:t>19m</a:t>
                      </a:r>
                      <a:endParaRPr lang="en-GB" dirty="0"/>
                    </a:p>
                  </a:txBody>
                  <a:tcPr/>
                </a:tc>
                <a:tc>
                  <a:txBody>
                    <a:bodyPr/>
                    <a:lstStyle/>
                    <a:p>
                      <a:pPr algn="l"/>
                      <a:r>
                        <a:rPr lang="en-GB" dirty="0" smtClean="0"/>
                        <a:t>LD</a:t>
                      </a:r>
                    </a:p>
                    <a:p>
                      <a:pPr algn="l"/>
                      <a:endParaRPr lang="en-GB" dirty="0" smtClean="0"/>
                    </a:p>
                    <a:p>
                      <a:pPr algn="l"/>
                      <a:r>
                        <a:rPr lang="en-GB" dirty="0" smtClean="0"/>
                        <a:t>3.3m</a:t>
                      </a:r>
                      <a:endParaRPr lang="en-GB" dirty="0"/>
                    </a:p>
                  </a:txBody>
                  <a:tcPr/>
                </a:tc>
                <a:tc>
                  <a:txBody>
                    <a:bodyPr/>
                    <a:lstStyle/>
                    <a:p>
                      <a:pPr algn="l"/>
                      <a:r>
                        <a:rPr lang="en-GB" dirty="0" smtClean="0"/>
                        <a:t>MH</a:t>
                      </a:r>
                    </a:p>
                    <a:p>
                      <a:pPr algn="l"/>
                      <a:endParaRPr lang="en-GB" dirty="0" smtClean="0"/>
                    </a:p>
                    <a:p>
                      <a:pPr algn="l"/>
                      <a:r>
                        <a:rPr lang="en-GB" dirty="0" smtClean="0"/>
                        <a:t>2.8m</a:t>
                      </a:r>
                      <a:endParaRPr lang="en-GB" dirty="0"/>
                    </a:p>
                  </a:txBody>
                  <a:tcPr/>
                </a:tc>
                <a:tc>
                  <a:txBody>
                    <a:bodyPr/>
                    <a:lstStyle/>
                    <a:p>
                      <a:pPr algn="l"/>
                      <a:r>
                        <a:rPr lang="en-GB" dirty="0" smtClean="0"/>
                        <a:t>OP/PD</a:t>
                      </a:r>
                    </a:p>
                    <a:p>
                      <a:pPr algn="l"/>
                      <a:endParaRPr lang="en-GB" dirty="0" smtClean="0"/>
                    </a:p>
                    <a:p>
                      <a:pPr algn="l"/>
                      <a:r>
                        <a:rPr lang="en-GB" dirty="0" smtClean="0"/>
                        <a:t>3.9m</a:t>
                      </a:r>
                      <a:endParaRPr lang="en-GB" dirty="0"/>
                    </a:p>
                  </a:txBody>
                  <a:tcPr/>
                </a:tc>
                <a:tc>
                  <a:txBody>
                    <a:bodyPr/>
                    <a:lstStyle/>
                    <a:p>
                      <a:pPr algn="ctr"/>
                      <a:r>
                        <a:rPr lang="en-GB" dirty="0" smtClean="0"/>
                        <a:t>YP</a:t>
                      </a:r>
                    </a:p>
                    <a:p>
                      <a:pPr algn="ctr"/>
                      <a:endParaRPr lang="en-GB" dirty="0" smtClean="0"/>
                    </a:p>
                    <a:p>
                      <a:pPr algn="ctr"/>
                      <a:r>
                        <a:rPr lang="en-GB" dirty="0" smtClean="0"/>
                        <a:t>3.7m</a:t>
                      </a:r>
                    </a:p>
                    <a:p>
                      <a:pPr algn="l"/>
                      <a:endParaRPr lang="en-GB" dirty="0"/>
                    </a:p>
                  </a:txBody>
                  <a:tcPr/>
                </a:tc>
                <a:tc>
                  <a:txBody>
                    <a:bodyPr/>
                    <a:lstStyle/>
                    <a:p>
                      <a:pPr algn="l"/>
                      <a:r>
                        <a:rPr lang="en-GB" dirty="0" smtClean="0"/>
                        <a:t>Home</a:t>
                      </a:r>
                    </a:p>
                    <a:p>
                      <a:pPr algn="l"/>
                      <a:r>
                        <a:rPr lang="en-GB" dirty="0" smtClean="0"/>
                        <a:t>lessness</a:t>
                      </a:r>
                    </a:p>
                    <a:p>
                      <a:pPr algn="l"/>
                      <a:r>
                        <a:rPr lang="en-GB" dirty="0" smtClean="0"/>
                        <a:t>4.7m</a:t>
                      </a:r>
                    </a:p>
                    <a:p>
                      <a:pPr algn="l"/>
                      <a:endParaRPr lang="en-GB" dirty="0" smtClean="0"/>
                    </a:p>
                    <a:p>
                      <a:pPr algn="l"/>
                      <a:endParaRPr lang="en-GB" dirty="0"/>
                    </a:p>
                  </a:txBody>
                  <a:tcPr/>
                </a:tc>
                <a:tc>
                  <a:txBody>
                    <a:bodyPr/>
                    <a:lstStyle/>
                    <a:p>
                      <a:pPr algn="l"/>
                      <a:r>
                        <a:rPr lang="en-GB" dirty="0" smtClean="0"/>
                        <a:t>Dom</a:t>
                      </a:r>
                    </a:p>
                    <a:p>
                      <a:pPr algn="l"/>
                      <a:r>
                        <a:rPr lang="en-GB" dirty="0" smtClean="0"/>
                        <a:t>Abuse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1.7m</a:t>
                      </a:r>
                    </a:p>
                    <a:p>
                      <a:pPr algn="l"/>
                      <a:endParaRPr lang="en-GB" dirty="0" smtClean="0"/>
                    </a:p>
                  </a:txBody>
                  <a:tcPr/>
                </a:tc>
                <a:tc>
                  <a:txBody>
                    <a:bodyPr/>
                    <a:lstStyle/>
                    <a:p>
                      <a:pPr algn="l"/>
                      <a:r>
                        <a:rPr lang="en-GB" dirty="0" smtClean="0"/>
                        <a:t>Sub</a:t>
                      </a:r>
                    </a:p>
                    <a:p>
                      <a:pPr algn="l"/>
                      <a:r>
                        <a:rPr lang="en-GB" dirty="0" smtClean="0"/>
                        <a:t>Misuse</a:t>
                      </a:r>
                    </a:p>
                    <a:p>
                      <a:pPr algn="l"/>
                      <a:r>
                        <a:rPr lang="en-GB" dirty="0" smtClean="0"/>
                        <a:t>195k</a:t>
                      </a:r>
                      <a:endParaRPr lang="en-GB" dirty="0"/>
                    </a:p>
                  </a:txBody>
                  <a:tcPr/>
                </a:tc>
                <a:tc>
                  <a:txBody>
                    <a:bodyPr/>
                    <a:lstStyle/>
                    <a:p>
                      <a:pPr algn="l"/>
                      <a:r>
                        <a:rPr lang="en-GB" dirty="0" smtClean="0"/>
                        <a:t>Offenders</a:t>
                      </a:r>
                    </a:p>
                    <a:p>
                      <a:pPr algn="l"/>
                      <a:endParaRPr lang="en-GB" dirty="0" smtClean="0"/>
                    </a:p>
                    <a:p>
                      <a:pPr algn="l"/>
                      <a:r>
                        <a:rPr lang="en-GB" dirty="0" smtClean="0"/>
                        <a:t>742k</a:t>
                      </a:r>
                    </a:p>
                    <a:p>
                      <a:pPr algn="l"/>
                      <a:endParaRPr lang="en-GB" dirty="0"/>
                    </a:p>
                  </a:txBody>
                  <a:tcPr/>
                </a:tc>
              </a:tr>
              <a:tr h="1085881">
                <a:tc>
                  <a:txBody>
                    <a:bodyPr/>
                    <a:lstStyle/>
                    <a:p>
                      <a:r>
                        <a:rPr lang="en-GB" dirty="0" smtClean="0"/>
                        <a:t>SIS</a:t>
                      </a:r>
                    </a:p>
                    <a:p>
                      <a:r>
                        <a:rPr lang="en-GB" dirty="0" smtClean="0"/>
                        <a:t>35m</a:t>
                      </a:r>
                      <a:endParaRPr lang="en-GB" b="1" dirty="0"/>
                    </a:p>
                  </a:txBody>
                  <a:tcPr/>
                </a:tc>
                <a:tc>
                  <a:txBody>
                    <a:bodyPr/>
                    <a:lstStyle/>
                    <a:p>
                      <a:r>
                        <a:rPr lang="en-GB" dirty="0" smtClean="0"/>
                        <a:t>LD</a:t>
                      </a:r>
                    </a:p>
                    <a:p>
                      <a:endParaRPr lang="en-GB" dirty="0" smtClean="0"/>
                    </a:p>
                    <a:p>
                      <a:r>
                        <a:rPr lang="en-GB" dirty="0" smtClean="0"/>
                        <a:t>30m</a:t>
                      </a:r>
                      <a:endParaRPr lang="en-GB" b="1" dirty="0"/>
                    </a:p>
                  </a:txBody>
                  <a:tcPr/>
                </a:tc>
                <a:tc>
                  <a:txBody>
                    <a:bodyPr/>
                    <a:lstStyle/>
                    <a:p>
                      <a:r>
                        <a:rPr lang="en-GB" dirty="0" smtClean="0"/>
                        <a:t>MH</a:t>
                      </a:r>
                    </a:p>
                    <a:p>
                      <a:endParaRPr lang="en-GB" dirty="0" smtClean="0"/>
                    </a:p>
                    <a:p>
                      <a:r>
                        <a:rPr lang="en-GB" dirty="0" smtClean="0"/>
                        <a:t>2.5m</a:t>
                      </a:r>
                      <a:endParaRPr lang="en-GB" b="1" dirty="0"/>
                    </a:p>
                  </a:txBody>
                  <a:tcPr/>
                </a:tc>
                <a:tc>
                  <a:txBody>
                    <a:bodyPr/>
                    <a:lstStyle/>
                    <a:p>
                      <a:r>
                        <a:rPr lang="en-GB" dirty="0" smtClean="0"/>
                        <a:t>OP/PD</a:t>
                      </a:r>
                    </a:p>
                    <a:p>
                      <a:endParaRPr lang="en-GB" dirty="0" smtClean="0"/>
                    </a:p>
                    <a:p>
                      <a:r>
                        <a:rPr lang="en-GB" dirty="0" smtClean="0"/>
                        <a:t>2m</a:t>
                      </a:r>
                      <a:endParaRPr lang="en-GB" b="1"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5" name="Up-Down Arrow 4"/>
          <p:cNvSpPr/>
          <p:nvPr/>
        </p:nvSpPr>
        <p:spPr>
          <a:xfrm>
            <a:off x="2267744" y="2996952"/>
            <a:ext cx="216024" cy="576064"/>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1979712" y="2138616"/>
            <a:ext cx="792088" cy="2510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marL="0" lvl="1" algn="ctr"/>
            <a:r>
              <a:rPr lang="en-GB" sz="3200" dirty="0" smtClean="0">
                <a:solidFill>
                  <a:schemeClr val="bg1"/>
                </a:solidFill>
              </a:rPr>
              <a:t>Mental Health</a:t>
            </a:r>
            <a:r>
              <a:rPr lang="en-GB" sz="3200" dirty="0">
                <a:solidFill>
                  <a:schemeClr val="bg1"/>
                </a:solidFill>
              </a:rPr>
              <a:t> </a:t>
            </a:r>
            <a:r>
              <a:rPr lang="en-GB" sz="3200" dirty="0" smtClean="0">
                <a:solidFill>
                  <a:schemeClr val="bg1"/>
                </a:solidFill>
              </a:rPr>
              <a:t>- Opportunities </a:t>
            </a:r>
            <a:r>
              <a:rPr lang="en-GB" sz="3200" dirty="0">
                <a:solidFill>
                  <a:schemeClr val="bg1"/>
                </a:solidFill>
              </a:rPr>
              <a:t>to Deliver Differently</a:t>
            </a:r>
          </a:p>
        </p:txBody>
      </p:sp>
      <p:sp>
        <p:nvSpPr>
          <p:cNvPr id="11" name="Rounded Rectangle 10"/>
          <p:cNvSpPr/>
          <p:nvPr/>
        </p:nvSpPr>
        <p:spPr>
          <a:xfrm>
            <a:off x="264737" y="548679"/>
            <a:ext cx="1805568" cy="116981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LIVE WELL KENT</a:t>
            </a:r>
          </a:p>
        </p:txBody>
      </p:sp>
      <p:sp>
        <p:nvSpPr>
          <p:cNvPr id="10" name="Rounded Rectangle 9"/>
          <p:cNvSpPr/>
          <p:nvPr/>
        </p:nvSpPr>
        <p:spPr>
          <a:xfrm>
            <a:off x="3203848" y="1222376"/>
            <a:ext cx="4464496" cy="381642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bg1"/>
                </a:solidFill>
              </a:rPr>
              <a:t>Explore opportunities within </a:t>
            </a:r>
            <a:r>
              <a:rPr lang="en-GB" sz="1600" b="1" i="1" dirty="0">
                <a:solidFill>
                  <a:schemeClr val="bg1"/>
                </a:solidFill>
              </a:rPr>
              <a:t>Live Well Kent </a:t>
            </a:r>
            <a:r>
              <a:rPr lang="en-GB" sz="1600" dirty="0">
                <a:solidFill>
                  <a:schemeClr val="bg1"/>
                </a:solidFill>
              </a:rPr>
              <a:t>Strategic Partnership to include new services as part of offer – what about </a:t>
            </a:r>
            <a:r>
              <a:rPr lang="en-GB" sz="1600" dirty="0" smtClean="0">
                <a:solidFill>
                  <a:schemeClr val="bg1"/>
                </a:solidFill>
              </a:rPr>
              <a:t>accommodation?</a:t>
            </a:r>
            <a:endParaRPr lang="en-GB" sz="1600" dirty="0">
              <a:solidFill>
                <a:schemeClr val="bg1"/>
              </a:solidFill>
            </a:endParaRPr>
          </a:p>
          <a:p>
            <a:endParaRPr lang="en-GB" sz="1600" dirty="0">
              <a:solidFill>
                <a:schemeClr val="bg1"/>
              </a:solidFill>
            </a:endParaRPr>
          </a:p>
          <a:p>
            <a:pPr marL="285750" indent="-285750">
              <a:buFont typeface="Arial" panose="020B0604020202020204" pitchFamily="34" charset="0"/>
              <a:buChar char="•"/>
            </a:pPr>
            <a:r>
              <a:rPr lang="en-GB" sz="1600" dirty="0" smtClean="0">
                <a:solidFill>
                  <a:schemeClr val="bg1"/>
                </a:solidFill>
              </a:rPr>
              <a:t>Opportunity to include </a:t>
            </a:r>
            <a:r>
              <a:rPr lang="en-GB" sz="1600" dirty="0">
                <a:solidFill>
                  <a:schemeClr val="bg1"/>
                </a:solidFill>
              </a:rPr>
              <a:t>Dual Diagnosis?  i.e. substance misuse/learning disability</a:t>
            </a:r>
          </a:p>
          <a:p>
            <a:endParaRPr lang="en-GB" sz="1600" dirty="0">
              <a:solidFill>
                <a:schemeClr val="bg1"/>
              </a:solidFill>
            </a:endParaRPr>
          </a:p>
        </p:txBody>
      </p:sp>
      <p:cxnSp>
        <p:nvCxnSpPr>
          <p:cNvPr id="20" name="Straight Arrow Connector 19"/>
          <p:cNvCxnSpPr/>
          <p:nvPr/>
        </p:nvCxnSpPr>
        <p:spPr>
          <a:xfrm flipH="1" flipV="1">
            <a:off x="1764855" y="1468816"/>
            <a:ext cx="610901" cy="700044"/>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5185287"/>
            <a:ext cx="2321965"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98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6222617"/>
              </p:ext>
            </p:extLst>
          </p:nvPr>
        </p:nvGraphicFramePr>
        <p:xfrm>
          <a:off x="125761" y="2163099"/>
          <a:ext cx="7968432" cy="2548921"/>
        </p:xfrm>
        <a:graphic>
          <a:graphicData uri="http://schemas.openxmlformats.org/drawingml/2006/table">
            <a:tbl>
              <a:tblPr firstRow="1" bandRow="1">
                <a:tableStyleId>{D113A9D2-9D6B-4929-AA2D-F23B5EE8CBE7}</a:tableStyleId>
              </a:tblPr>
              <a:tblGrid>
                <a:gridCol w="996054"/>
                <a:gridCol w="996054"/>
                <a:gridCol w="996054"/>
                <a:gridCol w="996054"/>
                <a:gridCol w="996054"/>
                <a:gridCol w="996054"/>
                <a:gridCol w="996054"/>
                <a:gridCol w="996054"/>
              </a:tblGrid>
              <a:tr h="1152128">
                <a:tc>
                  <a:txBody>
                    <a:bodyPr/>
                    <a:lstStyle/>
                    <a:p>
                      <a:r>
                        <a:rPr lang="en-GB" dirty="0" smtClean="0"/>
                        <a:t>HRS</a:t>
                      </a:r>
                    </a:p>
                    <a:p>
                      <a:r>
                        <a:rPr lang="en-GB" dirty="0" smtClean="0"/>
                        <a:t>19m</a:t>
                      </a:r>
                      <a:endParaRPr lang="en-GB" dirty="0"/>
                    </a:p>
                  </a:txBody>
                  <a:tcPr/>
                </a:tc>
                <a:tc>
                  <a:txBody>
                    <a:bodyPr/>
                    <a:lstStyle/>
                    <a:p>
                      <a:r>
                        <a:rPr lang="en-GB" dirty="0" smtClean="0"/>
                        <a:t>LD</a:t>
                      </a:r>
                    </a:p>
                    <a:p>
                      <a:endParaRPr lang="en-GB" dirty="0" smtClean="0"/>
                    </a:p>
                    <a:p>
                      <a:r>
                        <a:rPr lang="en-GB" dirty="0" smtClean="0"/>
                        <a:t>3.3m</a:t>
                      </a:r>
                      <a:endParaRPr lang="en-GB" dirty="0"/>
                    </a:p>
                  </a:txBody>
                  <a:tcPr/>
                </a:tc>
                <a:tc>
                  <a:txBody>
                    <a:bodyPr/>
                    <a:lstStyle/>
                    <a:p>
                      <a:r>
                        <a:rPr lang="en-GB" dirty="0" smtClean="0"/>
                        <a:t>MH</a:t>
                      </a:r>
                    </a:p>
                    <a:p>
                      <a:endParaRPr lang="en-GB" dirty="0" smtClean="0"/>
                    </a:p>
                    <a:p>
                      <a:r>
                        <a:rPr lang="en-GB" dirty="0" smtClean="0"/>
                        <a:t>2.8m</a:t>
                      </a:r>
                      <a:endParaRPr lang="en-GB" dirty="0"/>
                    </a:p>
                  </a:txBody>
                  <a:tcPr/>
                </a:tc>
                <a:tc>
                  <a:txBody>
                    <a:bodyPr/>
                    <a:lstStyle/>
                    <a:p>
                      <a:r>
                        <a:rPr lang="en-GB" dirty="0" smtClean="0"/>
                        <a:t>OP/PD</a:t>
                      </a:r>
                    </a:p>
                    <a:p>
                      <a:endParaRPr lang="en-GB" dirty="0" smtClean="0"/>
                    </a:p>
                    <a:p>
                      <a:r>
                        <a:rPr lang="en-GB" dirty="0" smtClean="0"/>
                        <a:t>3.9m</a:t>
                      </a:r>
                      <a:endParaRPr lang="en-GB" dirty="0"/>
                    </a:p>
                  </a:txBody>
                  <a:tcPr/>
                </a:tc>
                <a:tc>
                  <a:txBody>
                    <a:bodyPr/>
                    <a:lstStyle/>
                    <a:p>
                      <a:r>
                        <a:rPr lang="en-GB" dirty="0" smtClean="0"/>
                        <a:t>YP</a:t>
                      </a:r>
                    </a:p>
                    <a:p>
                      <a:endParaRPr lang="en-GB" dirty="0" smtClean="0"/>
                    </a:p>
                    <a:p>
                      <a:r>
                        <a:rPr lang="en-GB" dirty="0" smtClean="0"/>
                        <a:t>3.7m</a:t>
                      </a:r>
                    </a:p>
                    <a:p>
                      <a:endParaRPr lang="en-GB" dirty="0"/>
                    </a:p>
                  </a:txBody>
                  <a:tcPr/>
                </a:tc>
                <a:tc>
                  <a:txBody>
                    <a:bodyPr/>
                    <a:lstStyle/>
                    <a:p>
                      <a:r>
                        <a:rPr lang="en-GB" dirty="0" err="1" smtClean="0"/>
                        <a:t>H’lssnesss</a:t>
                      </a:r>
                      <a:endParaRPr lang="en-GB" dirty="0" smtClean="0"/>
                    </a:p>
                    <a:p>
                      <a:r>
                        <a:rPr lang="en-GB" dirty="0" smtClean="0"/>
                        <a:t>4.7m</a:t>
                      </a:r>
                    </a:p>
                    <a:p>
                      <a:endParaRPr lang="en-GB" dirty="0" smtClean="0"/>
                    </a:p>
                    <a:p>
                      <a:endParaRPr lang="en-GB" dirty="0"/>
                    </a:p>
                  </a:txBody>
                  <a:tcPr/>
                </a:tc>
                <a:tc>
                  <a:txBody>
                    <a:bodyPr/>
                    <a:lstStyle/>
                    <a:p>
                      <a:r>
                        <a:rPr lang="en-GB" dirty="0" smtClean="0"/>
                        <a:t>Dom</a:t>
                      </a:r>
                    </a:p>
                    <a:p>
                      <a:r>
                        <a:rPr lang="en-GB" dirty="0" smtClean="0"/>
                        <a:t>Abuse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1.7m</a:t>
                      </a:r>
                    </a:p>
                    <a:p>
                      <a:endParaRPr lang="en-GB" dirty="0" smtClean="0"/>
                    </a:p>
                  </a:txBody>
                  <a:tcPr/>
                </a:tc>
                <a:tc>
                  <a:txBody>
                    <a:bodyPr/>
                    <a:lstStyle/>
                    <a:p>
                      <a:r>
                        <a:rPr lang="en-GB" sz="1500" dirty="0" smtClean="0"/>
                        <a:t>Offenders</a:t>
                      </a:r>
                    </a:p>
                    <a:p>
                      <a:r>
                        <a:rPr lang="en-GB" dirty="0" smtClean="0"/>
                        <a:t>742k</a:t>
                      </a:r>
                    </a:p>
                    <a:p>
                      <a:endParaRPr lang="en-GB" dirty="0"/>
                    </a:p>
                  </a:txBody>
                  <a:tcPr/>
                </a:tc>
              </a:tr>
              <a:tr h="1085881">
                <a:tc>
                  <a:txBody>
                    <a:bodyPr/>
                    <a:lstStyle/>
                    <a:p>
                      <a:r>
                        <a:rPr lang="en-GB" dirty="0" smtClean="0"/>
                        <a:t>SIS</a:t>
                      </a:r>
                    </a:p>
                    <a:p>
                      <a:r>
                        <a:rPr lang="en-GB" dirty="0" smtClean="0"/>
                        <a:t>35m</a:t>
                      </a:r>
                      <a:endParaRPr lang="en-GB" b="1" dirty="0"/>
                    </a:p>
                  </a:txBody>
                  <a:tcPr/>
                </a:tc>
                <a:tc>
                  <a:txBody>
                    <a:bodyPr/>
                    <a:lstStyle/>
                    <a:p>
                      <a:r>
                        <a:rPr lang="en-GB" dirty="0" smtClean="0"/>
                        <a:t>LD</a:t>
                      </a:r>
                    </a:p>
                    <a:p>
                      <a:endParaRPr lang="en-GB" dirty="0" smtClean="0"/>
                    </a:p>
                    <a:p>
                      <a:r>
                        <a:rPr lang="en-GB" dirty="0" smtClean="0"/>
                        <a:t>35m</a:t>
                      </a:r>
                      <a:endParaRPr lang="en-GB" b="1" dirty="0"/>
                    </a:p>
                  </a:txBody>
                  <a:tcPr/>
                </a:tc>
                <a:tc>
                  <a:txBody>
                    <a:bodyPr/>
                    <a:lstStyle/>
                    <a:p>
                      <a:r>
                        <a:rPr lang="en-GB" dirty="0" smtClean="0"/>
                        <a:t>MH</a:t>
                      </a:r>
                    </a:p>
                    <a:p>
                      <a:endParaRPr lang="en-GB" dirty="0" smtClean="0"/>
                    </a:p>
                    <a:p>
                      <a:r>
                        <a:rPr lang="en-GB" dirty="0" smtClean="0"/>
                        <a:t>2.5m</a:t>
                      </a:r>
                      <a:endParaRPr lang="en-GB" b="1" dirty="0"/>
                    </a:p>
                  </a:txBody>
                  <a:tcPr/>
                </a:tc>
                <a:tc>
                  <a:txBody>
                    <a:bodyPr/>
                    <a:lstStyle/>
                    <a:p>
                      <a:r>
                        <a:rPr lang="en-GB" dirty="0" smtClean="0"/>
                        <a:t>OP/PD</a:t>
                      </a:r>
                    </a:p>
                    <a:p>
                      <a:endParaRPr lang="en-GB" dirty="0" smtClean="0"/>
                    </a:p>
                    <a:p>
                      <a:r>
                        <a:rPr lang="en-GB" dirty="0" smtClean="0"/>
                        <a:t>2m</a:t>
                      </a:r>
                      <a:endParaRPr lang="en-GB" b="1"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26" name="Rounded Rectangle 25"/>
          <p:cNvSpPr/>
          <p:nvPr/>
        </p:nvSpPr>
        <p:spPr>
          <a:xfrm>
            <a:off x="1475656" y="1380043"/>
            <a:ext cx="4464496" cy="352839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smtClean="0"/>
              <a:t>CRCs have new responsibilities and are bedding in</a:t>
            </a:r>
          </a:p>
          <a:p>
            <a:pPr marL="285750" indent="-285750">
              <a:buFont typeface="Arial" panose="020B0604020202020204" pitchFamily="34" charset="0"/>
              <a:buChar char="•"/>
            </a:pPr>
            <a:r>
              <a:rPr lang="en-GB" sz="1600" dirty="0" smtClean="0"/>
              <a:t>They are already commissioning housing related support services such as floating support</a:t>
            </a:r>
          </a:p>
          <a:p>
            <a:pPr marL="285750" indent="-285750">
              <a:buFont typeface="Arial" panose="020B0604020202020204" pitchFamily="34" charset="0"/>
              <a:buChar char="•"/>
            </a:pPr>
            <a:r>
              <a:rPr lang="en-GB" sz="1600" dirty="0" smtClean="0"/>
              <a:t>It’s sensible to explore opportunities for these services to be included in new and existing commissioning strategies </a:t>
            </a:r>
          </a:p>
          <a:p>
            <a:pPr marL="285750" indent="-285750">
              <a:buFont typeface="Arial" panose="020B0604020202020204" pitchFamily="34" charset="0"/>
              <a:buChar char="•"/>
            </a:pPr>
            <a:r>
              <a:rPr lang="en-GB" sz="1600" dirty="0" smtClean="0"/>
              <a:t>Platform for clear information sharing</a:t>
            </a:r>
          </a:p>
          <a:p>
            <a:pPr marL="285750" indent="-285750">
              <a:buFont typeface="Arial" panose="020B0604020202020204" pitchFamily="34" charset="0"/>
              <a:buChar char="•"/>
            </a:pPr>
            <a:r>
              <a:rPr lang="en-GB" sz="1600" dirty="0" smtClean="0"/>
              <a:t>Streamline </a:t>
            </a:r>
            <a:r>
              <a:rPr lang="en-GB" sz="1600" dirty="0" smtClean="0"/>
              <a:t>pathways</a:t>
            </a:r>
            <a:endParaRPr lang="en-GB" sz="1600" dirty="0" smtClean="0"/>
          </a:p>
        </p:txBody>
      </p:sp>
      <p:sp>
        <p:nvSpPr>
          <p:cNvPr id="27" name="Content Placeholder 2"/>
          <p:cNvSpPr txBox="1">
            <a:spLocks/>
          </p:cNvSpPr>
          <p:nvPr/>
        </p:nvSpPr>
        <p:spPr>
          <a:xfrm>
            <a:off x="914400" y="3645024"/>
            <a:ext cx="8229600" cy="52894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28" name="Right Arrow 27"/>
          <p:cNvSpPr/>
          <p:nvPr/>
        </p:nvSpPr>
        <p:spPr>
          <a:xfrm rot="10800000">
            <a:off x="5378896" y="2954965"/>
            <a:ext cx="2710294" cy="378552"/>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007609" y="2008289"/>
            <a:ext cx="947305" cy="22719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marL="0" lvl="1" algn="ctr"/>
            <a:r>
              <a:rPr lang="en-GB" sz="3000" dirty="0" smtClean="0">
                <a:solidFill>
                  <a:schemeClr val="bg1"/>
                </a:solidFill>
              </a:rPr>
              <a:t>Offender </a:t>
            </a:r>
            <a:r>
              <a:rPr lang="en-GB" sz="3000" dirty="0" smtClean="0">
                <a:solidFill>
                  <a:schemeClr val="bg1"/>
                </a:solidFill>
              </a:rPr>
              <a:t>- </a:t>
            </a:r>
            <a:r>
              <a:rPr lang="en-GB" sz="3000" dirty="0">
                <a:solidFill>
                  <a:schemeClr val="bg1"/>
                </a:solidFill>
              </a:rPr>
              <a:t>Opportunities to Deliver Differently</a:t>
            </a:r>
          </a:p>
        </p:txBody>
      </p:sp>
      <p:sp>
        <p:nvSpPr>
          <p:cNvPr id="10" name="Rounded Rectangle 9"/>
          <p:cNvSpPr/>
          <p:nvPr/>
        </p:nvSpPr>
        <p:spPr>
          <a:xfrm>
            <a:off x="6734043" y="609600"/>
            <a:ext cx="2109618" cy="112227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Explore opportunities  </a:t>
            </a:r>
            <a:r>
              <a:rPr lang="en-GB" dirty="0" smtClean="0">
                <a:solidFill>
                  <a:schemeClr val="bg1"/>
                </a:solidFill>
              </a:rPr>
              <a:t>CRC/Probation</a:t>
            </a:r>
            <a:endParaRPr lang="en-GB" dirty="0">
              <a:solidFill>
                <a:schemeClr val="bg1"/>
              </a:solidFill>
            </a:endParaRPr>
          </a:p>
        </p:txBody>
      </p:sp>
      <p:pic>
        <p:nvPicPr>
          <p:cNvPr id="11"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627" y="5216814"/>
            <a:ext cx="2321965"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a:xfrm flipH="1" flipV="1">
            <a:off x="7481259" y="1467582"/>
            <a:ext cx="2" cy="540707"/>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841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53545159"/>
              </p:ext>
            </p:extLst>
          </p:nvPr>
        </p:nvGraphicFramePr>
        <p:xfrm>
          <a:off x="131889" y="2332991"/>
          <a:ext cx="7968432" cy="2274601"/>
        </p:xfrm>
        <a:graphic>
          <a:graphicData uri="http://schemas.openxmlformats.org/drawingml/2006/table">
            <a:tbl>
              <a:tblPr firstRow="1" bandRow="1">
                <a:tableStyleId>{D113A9D2-9D6B-4929-AA2D-F23B5EE8CBE7}</a:tableStyleId>
              </a:tblPr>
              <a:tblGrid>
                <a:gridCol w="996054"/>
                <a:gridCol w="996054"/>
                <a:gridCol w="996054"/>
                <a:gridCol w="996054"/>
                <a:gridCol w="996054"/>
                <a:gridCol w="996054"/>
                <a:gridCol w="996054"/>
                <a:gridCol w="996054"/>
              </a:tblGrid>
              <a:tr h="1152128">
                <a:tc>
                  <a:txBody>
                    <a:bodyPr/>
                    <a:lstStyle/>
                    <a:p>
                      <a:r>
                        <a:rPr lang="en-GB" dirty="0" smtClean="0"/>
                        <a:t>HRS</a:t>
                      </a:r>
                    </a:p>
                    <a:p>
                      <a:r>
                        <a:rPr lang="en-GB" dirty="0" smtClean="0"/>
                        <a:t>19m</a:t>
                      </a:r>
                      <a:endParaRPr lang="en-GB" dirty="0"/>
                    </a:p>
                  </a:txBody>
                  <a:tcPr/>
                </a:tc>
                <a:tc>
                  <a:txBody>
                    <a:bodyPr/>
                    <a:lstStyle/>
                    <a:p>
                      <a:r>
                        <a:rPr lang="en-GB" dirty="0" smtClean="0"/>
                        <a:t>LD</a:t>
                      </a:r>
                    </a:p>
                    <a:p>
                      <a:endParaRPr lang="en-GB" dirty="0" smtClean="0"/>
                    </a:p>
                    <a:p>
                      <a:r>
                        <a:rPr lang="en-GB" dirty="0" smtClean="0"/>
                        <a:t>3.3m</a:t>
                      </a:r>
                      <a:endParaRPr lang="en-GB" dirty="0"/>
                    </a:p>
                  </a:txBody>
                  <a:tcPr/>
                </a:tc>
                <a:tc>
                  <a:txBody>
                    <a:bodyPr/>
                    <a:lstStyle/>
                    <a:p>
                      <a:r>
                        <a:rPr lang="en-GB" dirty="0" smtClean="0"/>
                        <a:t>MH</a:t>
                      </a:r>
                    </a:p>
                    <a:p>
                      <a:endParaRPr lang="en-GB" dirty="0" smtClean="0"/>
                    </a:p>
                    <a:p>
                      <a:r>
                        <a:rPr lang="en-GB" dirty="0" smtClean="0"/>
                        <a:t>2.8m</a:t>
                      </a:r>
                      <a:endParaRPr lang="en-GB" dirty="0"/>
                    </a:p>
                  </a:txBody>
                  <a:tcPr/>
                </a:tc>
                <a:tc>
                  <a:txBody>
                    <a:bodyPr/>
                    <a:lstStyle/>
                    <a:p>
                      <a:r>
                        <a:rPr lang="en-GB" dirty="0" smtClean="0"/>
                        <a:t>OP/PD</a:t>
                      </a:r>
                    </a:p>
                    <a:p>
                      <a:endParaRPr lang="en-GB" dirty="0" smtClean="0"/>
                    </a:p>
                    <a:p>
                      <a:r>
                        <a:rPr lang="en-GB" dirty="0" smtClean="0"/>
                        <a:t>3.9m</a:t>
                      </a:r>
                      <a:endParaRPr lang="en-GB" dirty="0"/>
                    </a:p>
                  </a:txBody>
                  <a:tcPr/>
                </a:tc>
                <a:tc>
                  <a:txBody>
                    <a:bodyPr/>
                    <a:lstStyle/>
                    <a:p>
                      <a:r>
                        <a:rPr lang="en-GB" dirty="0" smtClean="0"/>
                        <a:t>YP</a:t>
                      </a:r>
                    </a:p>
                    <a:p>
                      <a:endParaRPr lang="en-GB" dirty="0" smtClean="0"/>
                    </a:p>
                    <a:p>
                      <a:r>
                        <a:rPr lang="en-GB" dirty="0" smtClean="0"/>
                        <a:t>3.7m</a:t>
                      </a:r>
                    </a:p>
                    <a:p>
                      <a:endParaRPr lang="en-GB" dirty="0"/>
                    </a:p>
                  </a:txBody>
                  <a:tcPr/>
                </a:tc>
                <a:tc>
                  <a:txBody>
                    <a:bodyPr/>
                    <a:lstStyle/>
                    <a:p>
                      <a:r>
                        <a:rPr lang="en-GB" dirty="0" smtClean="0"/>
                        <a:t>H’lssnss</a:t>
                      </a:r>
                    </a:p>
                    <a:p>
                      <a:r>
                        <a:rPr lang="en-GB" dirty="0" smtClean="0"/>
                        <a:t>4.7m</a:t>
                      </a:r>
                    </a:p>
                    <a:p>
                      <a:endParaRPr lang="en-GB" dirty="0" smtClean="0"/>
                    </a:p>
                    <a:p>
                      <a:endParaRPr lang="en-GB" dirty="0"/>
                    </a:p>
                  </a:txBody>
                  <a:tcPr/>
                </a:tc>
                <a:tc>
                  <a:txBody>
                    <a:bodyPr/>
                    <a:lstStyle/>
                    <a:p>
                      <a:r>
                        <a:rPr lang="en-GB" dirty="0" smtClean="0"/>
                        <a:t>Dom</a:t>
                      </a:r>
                    </a:p>
                    <a:p>
                      <a:r>
                        <a:rPr lang="en-GB" dirty="0" smtClean="0"/>
                        <a:t>Abuse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1.7m</a:t>
                      </a:r>
                    </a:p>
                    <a:p>
                      <a:endParaRPr lang="en-GB" dirty="0" smtClean="0"/>
                    </a:p>
                  </a:txBody>
                  <a:tcPr/>
                </a:tc>
                <a:tc>
                  <a:txBody>
                    <a:bodyPr/>
                    <a:lstStyle/>
                    <a:p>
                      <a:r>
                        <a:rPr lang="en-GB" sz="1500" dirty="0" smtClean="0"/>
                        <a:t>Offenders</a:t>
                      </a:r>
                    </a:p>
                    <a:p>
                      <a:r>
                        <a:rPr lang="en-GB" dirty="0" smtClean="0"/>
                        <a:t>742k</a:t>
                      </a:r>
                    </a:p>
                    <a:p>
                      <a:endParaRPr lang="en-GB" dirty="0"/>
                    </a:p>
                  </a:txBody>
                  <a:tcPr/>
                </a:tc>
              </a:tr>
              <a:tr h="1085881">
                <a:tc>
                  <a:txBody>
                    <a:bodyPr/>
                    <a:lstStyle/>
                    <a:p>
                      <a:r>
                        <a:rPr lang="en-GB" dirty="0" smtClean="0"/>
                        <a:t>SIS</a:t>
                      </a:r>
                    </a:p>
                    <a:p>
                      <a:r>
                        <a:rPr lang="en-GB" dirty="0" smtClean="0"/>
                        <a:t>35m</a:t>
                      </a:r>
                      <a:endParaRPr lang="en-GB" b="1" dirty="0"/>
                    </a:p>
                  </a:txBody>
                  <a:tcPr/>
                </a:tc>
                <a:tc>
                  <a:txBody>
                    <a:bodyPr/>
                    <a:lstStyle/>
                    <a:p>
                      <a:r>
                        <a:rPr lang="en-GB" dirty="0" smtClean="0"/>
                        <a:t>LD</a:t>
                      </a:r>
                    </a:p>
                    <a:p>
                      <a:endParaRPr lang="en-GB" dirty="0" smtClean="0"/>
                    </a:p>
                    <a:p>
                      <a:r>
                        <a:rPr lang="en-GB" dirty="0" smtClean="0"/>
                        <a:t>35m</a:t>
                      </a:r>
                      <a:endParaRPr lang="en-GB" b="1" dirty="0"/>
                    </a:p>
                  </a:txBody>
                  <a:tcPr/>
                </a:tc>
                <a:tc>
                  <a:txBody>
                    <a:bodyPr/>
                    <a:lstStyle/>
                    <a:p>
                      <a:r>
                        <a:rPr lang="en-GB" dirty="0" smtClean="0"/>
                        <a:t>MH</a:t>
                      </a:r>
                    </a:p>
                    <a:p>
                      <a:endParaRPr lang="en-GB" dirty="0" smtClean="0"/>
                    </a:p>
                    <a:p>
                      <a:r>
                        <a:rPr lang="en-GB" dirty="0" smtClean="0"/>
                        <a:t>2.5m</a:t>
                      </a:r>
                      <a:endParaRPr lang="en-GB" b="1" dirty="0"/>
                    </a:p>
                  </a:txBody>
                  <a:tcPr/>
                </a:tc>
                <a:tc>
                  <a:txBody>
                    <a:bodyPr/>
                    <a:lstStyle/>
                    <a:p>
                      <a:r>
                        <a:rPr lang="en-GB" dirty="0" smtClean="0"/>
                        <a:t>OP/PD</a:t>
                      </a:r>
                    </a:p>
                    <a:p>
                      <a:endParaRPr lang="en-GB" dirty="0" smtClean="0"/>
                    </a:p>
                    <a:p>
                      <a:r>
                        <a:rPr lang="en-GB" dirty="0" smtClean="0"/>
                        <a:t>2m</a:t>
                      </a:r>
                      <a:endParaRPr lang="en-GB" b="1"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21" name="Rectangle 20"/>
          <p:cNvSpPr/>
          <p:nvPr/>
        </p:nvSpPr>
        <p:spPr>
          <a:xfrm>
            <a:off x="5357218" y="609600"/>
            <a:ext cx="2052288" cy="10852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Co-designed </a:t>
            </a:r>
            <a:r>
              <a:rPr lang="en-GB" dirty="0" smtClean="0">
                <a:solidFill>
                  <a:schemeClr val="tx1"/>
                </a:solidFill>
              </a:rPr>
              <a:t>new </a:t>
            </a:r>
            <a:r>
              <a:rPr lang="en-GB" dirty="0" smtClean="0">
                <a:solidFill>
                  <a:schemeClr val="tx1"/>
                </a:solidFill>
              </a:rPr>
              <a:t>Commissioning Strategy </a:t>
            </a:r>
          </a:p>
          <a:p>
            <a:pPr algn="ctr"/>
            <a:endParaRPr lang="en-GB" dirty="0"/>
          </a:p>
        </p:txBody>
      </p:sp>
      <p:sp>
        <p:nvSpPr>
          <p:cNvPr id="26" name="Rounded Rectangle 25"/>
          <p:cNvSpPr/>
          <p:nvPr/>
        </p:nvSpPr>
        <p:spPr>
          <a:xfrm>
            <a:off x="323528" y="1124933"/>
            <a:ext cx="4464496" cy="388843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smtClean="0"/>
              <a:t>With the support of a multi-</a:t>
            </a:r>
            <a:r>
              <a:rPr lang="en-GB" sz="1600" dirty="0" smtClean="0"/>
              <a:t>agency t</a:t>
            </a:r>
            <a:r>
              <a:rPr lang="en-GB" sz="1600" dirty="0" smtClean="0"/>
              <a:t>ask </a:t>
            </a:r>
            <a:r>
              <a:rPr lang="en-GB" sz="1600" dirty="0"/>
              <a:t>and finish group  </a:t>
            </a:r>
            <a:r>
              <a:rPr lang="en-GB" sz="1600" dirty="0" smtClean="0"/>
              <a:t>a new an </a:t>
            </a:r>
            <a:r>
              <a:rPr lang="en-GB" sz="1600" dirty="0"/>
              <a:t>integrated domestic abuse service</a:t>
            </a:r>
          </a:p>
          <a:p>
            <a:pPr marL="285750" indent="-285750">
              <a:buFont typeface="Arial" panose="020B0604020202020204" pitchFamily="34" charset="0"/>
              <a:buChar char="•"/>
            </a:pPr>
            <a:r>
              <a:rPr lang="en-GB" sz="1600" dirty="0"/>
              <a:t>Collaboration of </a:t>
            </a:r>
            <a:r>
              <a:rPr lang="en-GB" sz="1600" dirty="0" smtClean="0"/>
              <a:t>KCC, </a:t>
            </a:r>
            <a:r>
              <a:rPr lang="en-GB" sz="1600" dirty="0"/>
              <a:t>Office of PCC, KFRS, District CSPs </a:t>
            </a:r>
            <a:endParaRPr lang="en-GB" sz="1600" dirty="0" smtClean="0"/>
          </a:p>
          <a:p>
            <a:pPr marL="285750" indent="-285750">
              <a:buFont typeface="Arial" panose="020B0604020202020204" pitchFamily="34" charset="0"/>
              <a:buChar char="•"/>
            </a:pPr>
            <a:r>
              <a:rPr lang="en-GB" sz="1600" dirty="0" smtClean="0"/>
              <a:t>Live from 1 April 2017</a:t>
            </a:r>
          </a:p>
          <a:p>
            <a:pPr marL="285750" indent="-285750">
              <a:buFont typeface="Arial" panose="020B0604020202020204" pitchFamily="34" charset="0"/>
              <a:buChar char="•"/>
            </a:pPr>
            <a:r>
              <a:rPr lang="en-GB" sz="1600" dirty="0" smtClean="0"/>
              <a:t>Referral pathway information can be found at </a:t>
            </a:r>
            <a:r>
              <a:rPr lang="en-GB" sz="1600" dirty="0" smtClean="0">
                <a:hlinkClick r:id="rId3"/>
              </a:rPr>
              <a:t>www.domesticabuseservices.org.uk/professionals</a:t>
            </a:r>
            <a:r>
              <a:rPr lang="en-GB" sz="1600" dirty="0" smtClean="0"/>
              <a:t> </a:t>
            </a:r>
          </a:p>
          <a:p>
            <a:pPr marL="285750" indent="-285750">
              <a:buFont typeface="Arial" panose="020B0604020202020204" pitchFamily="34" charset="0"/>
              <a:buChar char="•"/>
            </a:pPr>
            <a:r>
              <a:rPr lang="en-GB" sz="1600" dirty="0" smtClean="0"/>
              <a:t>Next step is commissioning of a Training Education and Awareness provider</a:t>
            </a:r>
            <a:endParaRPr lang="en-GB" sz="1600" dirty="0"/>
          </a:p>
        </p:txBody>
      </p:sp>
      <p:sp>
        <p:nvSpPr>
          <p:cNvPr id="27" name="Content Placeholder 2"/>
          <p:cNvSpPr txBox="1">
            <a:spLocks/>
          </p:cNvSpPr>
          <p:nvPr/>
        </p:nvSpPr>
        <p:spPr>
          <a:xfrm>
            <a:off x="914400" y="3645024"/>
            <a:ext cx="8229600" cy="52894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28" name="Right Arrow 27"/>
          <p:cNvSpPr/>
          <p:nvPr/>
        </p:nvSpPr>
        <p:spPr>
          <a:xfrm rot="10800000">
            <a:off x="4680013" y="2954965"/>
            <a:ext cx="1368152" cy="378552"/>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33" idx="0"/>
          </p:cNvCxnSpPr>
          <p:nvPr/>
        </p:nvCxnSpPr>
        <p:spPr>
          <a:xfrm flipV="1">
            <a:off x="6420943" y="1484785"/>
            <a:ext cx="5309" cy="57465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024899" y="2059444"/>
            <a:ext cx="792088" cy="25481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marL="0" lvl="1" algn="ctr"/>
            <a:r>
              <a:rPr lang="en-GB" sz="3200" dirty="0" smtClean="0">
                <a:solidFill>
                  <a:schemeClr val="bg1"/>
                </a:solidFill>
              </a:rPr>
              <a:t>Domestic Abuse - </a:t>
            </a:r>
            <a:r>
              <a:rPr lang="en-GB" sz="3200" dirty="0">
                <a:solidFill>
                  <a:schemeClr val="bg1"/>
                </a:solidFill>
              </a:rPr>
              <a:t>Opportunities to Deliver Differently</a:t>
            </a:r>
          </a:p>
        </p:txBody>
      </p:sp>
      <p:pic>
        <p:nvPicPr>
          <p:cNvPr id="38"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5186329"/>
            <a:ext cx="2321965"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2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6375936"/>
              </p:ext>
            </p:extLst>
          </p:nvPr>
        </p:nvGraphicFramePr>
        <p:xfrm>
          <a:off x="125761" y="2163099"/>
          <a:ext cx="7968432" cy="2274601"/>
        </p:xfrm>
        <a:graphic>
          <a:graphicData uri="http://schemas.openxmlformats.org/drawingml/2006/table">
            <a:tbl>
              <a:tblPr firstRow="1" bandRow="1">
                <a:tableStyleId>{D113A9D2-9D6B-4929-AA2D-F23B5EE8CBE7}</a:tableStyleId>
              </a:tblPr>
              <a:tblGrid>
                <a:gridCol w="996054"/>
                <a:gridCol w="996054"/>
                <a:gridCol w="996054"/>
                <a:gridCol w="996054"/>
                <a:gridCol w="996054"/>
                <a:gridCol w="996054"/>
                <a:gridCol w="996054"/>
                <a:gridCol w="996054"/>
              </a:tblGrid>
              <a:tr h="1152128">
                <a:tc>
                  <a:txBody>
                    <a:bodyPr/>
                    <a:lstStyle/>
                    <a:p>
                      <a:r>
                        <a:rPr lang="en-GB" dirty="0" smtClean="0"/>
                        <a:t>HRS</a:t>
                      </a:r>
                    </a:p>
                    <a:p>
                      <a:r>
                        <a:rPr lang="en-GB" dirty="0" smtClean="0"/>
                        <a:t>19m</a:t>
                      </a:r>
                      <a:endParaRPr lang="en-GB" dirty="0"/>
                    </a:p>
                  </a:txBody>
                  <a:tcPr/>
                </a:tc>
                <a:tc>
                  <a:txBody>
                    <a:bodyPr/>
                    <a:lstStyle/>
                    <a:p>
                      <a:r>
                        <a:rPr lang="en-GB" dirty="0" smtClean="0"/>
                        <a:t>LD</a:t>
                      </a:r>
                    </a:p>
                    <a:p>
                      <a:endParaRPr lang="en-GB" dirty="0" smtClean="0"/>
                    </a:p>
                    <a:p>
                      <a:r>
                        <a:rPr lang="en-GB" dirty="0" smtClean="0"/>
                        <a:t>3.3m</a:t>
                      </a:r>
                      <a:endParaRPr lang="en-GB" dirty="0"/>
                    </a:p>
                  </a:txBody>
                  <a:tcPr/>
                </a:tc>
                <a:tc>
                  <a:txBody>
                    <a:bodyPr/>
                    <a:lstStyle/>
                    <a:p>
                      <a:r>
                        <a:rPr lang="en-GB" dirty="0" smtClean="0"/>
                        <a:t>MH</a:t>
                      </a:r>
                    </a:p>
                    <a:p>
                      <a:endParaRPr lang="en-GB" dirty="0" smtClean="0"/>
                    </a:p>
                    <a:p>
                      <a:r>
                        <a:rPr lang="en-GB" dirty="0" smtClean="0"/>
                        <a:t>2.8m</a:t>
                      </a:r>
                      <a:endParaRPr lang="en-GB" dirty="0"/>
                    </a:p>
                  </a:txBody>
                  <a:tcPr/>
                </a:tc>
                <a:tc>
                  <a:txBody>
                    <a:bodyPr/>
                    <a:lstStyle/>
                    <a:p>
                      <a:r>
                        <a:rPr lang="en-GB" dirty="0" smtClean="0"/>
                        <a:t>OP/PD</a:t>
                      </a:r>
                    </a:p>
                    <a:p>
                      <a:endParaRPr lang="en-GB" dirty="0" smtClean="0"/>
                    </a:p>
                    <a:p>
                      <a:r>
                        <a:rPr lang="en-GB" dirty="0" smtClean="0"/>
                        <a:t>3.9m</a:t>
                      </a:r>
                      <a:endParaRPr lang="en-GB" dirty="0"/>
                    </a:p>
                  </a:txBody>
                  <a:tcPr/>
                </a:tc>
                <a:tc>
                  <a:txBody>
                    <a:bodyPr/>
                    <a:lstStyle/>
                    <a:p>
                      <a:r>
                        <a:rPr lang="en-GB" dirty="0" smtClean="0"/>
                        <a:t>YP</a:t>
                      </a:r>
                    </a:p>
                    <a:p>
                      <a:endParaRPr lang="en-GB" dirty="0" smtClean="0"/>
                    </a:p>
                    <a:p>
                      <a:r>
                        <a:rPr lang="en-GB" dirty="0" smtClean="0"/>
                        <a:t>3.7m</a:t>
                      </a:r>
                    </a:p>
                    <a:p>
                      <a:endParaRPr lang="en-GB" dirty="0"/>
                    </a:p>
                  </a:txBody>
                  <a:tcPr/>
                </a:tc>
                <a:tc>
                  <a:txBody>
                    <a:bodyPr/>
                    <a:lstStyle/>
                    <a:p>
                      <a:r>
                        <a:rPr lang="en-GB" dirty="0" smtClean="0"/>
                        <a:t>H’lssnss</a:t>
                      </a:r>
                    </a:p>
                    <a:p>
                      <a:r>
                        <a:rPr lang="en-GB" dirty="0" smtClean="0"/>
                        <a:t>4.7m</a:t>
                      </a:r>
                    </a:p>
                    <a:p>
                      <a:endParaRPr lang="en-GB" dirty="0" smtClean="0"/>
                    </a:p>
                    <a:p>
                      <a:endParaRPr lang="en-GB" dirty="0"/>
                    </a:p>
                  </a:txBody>
                  <a:tcPr/>
                </a:tc>
                <a:tc>
                  <a:txBody>
                    <a:bodyPr/>
                    <a:lstStyle/>
                    <a:p>
                      <a:r>
                        <a:rPr lang="en-GB" dirty="0" smtClean="0"/>
                        <a:t>Dom</a:t>
                      </a:r>
                    </a:p>
                    <a:p>
                      <a:r>
                        <a:rPr lang="en-GB" dirty="0" smtClean="0"/>
                        <a:t>Abuse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1.7m</a:t>
                      </a:r>
                    </a:p>
                    <a:p>
                      <a:endParaRPr lang="en-GB" dirty="0" smtClean="0"/>
                    </a:p>
                  </a:txBody>
                  <a:tcPr/>
                </a:tc>
                <a:tc>
                  <a:txBody>
                    <a:bodyPr/>
                    <a:lstStyle/>
                    <a:p>
                      <a:r>
                        <a:rPr lang="en-GB" sz="1500" dirty="0" smtClean="0"/>
                        <a:t>Offenders</a:t>
                      </a:r>
                    </a:p>
                    <a:p>
                      <a:r>
                        <a:rPr lang="en-GB" dirty="0" smtClean="0"/>
                        <a:t>742k</a:t>
                      </a:r>
                    </a:p>
                    <a:p>
                      <a:endParaRPr lang="en-GB" dirty="0"/>
                    </a:p>
                  </a:txBody>
                  <a:tcPr/>
                </a:tc>
              </a:tr>
              <a:tr h="1085881">
                <a:tc>
                  <a:txBody>
                    <a:bodyPr/>
                    <a:lstStyle/>
                    <a:p>
                      <a:r>
                        <a:rPr lang="en-GB" dirty="0" smtClean="0"/>
                        <a:t>SIS</a:t>
                      </a:r>
                    </a:p>
                    <a:p>
                      <a:r>
                        <a:rPr lang="en-GB" dirty="0" smtClean="0"/>
                        <a:t>35m</a:t>
                      </a:r>
                      <a:endParaRPr lang="en-GB" b="1" dirty="0"/>
                    </a:p>
                  </a:txBody>
                  <a:tcPr/>
                </a:tc>
                <a:tc>
                  <a:txBody>
                    <a:bodyPr/>
                    <a:lstStyle/>
                    <a:p>
                      <a:r>
                        <a:rPr lang="en-GB" dirty="0" smtClean="0"/>
                        <a:t>LD</a:t>
                      </a:r>
                    </a:p>
                    <a:p>
                      <a:endParaRPr lang="en-GB" dirty="0" smtClean="0"/>
                    </a:p>
                    <a:p>
                      <a:r>
                        <a:rPr lang="en-GB" dirty="0" smtClean="0"/>
                        <a:t>35m</a:t>
                      </a:r>
                      <a:endParaRPr lang="en-GB" b="1" dirty="0"/>
                    </a:p>
                  </a:txBody>
                  <a:tcPr/>
                </a:tc>
                <a:tc>
                  <a:txBody>
                    <a:bodyPr/>
                    <a:lstStyle/>
                    <a:p>
                      <a:r>
                        <a:rPr lang="en-GB" dirty="0" smtClean="0"/>
                        <a:t>MH</a:t>
                      </a:r>
                    </a:p>
                    <a:p>
                      <a:endParaRPr lang="en-GB" dirty="0" smtClean="0"/>
                    </a:p>
                    <a:p>
                      <a:r>
                        <a:rPr lang="en-GB" dirty="0" smtClean="0"/>
                        <a:t>2.5m</a:t>
                      </a:r>
                      <a:endParaRPr lang="en-GB" b="1" dirty="0"/>
                    </a:p>
                  </a:txBody>
                  <a:tcPr/>
                </a:tc>
                <a:tc>
                  <a:txBody>
                    <a:bodyPr/>
                    <a:lstStyle/>
                    <a:p>
                      <a:r>
                        <a:rPr lang="en-GB" dirty="0" smtClean="0"/>
                        <a:t>OP/PD</a:t>
                      </a:r>
                    </a:p>
                    <a:p>
                      <a:endParaRPr lang="en-GB" dirty="0" smtClean="0"/>
                    </a:p>
                    <a:p>
                      <a:r>
                        <a:rPr lang="en-GB" dirty="0" smtClean="0"/>
                        <a:t>2m</a:t>
                      </a:r>
                      <a:endParaRPr lang="en-GB" b="1"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26" name="Rounded Rectangle 25"/>
          <p:cNvSpPr/>
          <p:nvPr/>
        </p:nvSpPr>
        <p:spPr>
          <a:xfrm>
            <a:off x="401215" y="1569320"/>
            <a:ext cx="4098777" cy="352839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No identified duplication within KCC</a:t>
            </a:r>
          </a:p>
          <a:p>
            <a:r>
              <a:rPr lang="en-GB" sz="1600" dirty="0"/>
              <a:t>Opportunity to pool resources other commissioners of complementary services outside the authority</a:t>
            </a:r>
          </a:p>
          <a:p>
            <a:r>
              <a:rPr lang="en-GB" sz="1600" dirty="0"/>
              <a:t>Rationalise, redesign and commission a flexible, coherent service based on shared outcomes rather than funding </a:t>
            </a:r>
            <a:r>
              <a:rPr lang="en-GB" sz="1600" dirty="0" smtClean="0"/>
              <a:t>arrangements </a:t>
            </a:r>
            <a:endParaRPr lang="en-GB" sz="1600" dirty="0"/>
          </a:p>
          <a:p>
            <a:r>
              <a:rPr lang="en-GB" sz="1600" dirty="0"/>
              <a:t>Integrated </a:t>
            </a:r>
            <a:r>
              <a:rPr lang="en-GB" sz="1600" dirty="0" smtClean="0"/>
              <a:t>supported accommodation </a:t>
            </a:r>
            <a:r>
              <a:rPr lang="en-GB" sz="1600" dirty="0"/>
              <a:t>and outreach services </a:t>
            </a:r>
          </a:p>
          <a:p>
            <a:r>
              <a:rPr lang="en-GB" sz="1600" dirty="0"/>
              <a:t>Clear pathways focus on prevention</a:t>
            </a:r>
          </a:p>
          <a:p>
            <a:r>
              <a:rPr lang="en-GB" sz="1600" dirty="0"/>
              <a:t>More effective solution for “frequent fliers”</a:t>
            </a:r>
          </a:p>
          <a:p>
            <a:endParaRPr lang="en-GB" sz="1600" dirty="0"/>
          </a:p>
        </p:txBody>
      </p:sp>
      <p:sp>
        <p:nvSpPr>
          <p:cNvPr id="27" name="Content Placeholder 2"/>
          <p:cNvSpPr txBox="1">
            <a:spLocks/>
          </p:cNvSpPr>
          <p:nvPr/>
        </p:nvSpPr>
        <p:spPr>
          <a:xfrm>
            <a:off x="914400" y="3645024"/>
            <a:ext cx="8229600" cy="52894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28" name="Right Arrow 27"/>
          <p:cNvSpPr/>
          <p:nvPr/>
        </p:nvSpPr>
        <p:spPr>
          <a:xfrm rot="10800000">
            <a:off x="4182988" y="2990007"/>
            <a:ext cx="872877" cy="378552"/>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flipH="1">
            <a:off x="5572975" y="3952529"/>
            <a:ext cx="2" cy="904606"/>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013402" y="1660079"/>
            <a:ext cx="947305" cy="22719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2"/>
          <p:cNvSpPr>
            <a:spLocks noChangeArrowheads="1"/>
          </p:cNvSpPr>
          <p:nvPr/>
        </p:nvSpPr>
        <p:spPr bwMode="auto">
          <a:xfrm>
            <a:off x="0" y="0"/>
            <a:ext cx="9144000" cy="908720"/>
          </a:xfrm>
          <a:prstGeom prst="rect">
            <a:avLst/>
          </a:prstGeom>
          <a:solidFill>
            <a:schemeClr val="accent1">
              <a:lumMod val="60000"/>
              <a:lumOff val="40000"/>
            </a:schemeClr>
          </a:solidFill>
          <a:ln w="9525">
            <a:noFill/>
            <a:miter lim="800000"/>
            <a:headEnd/>
            <a:tailEnd/>
          </a:ln>
        </p:spPr>
        <p:txBody>
          <a:bodyPr anchor="ctr" anchorCtr="0"/>
          <a:lstStyle/>
          <a:p>
            <a:pPr marL="0" lvl="1" algn="ctr"/>
            <a:r>
              <a:rPr lang="en-GB" sz="3000" dirty="0" smtClean="0">
                <a:solidFill>
                  <a:schemeClr val="bg1"/>
                </a:solidFill>
              </a:rPr>
              <a:t>Homelessness in Vulnerable People - Opportunities </a:t>
            </a:r>
            <a:r>
              <a:rPr lang="en-GB" sz="3000" dirty="0">
                <a:solidFill>
                  <a:schemeClr val="bg1"/>
                </a:solidFill>
              </a:rPr>
              <a:t>to Deliver Differently</a:t>
            </a:r>
          </a:p>
        </p:txBody>
      </p:sp>
      <p:sp>
        <p:nvSpPr>
          <p:cNvPr id="11" name="Content Placeholder 2"/>
          <p:cNvSpPr txBox="1">
            <a:spLocks/>
          </p:cNvSpPr>
          <p:nvPr/>
        </p:nvSpPr>
        <p:spPr>
          <a:xfrm>
            <a:off x="971600" y="3297681"/>
            <a:ext cx="8229600" cy="52894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14" name="Rectangle 13"/>
          <p:cNvSpPr/>
          <p:nvPr/>
        </p:nvSpPr>
        <p:spPr>
          <a:xfrm>
            <a:off x="4499992" y="4857135"/>
            <a:ext cx="2052288" cy="9481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Co-design </a:t>
            </a:r>
            <a:r>
              <a:rPr lang="en-GB" dirty="0" smtClean="0">
                <a:solidFill>
                  <a:schemeClr val="tx1"/>
                </a:solidFill>
              </a:rPr>
              <a:t>new Commissioning Strategy </a:t>
            </a:r>
          </a:p>
          <a:p>
            <a:pPr algn="ctr"/>
            <a:endParaRPr lang="en-GB" dirty="0"/>
          </a:p>
        </p:txBody>
      </p:sp>
      <p:pic>
        <p:nvPicPr>
          <p:cNvPr id="15"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704" y="5186330"/>
            <a:ext cx="2321965"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36504"/>
          </a:xfrm>
        </p:spPr>
        <p:txBody>
          <a:bodyPr>
            <a:normAutofit fontScale="92500" lnSpcReduction="20000"/>
          </a:bodyPr>
          <a:lstStyle/>
          <a:p>
            <a:pPr lvl="0"/>
            <a:r>
              <a:rPr lang="en-GB" sz="2800" dirty="0" smtClean="0">
                <a:solidFill>
                  <a:srgbClr val="0070C0"/>
                </a:solidFill>
              </a:rPr>
              <a:t>Important </a:t>
            </a:r>
            <a:r>
              <a:rPr lang="en-GB" sz="2800" dirty="0" smtClean="0">
                <a:solidFill>
                  <a:srgbClr val="0070C0"/>
                </a:solidFill>
              </a:rPr>
              <a:t>to understand the co-dependencies and relationships between </a:t>
            </a:r>
            <a:r>
              <a:rPr lang="en-GB" sz="2800" dirty="0" smtClean="0">
                <a:solidFill>
                  <a:srgbClr val="0070C0"/>
                </a:solidFill>
              </a:rPr>
              <a:t>us</a:t>
            </a:r>
          </a:p>
          <a:p>
            <a:pPr lvl="0"/>
            <a:r>
              <a:rPr lang="en-GB" sz="2800" dirty="0" smtClean="0">
                <a:solidFill>
                  <a:srgbClr val="0070C0"/>
                </a:solidFill>
              </a:rPr>
              <a:t>CLG Social Impact Bond for Entrenched Rough Sleepers in East Kent  and other CLG grants</a:t>
            </a:r>
            <a:r>
              <a:rPr lang="en-GB" sz="2800" dirty="0" smtClean="0">
                <a:solidFill>
                  <a:srgbClr val="0070C0"/>
                </a:solidFill>
              </a:rPr>
              <a:t> </a:t>
            </a:r>
          </a:p>
          <a:p>
            <a:pPr lvl="0"/>
            <a:r>
              <a:rPr lang="en-GB" sz="2800" dirty="0" smtClean="0">
                <a:solidFill>
                  <a:srgbClr val="0070C0"/>
                </a:solidFill>
              </a:rPr>
              <a:t>Changing </a:t>
            </a:r>
            <a:r>
              <a:rPr lang="en-GB" sz="2800" dirty="0" smtClean="0">
                <a:solidFill>
                  <a:srgbClr val="0070C0"/>
                </a:solidFill>
              </a:rPr>
              <a:t>costs in one area is likely to cause additional unintentional costs in </a:t>
            </a:r>
            <a:r>
              <a:rPr lang="en-GB" sz="2800" dirty="0" smtClean="0">
                <a:solidFill>
                  <a:srgbClr val="0070C0"/>
                </a:solidFill>
              </a:rPr>
              <a:t>another other</a:t>
            </a:r>
            <a:endParaRPr lang="en-GB" sz="2800" dirty="0" smtClean="0">
              <a:solidFill>
                <a:srgbClr val="0070C0"/>
              </a:solidFill>
            </a:endParaRPr>
          </a:p>
          <a:p>
            <a:pPr lvl="0"/>
            <a:r>
              <a:rPr lang="en-GB" sz="2800" dirty="0" smtClean="0">
                <a:solidFill>
                  <a:srgbClr val="0070C0"/>
                </a:solidFill>
              </a:rPr>
              <a:t>Better to consider together</a:t>
            </a:r>
          </a:p>
          <a:p>
            <a:pPr lvl="0"/>
            <a:r>
              <a:rPr lang="en-GB" sz="2800" dirty="0" smtClean="0">
                <a:solidFill>
                  <a:srgbClr val="0070C0"/>
                </a:solidFill>
              </a:rPr>
              <a:t>Mindful of the changes that the </a:t>
            </a:r>
            <a:r>
              <a:rPr lang="en-GB" sz="2800" dirty="0">
                <a:solidFill>
                  <a:srgbClr val="0070C0"/>
                </a:solidFill>
              </a:rPr>
              <a:t>H</a:t>
            </a:r>
            <a:r>
              <a:rPr lang="en-GB" sz="2800" dirty="0" smtClean="0">
                <a:solidFill>
                  <a:srgbClr val="0070C0"/>
                </a:solidFill>
              </a:rPr>
              <a:t>omelessness Reduction </a:t>
            </a:r>
            <a:r>
              <a:rPr lang="en-GB" sz="2800" dirty="0">
                <a:solidFill>
                  <a:srgbClr val="0070C0"/>
                </a:solidFill>
              </a:rPr>
              <a:t>B</a:t>
            </a:r>
            <a:r>
              <a:rPr lang="en-GB" sz="2800" dirty="0" smtClean="0">
                <a:solidFill>
                  <a:srgbClr val="0070C0"/>
                </a:solidFill>
              </a:rPr>
              <a:t>ill will bring and future funding arrangements for supported housing.</a:t>
            </a:r>
          </a:p>
          <a:p>
            <a:pPr lvl="0"/>
            <a:r>
              <a:rPr lang="en-GB" sz="2800" dirty="0" smtClean="0">
                <a:solidFill>
                  <a:srgbClr val="0070C0"/>
                </a:solidFill>
              </a:rPr>
              <a:t>We </a:t>
            </a:r>
            <a:r>
              <a:rPr lang="en-GB" sz="2800" dirty="0" smtClean="0">
                <a:solidFill>
                  <a:srgbClr val="0070C0"/>
                </a:solidFill>
              </a:rPr>
              <a:t>can’t do this alone and don’t want to – we need your </a:t>
            </a:r>
            <a:r>
              <a:rPr lang="en-GB" sz="2800" dirty="0" smtClean="0">
                <a:solidFill>
                  <a:srgbClr val="0070C0"/>
                </a:solidFill>
              </a:rPr>
              <a:t>help</a:t>
            </a:r>
            <a:endParaRPr lang="en-GB" sz="2800" dirty="0" smtClean="0">
              <a:solidFill>
                <a:srgbClr val="0070C0"/>
              </a:solidFill>
            </a:endParaRPr>
          </a:p>
        </p:txBody>
      </p:sp>
      <p:sp>
        <p:nvSpPr>
          <p:cNvPr id="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marL="0" lvl="1" algn="ctr"/>
            <a:r>
              <a:rPr lang="en-GB" sz="3200" dirty="0" smtClean="0">
                <a:solidFill>
                  <a:schemeClr val="bg1"/>
                </a:solidFill>
              </a:rPr>
              <a:t>Homelessness – better together</a:t>
            </a:r>
            <a:endParaRPr lang="en-GB" sz="3200" dirty="0">
              <a:solidFill>
                <a:schemeClr val="bg1"/>
              </a:solidFill>
            </a:endParaRPr>
          </a:p>
        </p:txBody>
      </p:sp>
      <p:pic>
        <p:nvPicPr>
          <p:cNvPr id="6"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5159774"/>
            <a:ext cx="2321965"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3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solidFill>
                  <a:schemeClr val="tx2">
                    <a:lumMod val="60000"/>
                    <a:lumOff val="40000"/>
                  </a:schemeClr>
                </a:solidFill>
              </a:rPr>
              <a:t>Live </a:t>
            </a:r>
            <a:r>
              <a:rPr lang="en-GB" b="1" dirty="0" smtClean="0">
                <a:solidFill>
                  <a:schemeClr val="tx2">
                    <a:lumMod val="60000"/>
                    <a:lumOff val="40000"/>
                  </a:schemeClr>
                </a:solidFill>
              </a:rPr>
              <a:t>Well Kent</a:t>
            </a:r>
            <a:r>
              <a:rPr lang="en-GB" dirty="0" smtClean="0"/>
              <a:t/>
            </a:r>
            <a:br>
              <a:rPr lang="en-GB" dirty="0" smtClean="0"/>
            </a:br>
            <a:r>
              <a:rPr lang="en-GB" dirty="0" smtClean="0">
                <a:solidFill>
                  <a:schemeClr val="tx2">
                    <a:lumMod val="60000"/>
                    <a:lumOff val="40000"/>
                  </a:schemeClr>
                </a:solidFill>
              </a:rPr>
              <a:t>Community Services for Mental Wellbeing</a:t>
            </a:r>
            <a:endParaRPr lang="en-GB" dirty="0">
              <a:solidFill>
                <a:schemeClr val="tx2">
                  <a:lumMod val="60000"/>
                  <a:lumOff val="40000"/>
                </a:schemeClr>
              </a:solidFill>
            </a:endParaRPr>
          </a:p>
        </p:txBody>
      </p:sp>
      <p:sp>
        <p:nvSpPr>
          <p:cNvPr id="3" name="Subtitle 2"/>
          <p:cNvSpPr>
            <a:spLocks noGrp="1"/>
          </p:cNvSpPr>
          <p:nvPr>
            <p:ph type="subTitle" idx="1"/>
          </p:nvPr>
        </p:nvSpPr>
        <p:spPr>
          <a:xfrm>
            <a:off x="1691680" y="5877272"/>
            <a:ext cx="5968752" cy="576064"/>
          </a:xfrm>
        </p:spPr>
        <p:txBody>
          <a:bodyPr>
            <a:normAutofit lnSpcReduction="10000"/>
          </a:bodyPr>
          <a:lstStyle/>
          <a:p>
            <a:r>
              <a:rPr lang="en-GB" dirty="0" smtClean="0"/>
              <a:t>Jo </a:t>
            </a:r>
            <a:r>
              <a:rPr lang="en-GB" dirty="0" smtClean="0"/>
              <a:t>Empson</a:t>
            </a:r>
            <a:endParaRPr lang="en-GB" dirty="0" smtClean="0"/>
          </a:p>
        </p:txBody>
      </p:sp>
    </p:spTree>
    <p:extLst>
      <p:ext uri="{BB962C8B-B14F-4D97-AF65-F5344CB8AC3E}">
        <p14:creationId xmlns:p14="http://schemas.microsoft.com/office/powerpoint/2010/main" val="746081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764704"/>
            <a:ext cx="8712968" cy="5516564"/>
          </a:xfrm>
        </p:spPr>
        <p:txBody>
          <a:bodyPr>
            <a:normAutofit/>
          </a:bodyPr>
          <a:lstStyle/>
          <a:p>
            <a:pPr marL="0" indent="0">
              <a:buNone/>
            </a:pPr>
            <a:r>
              <a:rPr lang="en-GB" sz="2200" b="1" dirty="0" smtClean="0"/>
              <a:t>Public Health</a:t>
            </a:r>
            <a:r>
              <a:rPr lang="en-GB" sz="2200" dirty="0" smtClean="0"/>
              <a:t>; </a:t>
            </a:r>
            <a:r>
              <a:rPr lang="en-GB" sz="2200" dirty="0"/>
              <a:t>universal services that support </a:t>
            </a:r>
            <a:r>
              <a:rPr lang="en-GB" sz="2200" dirty="0" smtClean="0"/>
              <a:t>prevention, emotional </a:t>
            </a:r>
            <a:r>
              <a:rPr lang="en-GB" sz="2200" dirty="0"/>
              <a:t>health and </a:t>
            </a:r>
            <a:r>
              <a:rPr lang="en-GB" sz="2200" dirty="0" smtClean="0"/>
              <a:t>wellbeing </a:t>
            </a:r>
            <a:endParaRPr lang="en-GB" sz="2200" dirty="0"/>
          </a:p>
          <a:p>
            <a:pPr marL="0" indent="0">
              <a:buNone/>
            </a:pPr>
            <a:r>
              <a:rPr lang="en-GB" sz="2200" b="1" dirty="0" smtClean="0"/>
              <a:t>Adult </a:t>
            </a:r>
            <a:r>
              <a:rPr lang="en-GB" sz="2200" b="1" dirty="0"/>
              <a:t>Social </a:t>
            </a:r>
            <a:r>
              <a:rPr lang="en-GB" sz="2200" b="1" dirty="0" smtClean="0"/>
              <a:t>Care</a:t>
            </a:r>
            <a:r>
              <a:rPr lang="en-GB" sz="2200" dirty="0" smtClean="0"/>
              <a:t>; day opportunities, employment services and </a:t>
            </a:r>
            <a:r>
              <a:rPr lang="en-GB" sz="2200" dirty="0"/>
              <a:t>service user </a:t>
            </a:r>
            <a:r>
              <a:rPr lang="en-GB" sz="2200" dirty="0" smtClean="0"/>
              <a:t>engagement</a:t>
            </a:r>
          </a:p>
          <a:p>
            <a:pPr marL="0" indent="0">
              <a:buNone/>
            </a:pPr>
            <a:r>
              <a:rPr lang="en-GB" sz="2200" b="1" dirty="0" smtClean="0"/>
              <a:t>Clinical </a:t>
            </a:r>
            <a:r>
              <a:rPr lang="en-GB" sz="2200" b="1" dirty="0"/>
              <a:t>Commissioning </a:t>
            </a:r>
            <a:r>
              <a:rPr lang="en-GB" sz="2200" b="1" dirty="0" smtClean="0"/>
              <a:t>Groups</a:t>
            </a:r>
            <a:r>
              <a:rPr lang="en-GB" sz="2200" dirty="0" smtClean="0"/>
              <a:t>; acute, secondary and community mental health services and improving access to psychological therapies</a:t>
            </a:r>
          </a:p>
          <a:p>
            <a:pPr marL="0" lvl="0" indent="0">
              <a:buNone/>
            </a:pPr>
            <a:r>
              <a:rPr lang="en-GB" sz="2200" b="1" dirty="0" smtClean="0"/>
              <a:t>Supporting People</a:t>
            </a:r>
            <a:r>
              <a:rPr lang="en-GB" sz="2200" dirty="0" smtClean="0"/>
              <a:t>; housing related support and specialist housing schemes </a:t>
            </a:r>
            <a:endParaRPr lang="en-GB" sz="2200" dirty="0"/>
          </a:p>
          <a:p>
            <a:r>
              <a:rPr lang="en-GB" sz="2200" dirty="0" smtClean="0"/>
              <a:t>Historically services worked </a:t>
            </a:r>
            <a:r>
              <a:rPr lang="en-GB" sz="2200" dirty="0"/>
              <a:t>in silos </a:t>
            </a:r>
            <a:r>
              <a:rPr lang="en-GB" sz="2200" dirty="0" smtClean="0"/>
              <a:t>focussing on particular issues or steps in a journey </a:t>
            </a:r>
          </a:p>
          <a:p>
            <a:r>
              <a:rPr lang="en-GB" sz="2200" dirty="0" smtClean="0"/>
              <a:t>We developed a new integrated and outcome focussed approach that is design to enable people to lead the lives they want</a:t>
            </a:r>
          </a:p>
          <a:p>
            <a:r>
              <a:rPr lang="en-GB" sz="2200" dirty="0" smtClean="0"/>
              <a:t>Aim to </a:t>
            </a:r>
            <a:r>
              <a:rPr lang="en-GB" sz="2200" dirty="0"/>
              <a:t>tackling stigma and improving well-being</a:t>
            </a:r>
            <a:endParaRPr lang="en-GB" sz="2200" dirty="0" smtClean="0"/>
          </a:p>
          <a:p>
            <a:pPr marL="0" lvl="0" indent="0">
              <a:buNone/>
            </a:pPr>
            <a:endParaRPr lang="en-GB" sz="2000" dirty="0" smtClean="0"/>
          </a:p>
          <a:p>
            <a:endParaRPr lang="en-GB" dirty="0"/>
          </a:p>
        </p:txBody>
      </p:sp>
      <p:sp>
        <p:nvSpPr>
          <p:cNvPr id="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2800" b="1" dirty="0" smtClean="0">
                <a:solidFill>
                  <a:schemeClr val="bg1"/>
                </a:solidFill>
              </a:rPr>
              <a:t>Integrated Commissioning </a:t>
            </a:r>
            <a:endParaRPr lang="en-GB" sz="2800" b="1" dirty="0">
              <a:solidFill>
                <a:schemeClr val="bg1"/>
              </a:solidFill>
            </a:endParaRPr>
          </a:p>
        </p:txBody>
      </p:sp>
    </p:spTree>
    <p:extLst>
      <p:ext uri="{BB962C8B-B14F-4D97-AF65-F5344CB8AC3E}">
        <p14:creationId xmlns:p14="http://schemas.microsoft.com/office/powerpoint/2010/main" val="3792868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lnSpc>
                <a:spcPct val="150000"/>
              </a:lnSpc>
            </a:pPr>
            <a:r>
              <a:rPr lang="en-GB" sz="2400" dirty="0" smtClean="0"/>
              <a:t>Total pot 4m </a:t>
            </a:r>
            <a:r>
              <a:rPr lang="en-GB" sz="2400" dirty="0"/>
              <a:t>per </a:t>
            </a:r>
            <a:r>
              <a:rPr lang="en-GB" sz="2400" dirty="0" smtClean="0"/>
              <a:t>year</a:t>
            </a:r>
          </a:p>
          <a:p>
            <a:pPr>
              <a:lnSpc>
                <a:spcPct val="150000"/>
              </a:lnSpc>
            </a:pPr>
            <a:r>
              <a:rPr lang="en-GB" sz="2400" dirty="0" smtClean="0"/>
              <a:t>Historic </a:t>
            </a:r>
            <a:r>
              <a:rPr lang="en-GB" sz="2400" dirty="0"/>
              <a:t>funding </a:t>
            </a:r>
            <a:r>
              <a:rPr lang="en-GB" sz="2400" dirty="0" smtClean="0"/>
              <a:t>re-profiled and allocated according to </a:t>
            </a:r>
            <a:r>
              <a:rPr lang="en-GB" sz="2400" dirty="0"/>
              <a:t>need</a:t>
            </a:r>
          </a:p>
          <a:p>
            <a:pPr>
              <a:lnSpc>
                <a:spcPct val="150000"/>
              </a:lnSpc>
            </a:pPr>
            <a:r>
              <a:rPr lang="en-GB" sz="2400" dirty="0" smtClean="0"/>
              <a:t>A 5yr contract with an optional 2yr extension clause </a:t>
            </a:r>
          </a:p>
          <a:p>
            <a:pPr>
              <a:lnSpc>
                <a:spcPct val="150000"/>
              </a:lnSpc>
            </a:pPr>
            <a:r>
              <a:rPr lang="en-GB" sz="2400" dirty="0" smtClean="0"/>
              <a:t>Contract let in four lots to mirror CCG cluster areas </a:t>
            </a:r>
          </a:p>
          <a:p>
            <a:pPr>
              <a:lnSpc>
                <a:spcPct val="150000"/>
              </a:lnSpc>
            </a:pPr>
            <a:r>
              <a:rPr lang="en-GB" sz="2400" dirty="0" smtClean="0"/>
              <a:t>Outcomes </a:t>
            </a:r>
            <a:r>
              <a:rPr lang="en-GB" sz="2400" dirty="0"/>
              <a:t>focused contract </a:t>
            </a:r>
            <a:r>
              <a:rPr lang="en-GB" sz="2400" dirty="0" smtClean="0"/>
              <a:t> with some specified requirements around employment and housing </a:t>
            </a:r>
          </a:p>
          <a:p>
            <a:pPr>
              <a:lnSpc>
                <a:spcPct val="150000"/>
              </a:lnSpc>
            </a:pPr>
            <a:r>
              <a:rPr lang="en-GB" sz="2400" dirty="0" smtClean="0"/>
              <a:t>Includes co-location </a:t>
            </a:r>
            <a:r>
              <a:rPr lang="en-GB" sz="2400" dirty="0"/>
              <a:t>of </a:t>
            </a:r>
            <a:r>
              <a:rPr lang="en-GB" sz="2400" dirty="0" smtClean="0"/>
              <a:t>primary </a:t>
            </a:r>
            <a:r>
              <a:rPr lang="en-GB" sz="2400" dirty="0"/>
              <a:t>c</a:t>
            </a:r>
            <a:r>
              <a:rPr lang="en-GB" sz="2400" dirty="0" smtClean="0"/>
              <a:t>are </a:t>
            </a:r>
            <a:r>
              <a:rPr lang="en-GB" sz="2400" dirty="0"/>
              <a:t>s</a:t>
            </a:r>
            <a:r>
              <a:rPr lang="en-GB" sz="2400" dirty="0" smtClean="0"/>
              <a:t>ocial workers </a:t>
            </a:r>
          </a:p>
          <a:p>
            <a:endParaRPr lang="en-GB" dirty="0" smtClean="0"/>
          </a:p>
          <a:p>
            <a:pPr marL="0" indent="0">
              <a:buNone/>
            </a:pPr>
            <a:endParaRPr lang="en-GB" dirty="0"/>
          </a:p>
        </p:txBody>
      </p:sp>
      <p:sp>
        <p:nvSpPr>
          <p:cNvPr id="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2800" b="1" i="1" dirty="0" smtClean="0">
                <a:solidFill>
                  <a:schemeClr val="bg1"/>
                </a:solidFill>
              </a:rPr>
              <a:t>Key facts …. </a:t>
            </a:r>
            <a:endParaRPr lang="en-GB" sz="2800" b="1" i="1" dirty="0">
              <a:solidFill>
                <a:schemeClr val="bg1"/>
              </a:solidFill>
            </a:endParaRPr>
          </a:p>
        </p:txBody>
      </p:sp>
    </p:spTree>
    <p:extLst>
      <p:ext uri="{BB962C8B-B14F-4D97-AF65-F5344CB8AC3E}">
        <p14:creationId xmlns:p14="http://schemas.microsoft.com/office/powerpoint/2010/main" val="825790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91841" y="2694456"/>
            <a:ext cx="8209198" cy="3240360"/>
          </a:xfrm>
          <a:prstGeom prst="roundRect">
            <a:avLst>
              <a:gd name="adj" fmla="val 16347"/>
            </a:avLst>
          </a:prstGeom>
          <a:gradFill>
            <a:gsLst>
              <a:gs pos="0">
                <a:schemeClr val="accent1">
                  <a:tint val="66000"/>
                  <a:satMod val="160000"/>
                </a:schemeClr>
              </a:gs>
              <a:gs pos="67000">
                <a:schemeClr val="accent1">
                  <a:tint val="44500"/>
                  <a:satMod val="160000"/>
                </a:schemeClr>
              </a:gs>
              <a:gs pos="100000">
                <a:schemeClr val="accent1">
                  <a:tint val="23500"/>
                  <a:satMod val="160000"/>
                </a:schemeClr>
              </a:gs>
            </a:gsLst>
            <a:lin ang="5400000" scaled="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p:txBody>
          <a:bodyPr/>
          <a:lstStyle/>
          <a:p>
            <a:fld id="{10B32B34-04B2-4D27-AE29-4F715ACE1059}" type="datetime1">
              <a:rPr lang="en-GB">
                <a:solidFill>
                  <a:prstClr val="black">
                    <a:tint val="75000"/>
                  </a:prstClr>
                </a:solidFill>
              </a:rPr>
              <a:pPr/>
              <a:t>16/05/2017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6B74C9-1984-4309-B629-64A9E2680539}" type="slidenum">
              <a:rPr lang="en-GB">
                <a:solidFill>
                  <a:prstClr val="black">
                    <a:tint val="75000"/>
                  </a:prstClr>
                </a:solidFill>
              </a:rPr>
              <a:pPr/>
              <a:t>18</a:t>
            </a:fld>
            <a:endParaRPr lang="en-GB" dirty="0">
              <a:solidFill>
                <a:prstClr val="black">
                  <a:tint val="75000"/>
                </a:prstClr>
              </a:solidFill>
            </a:endParaRPr>
          </a:p>
        </p:txBody>
      </p:sp>
      <p:cxnSp>
        <p:nvCxnSpPr>
          <p:cNvPr id="18" name="Straight Arrow Connector 17"/>
          <p:cNvCxnSpPr/>
          <p:nvPr/>
        </p:nvCxnSpPr>
        <p:spPr>
          <a:xfrm flipV="1">
            <a:off x="2373288" y="3429002"/>
            <a:ext cx="1262608" cy="12394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651836" y="4295655"/>
            <a:ext cx="673875" cy="7388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2"/>
            <a:endCxn id="11" idx="0"/>
          </p:cNvCxnSpPr>
          <p:nvPr/>
        </p:nvCxnSpPr>
        <p:spPr>
          <a:xfrm flipH="1">
            <a:off x="4572000" y="4348084"/>
            <a:ext cx="17140" cy="3035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7"/>
          </p:cNvCxnSpPr>
          <p:nvPr/>
        </p:nvCxnSpPr>
        <p:spPr>
          <a:xfrm flipV="1">
            <a:off x="2996960" y="4098612"/>
            <a:ext cx="624820" cy="3540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3"/>
            <a:endCxn id="10" idx="1"/>
          </p:cNvCxnSpPr>
          <p:nvPr/>
        </p:nvCxnSpPr>
        <p:spPr>
          <a:xfrm>
            <a:off x="5597252" y="3664007"/>
            <a:ext cx="1096402" cy="2301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39552" y="254804"/>
            <a:ext cx="7609647" cy="5641451"/>
            <a:chOff x="539838" y="521296"/>
            <a:chExt cx="7609647" cy="5641450"/>
          </a:xfrm>
        </p:grpSpPr>
        <p:sp>
          <p:nvSpPr>
            <p:cNvPr id="7" name="Rectangle 6"/>
            <p:cNvSpPr/>
            <p:nvPr/>
          </p:nvSpPr>
          <p:spPr>
            <a:xfrm>
              <a:off x="3581314" y="3246422"/>
              <a:ext cx="2016224" cy="136815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prstClr val="white"/>
                  </a:solidFill>
                </a:rPr>
                <a:t>Strategic Partner</a:t>
              </a:r>
              <a:endParaRPr lang="en-GB" dirty="0">
                <a:solidFill>
                  <a:prstClr val="white"/>
                </a:solidFill>
              </a:endParaRPr>
            </a:p>
          </p:txBody>
        </p:sp>
        <p:sp>
          <p:nvSpPr>
            <p:cNvPr id="8" name="Rectangle 7"/>
            <p:cNvSpPr/>
            <p:nvPr/>
          </p:nvSpPr>
          <p:spPr>
            <a:xfrm>
              <a:off x="3635896" y="521296"/>
              <a:ext cx="2016224" cy="115212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solidFill>
                    <a:prstClr val="white"/>
                  </a:solidFill>
                </a:rPr>
                <a:t>Kent County Council</a:t>
              </a:r>
              <a:endParaRPr lang="en-GB" dirty="0">
                <a:solidFill>
                  <a:prstClr val="white"/>
                </a:solidFill>
              </a:endParaRPr>
            </a:p>
          </p:txBody>
        </p:sp>
        <p:sp>
          <p:nvSpPr>
            <p:cNvPr id="10" name="Oval 9"/>
            <p:cNvSpPr/>
            <p:nvPr/>
          </p:nvSpPr>
          <p:spPr>
            <a:xfrm>
              <a:off x="6444208" y="4002506"/>
              <a:ext cx="1705277" cy="108012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solidFill>
                    <a:prstClr val="white"/>
                  </a:solidFill>
                </a:rPr>
                <a:t>Delivery Partner </a:t>
              </a:r>
              <a:endParaRPr lang="en-GB" dirty="0">
                <a:solidFill>
                  <a:prstClr val="white"/>
                </a:solidFill>
              </a:endParaRPr>
            </a:p>
          </p:txBody>
        </p:sp>
        <p:sp>
          <p:nvSpPr>
            <p:cNvPr id="11" name="Oval 10"/>
            <p:cNvSpPr/>
            <p:nvPr/>
          </p:nvSpPr>
          <p:spPr>
            <a:xfrm>
              <a:off x="3564174" y="4918135"/>
              <a:ext cx="2016224" cy="1188132"/>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solidFill>
                    <a:prstClr val="white"/>
                  </a:solidFill>
                </a:rPr>
                <a:t>Delivery Partner </a:t>
              </a:r>
            </a:p>
          </p:txBody>
        </p:sp>
        <p:sp>
          <p:nvSpPr>
            <p:cNvPr id="12" name="Oval 11"/>
            <p:cNvSpPr/>
            <p:nvPr/>
          </p:nvSpPr>
          <p:spPr>
            <a:xfrm>
              <a:off x="539838" y="3246422"/>
              <a:ext cx="1833736" cy="1332148"/>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dirty="0" smtClean="0">
                  <a:solidFill>
                    <a:srgbClr val="7030A0"/>
                  </a:solidFill>
                </a:rPr>
                <a:t>Local Groups and Community Assets </a:t>
              </a:r>
              <a:endParaRPr lang="en-GB" sz="1600" dirty="0">
                <a:solidFill>
                  <a:srgbClr val="7030A0"/>
                </a:solidFill>
              </a:endParaRPr>
            </a:p>
          </p:txBody>
        </p:sp>
        <p:sp>
          <p:nvSpPr>
            <p:cNvPr id="13" name="Oval 12"/>
            <p:cNvSpPr/>
            <p:nvPr/>
          </p:nvSpPr>
          <p:spPr>
            <a:xfrm>
              <a:off x="1767993" y="4545124"/>
              <a:ext cx="1440160" cy="1188132"/>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solidFill>
                    <a:prstClr val="white"/>
                  </a:solidFill>
                </a:rPr>
                <a:t>Delivery Partner </a:t>
              </a:r>
            </a:p>
          </p:txBody>
        </p:sp>
        <p:sp>
          <p:nvSpPr>
            <p:cNvPr id="15" name="Oval 14"/>
            <p:cNvSpPr/>
            <p:nvPr/>
          </p:nvSpPr>
          <p:spPr>
            <a:xfrm>
              <a:off x="6084168" y="5181256"/>
              <a:ext cx="1728192" cy="98149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smtClean="0">
                <a:solidFill>
                  <a:prstClr val="white"/>
                </a:solidFill>
              </a:endParaRPr>
            </a:p>
            <a:p>
              <a:pPr algn="ctr"/>
              <a:r>
                <a:rPr lang="en-GB" dirty="0" smtClean="0">
                  <a:solidFill>
                    <a:prstClr val="white"/>
                  </a:solidFill>
                </a:rPr>
                <a:t>Delivery </a:t>
              </a:r>
              <a:r>
                <a:rPr lang="en-GB" dirty="0">
                  <a:solidFill>
                    <a:prstClr val="white"/>
                  </a:solidFill>
                </a:rPr>
                <a:t>Partner </a:t>
              </a:r>
            </a:p>
            <a:p>
              <a:pPr algn="ctr"/>
              <a:r>
                <a:rPr lang="en-GB" dirty="0" smtClean="0">
                  <a:solidFill>
                    <a:prstClr val="white"/>
                  </a:solidFill>
                </a:rPr>
                <a:t> </a:t>
              </a:r>
              <a:endParaRPr lang="en-GB" dirty="0">
                <a:solidFill>
                  <a:prstClr val="white"/>
                </a:solidFill>
              </a:endParaRPr>
            </a:p>
          </p:txBody>
        </p:sp>
        <p:sp>
          <p:nvSpPr>
            <p:cNvPr id="36" name="Up-Down Arrow 35"/>
            <p:cNvSpPr/>
            <p:nvPr/>
          </p:nvSpPr>
          <p:spPr>
            <a:xfrm>
              <a:off x="4157192" y="1673424"/>
              <a:ext cx="990872" cy="1539552"/>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62500" lnSpcReduction="20000"/>
            </a:bodyPr>
            <a:lstStyle/>
            <a:p>
              <a:pPr algn="ctr"/>
              <a:r>
                <a:rPr lang="en-GB" dirty="0" smtClean="0">
                  <a:solidFill>
                    <a:prstClr val="white"/>
                  </a:solidFill>
                </a:rPr>
                <a:t>Contract Management</a:t>
              </a:r>
              <a:endParaRPr lang="en-GB" dirty="0">
                <a:solidFill>
                  <a:prstClr val="white"/>
                </a:solidFill>
              </a:endParaRPr>
            </a:p>
          </p:txBody>
        </p:sp>
      </p:grpSp>
      <p:sp>
        <p:nvSpPr>
          <p:cNvPr id="22" name="TextBox 21"/>
          <p:cNvSpPr txBox="1"/>
          <p:nvPr/>
        </p:nvSpPr>
        <p:spPr>
          <a:xfrm rot="21410725">
            <a:off x="2295829" y="3269134"/>
            <a:ext cx="1372970" cy="246221"/>
          </a:xfrm>
          <a:prstGeom prst="rect">
            <a:avLst/>
          </a:prstGeom>
          <a:noFill/>
        </p:spPr>
        <p:txBody>
          <a:bodyPr wrap="square" rtlCol="0">
            <a:spAutoFit/>
          </a:bodyPr>
          <a:lstStyle/>
          <a:p>
            <a:r>
              <a:rPr lang="en-GB" sz="1000" b="1" dirty="0" smtClean="0"/>
              <a:t>Partnering Agreement</a:t>
            </a:r>
            <a:endParaRPr lang="en-GB" sz="1000" b="1" dirty="0"/>
          </a:p>
        </p:txBody>
      </p:sp>
      <p:sp>
        <p:nvSpPr>
          <p:cNvPr id="26" name="TextBox 25"/>
          <p:cNvSpPr txBox="1"/>
          <p:nvPr/>
        </p:nvSpPr>
        <p:spPr>
          <a:xfrm rot="911716">
            <a:off x="5579233" y="3458988"/>
            <a:ext cx="1360546" cy="246221"/>
          </a:xfrm>
          <a:prstGeom prst="rect">
            <a:avLst/>
          </a:prstGeom>
          <a:noFill/>
        </p:spPr>
        <p:txBody>
          <a:bodyPr wrap="square" rtlCol="0">
            <a:spAutoFit/>
          </a:bodyPr>
          <a:lstStyle/>
          <a:p>
            <a:r>
              <a:rPr lang="en-GB" sz="1000" b="1" dirty="0" smtClean="0"/>
              <a:t>Partnering Agreement</a:t>
            </a:r>
            <a:endParaRPr lang="en-GB" sz="1000" b="1" dirty="0"/>
          </a:p>
        </p:txBody>
      </p:sp>
      <p:sp>
        <p:nvSpPr>
          <p:cNvPr id="27" name="TextBox 26"/>
          <p:cNvSpPr txBox="1"/>
          <p:nvPr/>
        </p:nvSpPr>
        <p:spPr>
          <a:xfrm rot="19750012">
            <a:off x="2975611" y="4028185"/>
            <a:ext cx="720080" cy="246221"/>
          </a:xfrm>
          <a:prstGeom prst="rect">
            <a:avLst/>
          </a:prstGeom>
          <a:noFill/>
        </p:spPr>
        <p:txBody>
          <a:bodyPr wrap="square" rtlCol="0">
            <a:spAutoFit/>
          </a:bodyPr>
          <a:lstStyle/>
          <a:p>
            <a:r>
              <a:rPr lang="en-GB" sz="1000" b="1" dirty="0" smtClean="0"/>
              <a:t>Grant</a:t>
            </a:r>
            <a:endParaRPr lang="en-GB" sz="1000" b="1" dirty="0"/>
          </a:p>
        </p:txBody>
      </p:sp>
      <p:sp>
        <p:nvSpPr>
          <p:cNvPr id="29" name="TextBox 28"/>
          <p:cNvSpPr txBox="1"/>
          <p:nvPr/>
        </p:nvSpPr>
        <p:spPr>
          <a:xfrm rot="2784203">
            <a:off x="5458098" y="4528535"/>
            <a:ext cx="1360547" cy="246221"/>
          </a:xfrm>
          <a:prstGeom prst="rect">
            <a:avLst/>
          </a:prstGeom>
          <a:noFill/>
        </p:spPr>
        <p:txBody>
          <a:bodyPr wrap="square" rtlCol="0">
            <a:spAutoFit/>
          </a:bodyPr>
          <a:lstStyle/>
          <a:p>
            <a:r>
              <a:rPr lang="en-GB" sz="1000" b="1" dirty="0" smtClean="0"/>
              <a:t>Contract</a:t>
            </a:r>
            <a:endParaRPr lang="en-GB" sz="1000" b="1" dirty="0"/>
          </a:p>
        </p:txBody>
      </p:sp>
    </p:spTree>
    <p:extLst>
      <p:ext uri="{BB962C8B-B14F-4D97-AF65-F5344CB8AC3E}">
        <p14:creationId xmlns:p14="http://schemas.microsoft.com/office/powerpoint/2010/main" val="3743547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3600" b="1" dirty="0" smtClean="0">
                <a:solidFill>
                  <a:schemeClr val="bg1"/>
                </a:solidFill>
              </a:rPr>
              <a:t>What we have achieved …the model </a:t>
            </a:r>
            <a:endParaRPr lang="en-GB" sz="3600" b="1" dirty="0">
              <a:solidFill>
                <a:schemeClr val="bg1"/>
              </a:solidFill>
            </a:endParaRPr>
          </a:p>
        </p:txBody>
      </p:sp>
      <p:sp>
        <p:nvSpPr>
          <p:cNvPr id="2" name="Rectangle 1"/>
          <p:cNvSpPr/>
          <p:nvPr/>
        </p:nvSpPr>
        <p:spPr>
          <a:xfrm>
            <a:off x="304800" y="617562"/>
            <a:ext cx="8587680" cy="4862870"/>
          </a:xfrm>
          <a:prstGeom prst="rect">
            <a:avLst/>
          </a:prstGeom>
        </p:spPr>
        <p:txBody>
          <a:bodyPr wrap="square">
            <a:spAutoFit/>
          </a:bodyPr>
          <a:lstStyle/>
          <a:p>
            <a:pPr lvl="1" indent="-457200">
              <a:spcAft>
                <a:spcPts val="1200"/>
              </a:spcAft>
              <a:buFont typeface="Wingdings" panose="05000000000000000000" pitchFamily="2" charset="2"/>
              <a:buChar char="§"/>
            </a:pPr>
            <a:r>
              <a:rPr lang="en-GB" sz="2800" dirty="0" smtClean="0"/>
              <a:t>A new sustainable model to support </a:t>
            </a:r>
            <a:r>
              <a:rPr lang="en-GB" sz="2800" dirty="0"/>
              <a:t>wellbeing, self </a:t>
            </a:r>
            <a:r>
              <a:rPr lang="en-GB" sz="2800" dirty="0" smtClean="0"/>
              <a:t>management, promote recovery, tackle </a:t>
            </a:r>
            <a:r>
              <a:rPr lang="en-GB" sz="2800" dirty="0"/>
              <a:t>social </a:t>
            </a:r>
            <a:r>
              <a:rPr lang="en-GB" sz="2800" dirty="0" smtClean="0"/>
              <a:t>isolation, build resilience, and reduce stigma</a:t>
            </a:r>
            <a:endParaRPr lang="en-GB" sz="2800" dirty="0"/>
          </a:p>
          <a:p>
            <a:pPr marL="400050" lvl="1" indent="-457200">
              <a:spcAft>
                <a:spcPts val="1200"/>
              </a:spcAft>
              <a:buFont typeface="Wingdings" panose="05000000000000000000" pitchFamily="2" charset="2"/>
              <a:buChar char="§"/>
              <a:tabLst>
                <a:tab pos="1703388" algn="l"/>
              </a:tabLst>
            </a:pPr>
            <a:r>
              <a:rPr lang="en-GB" sz="2800" dirty="0" smtClean="0"/>
              <a:t>Built on foundation of peer support, </a:t>
            </a:r>
            <a:r>
              <a:rPr lang="en-GB" sz="2800" dirty="0"/>
              <a:t>connectivity </a:t>
            </a:r>
            <a:r>
              <a:rPr lang="en-GB" sz="2800" dirty="0" smtClean="0"/>
              <a:t>and community </a:t>
            </a:r>
            <a:r>
              <a:rPr lang="en-GB" sz="2800" dirty="0"/>
              <a:t>development  </a:t>
            </a:r>
            <a:r>
              <a:rPr lang="en-GB" sz="2800" dirty="0" smtClean="0"/>
              <a:t>– </a:t>
            </a:r>
            <a:r>
              <a:rPr lang="en-GB" sz="2800" b="1" i="1" dirty="0"/>
              <a:t>a life not a service </a:t>
            </a:r>
            <a:endParaRPr lang="en-GB" sz="2800" b="1" i="1" dirty="0" smtClean="0"/>
          </a:p>
          <a:p>
            <a:pPr marL="400050" lvl="1" indent="-457200">
              <a:spcAft>
                <a:spcPts val="1200"/>
              </a:spcAft>
              <a:buFont typeface="Wingdings" panose="05000000000000000000" pitchFamily="2" charset="2"/>
              <a:buChar char="§"/>
              <a:tabLst>
                <a:tab pos="1703388" algn="l"/>
              </a:tabLst>
            </a:pPr>
            <a:r>
              <a:rPr lang="en-GB" sz="2800" dirty="0"/>
              <a:t>Focus on prevention and early intervention to reduce need for secondary mental health </a:t>
            </a:r>
            <a:r>
              <a:rPr lang="en-GB" sz="2800" dirty="0" smtClean="0"/>
              <a:t>services and use all services more effectively – reducing duplication</a:t>
            </a:r>
            <a:endParaRPr lang="en-GB" sz="2800" dirty="0"/>
          </a:p>
          <a:p>
            <a:pPr marL="400050" lvl="1" indent="-457200">
              <a:spcAft>
                <a:spcPts val="1200"/>
              </a:spcAft>
              <a:buFont typeface="Wingdings" panose="05000000000000000000" pitchFamily="2" charset="2"/>
              <a:buChar char="§"/>
              <a:tabLst>
                <a:tab pos="1703388" algn="l"/>
              </a:tabLst>
            </a:pPr>
            <a:r>
              <a:rPr lang="en-GB" sz="2800" dirty="0" smtClean="0"/>
              <a:t>Proportionate performance management with a focus on outcomes and impact </a:t>
            </a:r>
            <a:endParaRPr lang="en-GB" sz="2800" dirty="0">
              <a:solidFill>
                <a:prstClr val="black"/>
              </a:solidFill>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3" y="5898010"/>
            <a:ext cx="1519375" cy="8648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5983919"/>
            <a:ext cx="1435846" cy="791556"/>
          </a:xfrm>
          <a:prstGeom prst="rect">
            <a:avLst/>
          </a:prstGeom>
        </p:spPr>
      </p:pic>
    </p:spTree>
    <p:extLst>
      <p:ext uri="{BB962C8B-B14F-4D97-AF65-F5344CB8AC3E}">
        <p14:creationId xmlns:p14="http://schemas.microsoft.com/office/powerpoint/2010/main" val="244002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404664"/>
            <a:ext cx="9144000" cy="6453336"/>
            <a:chOff x="0" y="404664"/>
            <a:chExt cx="9144000" cy="6453336"/>
          </a:xfrm>
        </p:grpSpPr>
        <p:sp>
          <p:nvSpPr>
            <p:cNvPr id="35" name="Rectangle 4"/>
            <p:cNvSpPr/>
            <p:nvPr/>
          </p:nvSpPr>
          <p:spPr>
            <a:xfrm flipV="1">
              <a:off x="251520" y="5373216"/>
              <a:ext cx="8640960" cy="216024"/>
            </a:xfrm>
            <a:custGeom>
              <a:avLst/>
              <a:gdLst/>
              <a:ahLst/>
              <a:cxnLst/>
              <a:rect l="l" t="t" r="r" b="b"/>
              <a:pathLst>
                <a:path w="8640960" h="216024">
                  <a:moveTo>
                    <a:pt x="294578" y="216024"/>
                  </a:moveTo>
                  <a:lnTo>
                    <a:pt x="360040" y="216024"/>
                  </a:lnTo>
                  <a:lnTo>
                    <a:pt x="1080120" y="216024"/>
                  </a:lnTo>
                  <a:lnTo>
                    <a:pt x="7560840" y="216024"/>
                  </a:lnTo>
                  <a:lnTo>
                    <a:pt x="8208912" y="216024"/>
                  </a:lnTo>
                  <a:lnTo>
                    <a:pt x="8346382" y="216024"/>
                  </a:lnTo>
                  <a:lnTo>
                    <a:pt x="8346382" y="212621"/>
                  </a:lnTo>
                  <a:lnTo>
                    <a:pt x="8365145" y="211370"/>
                  </a:lnTo>
                  <a:cubicBezTo>
                    <a:pt x="8522801" y="190730"/>
                    <a:pt x="8640960" y="103882"/>
                    <a:pt x="8640960" y="0"/>
                  </a:cubicBezTo>
                  <a:lnTo>
                    <a:pt x="8346382" y="0"/>
                  </a:lnTo>
                  <a:lnTo>
                    <a:pt x="8292976" y="0"/>
                  </a:lnTo>
                  <a:lnTo>
                    <a:pt x="8208912" y="0"/>
                  </a:lnTo>
                  <a:lnTo>
                    <a:pt x="7560840" y="0"/>
                  </a:lnTo>
                  <a:lnTo>
                    <a:pt x="1080120" y="0"/>
                  </a:lnTo>
                  <a:lnTo>
                    <a:pt x="360040" y="0"/>
                  </a:lnTo>
                  <a:lnTo>
                    <a:pt x="347984" y="0"/>
                  </a:lnTo>
                  <a:lnTo>
                    <a:pt x="294578" y="0"/>
                  </a:lnTo>
                  <a:lnTo>
                    <a:pt x="0" y="0"/>
                  </a:lnTo>
                  <a:cubicBezTo>
                    <a:pt x="0" y="103882"/>
                    <a:pt x="118159" y="190730"/>
                    <a:pt x="275815" y="211370"/>
                  </a:cubicBezTo>
                  <a:lnTo>
                    <a:pt x="294578" y="212621"/>
                  </a:lnTo>
                  <a:close/>
                </a:path>
              </a:pathLst>
            </a:custGeom>
            <a:pattFill prst="diagBrick">
              <a:fgClr>
                <a:schemeClr val="accent2">
                  <a:lumMod val="75000"/>
                </a:schemeClr>
              </a:fgClr>
              <a:bgClr>
                <a:schemeClr val="accent6">
                  <a:lumMod val="40000"/>
                  <a:lumOff val="60000"/>
                </a:schemeClr>
              </a:bgClr>
            </a:patt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0" y="5661248"/>
              <a:ext cx="9144000" cy="1196752"/>
            </a:xfrm>
            <a:prstGeom prst="rect">
              <a:avLst/>
            </a:prstGeom>
            <a:blipFill rotWithShape="1">
              <a:blip r:embed="rId2">
                <a:alphaModFix amt="20000"/>
              </a:blip>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3"/>
            <a:stretch>
              <a:fillRect/>
            </a:stretch>
          </p:blipFill>
          <p:spPr>
            <a:xfrm>
              <a:off x="2486037" y="5733256"/>
              <a:ext cx="2054245" cy="483293"/>
            </a:xfrm>
            <a:prstGeom prst="rect">
              <a:avLst/>
            </a:prstGeom>
          </p:spPr>
        </p:pic>
        <p:pic>
          <p:nvPicPr>
            <p:cNvPr id="4" name="Picture 3"/>
            <p:cNvPicPr>
              <a:picLocks noChangeAspect="1"/>
            </p:cNvPicPr>
            <p:nvPr/>
          </p:nvPicPr>
          <p:blipFill>
            <a:blip r:embed="rId4"/>
            <a:stretch>
              <a:fillRect/>
            </a:stretch>
          </p:blipFill>
          <p:spPr>
            <a:xfrm>
              <a:off x="2284607" y="404664"/>
              <a:ext cx="4546080" cy="4896544"/>
            </a:xfrm>
            <a:prstGeom prst="rect">
              <a:avLst/>
            </a:prstGeom>
          </p:spPr>
        </p:pic>
        <p:sp>
          <p:nvSpPr>
            <p:cNvPr id="7" name="Rectangle 6"/>
            <p:cNvSpPr/>
            <p:nvPr/>
          </p:nvSpPr>
          <p:spPr>
            <a:xfrm>
              <a:off x="2839747" y="5805987"/>
              <a:ext cx="1275409" cy="338554"/>
            </a:xfrm>
            <a:prstGeom prst="rect">
              <a:avLst/>
            </a:prstGeom>
          </p:spPr>
          <p:txBody>
            <a:bodyPr wrap="none">
              <a:spAutoFit/>
            </a:bodyPr>
            <a:lstStyle/>
            <a:p>
              <a:pPr defTabSz="457200"/>
              <a:r>
                <a:rPr lang="en-US" sz="1600" dirty="0">
                  <a:solidFill>
                    <a:prstClr val="white"/>
                  </a:solidFill>
                </a:rPr>
                <a:t>Safeguarding</a:t>
              </a:r>
            </a:p>
          </p:txBody>
        </p:sp>
        <p:pic>
          <p:nvPicPr>
            <p:cNvPr id="9" name="Picture 8"/>
            <p:cNvPicPr>
              <a:picLocks noChangeAspect="1"/>
            </p:cNvPicPr>
            <p:nvPr/>
          </p:nvPicPr>
          <p:blipFill>
            <a:blip r:embed="rId3"/>
            <a:stretch>
              <a:fillRect/>
            </a:stretch>
          </p:blipFill>
          <p:spPr>
            <a:xfrm>
              <a:off x="4580287" y="5733256"/>
              <a:ext cx="2054245" cy="483293"/>
            </a:xfrm>
            <a:prstGeom prst="rect">
              <a:avLst/>
            </a:prstGeom>
          </p:spPr>
        </p:pic>
        <p:pic>
          <p:nvPicPr>
            <p:cNvPr id="10" name="Picture 9"/>
            <p:cNvPicPr>
              <a:picLocks noChangeAspect="1"/>
            </p:cNvPicPr>
            <p:nvPr/>
          </p:nvPicPr>
          <p:blipFill>
            <a:blip r:embed="rId3"/>
            <a:stretch>
              <a:fillRect/>
            </a:stretch>
          </p:blipFill>
          <p:spPr>
            <a:xfrm>
              <a:off x="2486037" y="6280243"/>
              <a:ext cx="2054245" cy="512370"/>
            </a:xfrm>
            <a:prstGeom prst="rect">
              <a:avLst/>
            </a:prstGeom>
          </p:spPr>
        </p:pic>
        <p:pic>
          <p:nvPicPr>
            <p:cNvPr id="11" name="Picture 10"/>
            <p:cNvPicPr>
              <a:picLocks noChangeAspect="1"/>
            </p:cNvPicPr>
            <p:nvPr/>
          </p:nvPicPr>
          <p:blipFill>
            <a:blip r:embed="rId3"/>
            <a:stretch>
              <a:fillRect/>
            </a:stretch>
          </p:blipFill>
          <p:spPr>
            <a:xfrm>
              <a:off x="4601107" y="6288557"/>
              <a:ext cx="2054245" cy="504056"/>
            </a:xfrm>
            <a:prstGeom prst="rect">
              <a:avLst/>
            </a:prstGeom>
          </p:spPr>
        </p:pic>
        <p:sp>
          <p:nvSpPr>
            <p:cNvPr id="12" name="Rectangle 11"/>
            <p:cNvSpPr/>
            <p:nvPr/>
          </p:nvSpPr>
          <p:spPr>
            <a:xfrm>
              <a:off x="5128833" y="5805987"/>
              <a:ext cx="1071427" cy="338554"/>
            </a:xfrm>
            <a:prstGeom prst="rect">
              <a:avLst/>
            </a:prstGeom>
          </p:spPr>
          <p:txBody>
            <a:bodyPr wrap="none">
              <a:spAutoFit/>
            </a:bodyPr>
            <a:lstStyle/>
            <a:p>
              <a:pPr defTabSz="457200"/>
              <a:r>
                <a:rPr lang="en-US" sz="1600" dirty="0">
                  <a:solidFill>
                    <a:srgbClr val="FFFFFF"/>
                  </a:solidFill>
                </a:rPr>
                <a:t>Workforce</a:t>
              </a:r>
            </a:p>
          </p:txBody>
        </p:sp>
        <p:sp>
          <p:nvSpPr>
            <p:cNvPr id="13" name="Rectangle 12"/>
            <p:cNvSpPr/>
            <p:nvPr/>
          </p:nvSpPr>
          <p:spPr>
            <a:xfrm>
              <a:off x="4587499" y="6340820"/>
              <a:ext cx="2016224" cy="307777"/>
            </a:xfrm>
            <a:prstGeom prst="rect">
              <a:avLst/>
            </a:prstGeom>
          </p:spPr>
          <p:txBody>
            <a:bodyPr wrap="square">
              <a:spAutoFit/>
            </a:bodyPr>
            <a:lstStyle/>
            <a:p>
              <a:pPr defTabSz="457200"/>
              <a:r>
                <a:rPr lang="en-US" sz="1400" dirty="0">
                  <a:solidFill>
                    <a:srgbClr val="FFFFFF"/>
                  </a:solidFill>
                </a:rPr>
                <a:t>Integration\ Partnerships</a:t>
              </a:r>
            </a:p>
          </p:txBody>
        </p:sp>
        <p:sp>
          <p:nvSpPr>
            <p:cNvPr id="15" name="Rectangle 14"/>
            <p:cNvSpPr/>
            <p:nvPr/>
          </p:nvSpPr>
          <p:spPr>
            <a:xfrm>
              <a:off x="2781920" y="6360565"/>
              <a:ext cx="1452241" cy="338554"/>
            </a:xfrm>
            <a:prstGeom prst="rect">
              <a:avLst/>
            </a:prstGeom>
          </p:spPr>
          <p:txBody>
            <a:bodyPr wrap="none">
              <a:spAutoFit/>
            </a:bodyPr>
            <a:lstStyle/>
            <a:p>
              <a:pPr defTabSz="457200"/>
              <a:r>
                <a:rPr lang="en-US" sz="1600" dirty="0">
                  <a:solidFill>
                    <a:srgbClr val="FFFFFF"/>
                  </a:solidFill>
                </a:rPr>
                <a:t>Commissioning</a:t>
              </a:r>
            </a:p>
          </p:txBody>
        </p:sp>
        <p:pic>
          <p:nvPicPr>
            <p:cNvPr id="20" name="Picture 19"/>
            <p:cNvPicPr>
              <a:picLocks noChangeAspect="1"/>
            </p:cNvPicPr>
            <p:nvPr/>
          </p:nvPicPr>
          <p:blipFill>
            <a:blip r:embed="rId5"/>
            <a:stretch>
              <a:fillRect/>
            </a:stretch>
          </p:blipFill>
          <p:spPr>
            <a:xfrm>
              <a:off x="2709050" y="650870"/>
              <a:ext cx="3619500" cy="1244600"/>
            </a:xfrm>
            <a:prstGeom prst="rect">
              <a:avLst/>
            </a:prstGeom>
          </p:spPr>
        </p:pic>
        <p:sp>
          <p:nvSpPr>
            <p:cNvPr id="33" name="Oval 32"/>
            <p:cNvSpPr/>
            <p:nvPr/>
          </p:nvSpPr>
          <p:spPr>
            <a:xfrm>
              <a:off x="2609019" y="2903060"/>
              <a:ext cx="2123667" cy="2123667"/>
            </a:xfrm>
            <a:prstGeom prst="ellipse">
              <a:avLst/>
            </a:prstGeom>
            <a:solidFill>
              <a:srgbClr val="66CCFF"/>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4" name="Oval 33"/>
            <p:cNvSpPr/>
            <p:nvPr/>
          </p:nvSpPr>
          <p:spPr>
            <a:xfrm>
              <a:off x="4367389" y="2911730"/>
              <a:ext cx="2123667" cy="2123667"/>
            </a:xfrm>
            <a:prstGeom prst="ellipse">
              <a:avLst/>
            </a:prstGeom>
            <a:solidFill>
              <a:srgbClr val="FF0080"/>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2" name="Oval 31"/>
            <p:cNvSpPr/>
            <p:nvPr/>
          </p:nvSpPr>
          <p:spPr>
            <a:xfrm>
              <a:off x="3518453" y="1581233"/>
              <a:ext cx="2123667" cy="2123667"/>
            </a:xfrm>
            <a:prstGeom prst="ellipse">
              <a:avLst/>
            </a:prstGeom>
            <a:solidFill>
              <a:srgbClr val="4FC550">
                <a:alpha val="91000"/>
              </a:srgb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8" name="Picture 27"/>
            <p:cNvPicPr>
              <a:picLocks noChangeAspect="1"/>
            </p:cNvPicPr>
            <p:nvPr/>
          </p:nvPicPr>
          <p:blipFill>
            <a:blip r:embed="rId6"/>
            <a:stretch>
              <a:fillRect/>
            </a:stretch>
          </p:blipFill>
          <p:spPr>
            <a:xfrm>
              <a:off x="4211818" y="2906832"/>
              <a:ext cx="723900" cy="1727200"/>
            </a:xfrm>
            <a:prstGeom prst="rect">
              <a:avLst/>
            </a:prstGeom>
          </p:spPr>
        </p:pic>
        <p:sp>
          <p:nvSpPr>
            <p:cNvPr id="29" name="Rectangle 28"/>
            <p:cNvSpPr/>
            <p:nvPr/>
          </p:nvSpPr>
          <p:spPr>
            <a:xfrm>
              <a:off x="2712348" y="3696226"/>
              <a:ext cx="1607389" cy="584776"/>
            </a:xfrm>
            <a:prstGeom prst="rect">
              <a:avLst/>
            </a:prstGeom>
          </p:spPr>
          <p:txBody>
            <a:bodyPr wrap="square">
              <a:spAutoFit/>
            </a:bodyPr>
            <a:lstStyle/>
            <a:p>
              <a:pPr algn="ctr" defTabSz="457200"/>
              <a:r>
                <a:rPr lang="en-US" sz="1600" dirty="0">
                  <a:solidFill>
                    <a:srgbClr val="FFFFFF"/>
                  </a:solidFill>
                </a:rPr>
                <a:t>Promoting</a:t>
              </a:r>
            </a:p>
            <a:p>
              <a:pPr algn="ctr" defTabSz="457200"/>
              <a:r>
                <a:rPr lang="en-US" sz="1600" dirty="0">
                  <a:solidFill>
                    <a:srgbClr val="FFFFFF"/>
                  </a:solidFill>
                </a:rPr>
                <a:t>Independence</a:t>
              </a:r>
            </a:p>
          </p:txBody>
        </p:sp>
        <p:sp>
          <p:nvSpPr>
            <p:cNvPr id="30" name="Rectangle 29"/>
            <p:cNvSpPr/>
            <p:nvPr/>
          </p:nvSpPr>
          <p:spPr>
            <a:xfrm>
              <a:off x="3878741" y="2130299"/>
              <a:ext cx="1403091" cy="584776"/>
            </a:xfrm>
            <a:prstGeom prst="rect">
              <a:avLst/>
            </a:prstGeom>
          </p:spPr>
          <p:txBody>
            <a:bodyPr wrap="square">
              <a:spAutoFit/>
            </a:bodyPr>
            <a:lstStyle/>
            <a:p>
              <a:pPr algn="ctr" defTabSz="457200"/>
              <a:r>
                <a:rPr lang="en-US" sz="1600" dirty="0">
                  <a:solidFill>
                    <a:srgbClr val="FFFFFF"/>
                  </a:solidFill>
                  <a:cs typeface="Arial"/>
                </a:rPr>
                <a:t>Promoting</a:t>
              </a:r>
            </a:p>
            <a:p>
              <a:pPr algn="ctr" defTabSz="457200"/>
              <a:r>
                <a:rPr lang="en-US" sz="1600" dirty="0">
                  <a:solidFill>
                    <a:srgbClr val="FFFFFF"/>
                  </a:solidFill>
                  <a:cs typeface="Arial"/>
                </a:rPr>
                <a:t>Wellbeing</a:t>
              </a:r>
            </a:p>
          </p:txBody>
        </p:sp>
        <p:sp>
          <p:nvSpPr>
            <p:cNvPr id="31" name="Rectangle 30"/>
            <p:cNvSpPr/>
            <p:nvPr/>
          </p:nvSpPr>
          <p:spPr>
            <a:xfrm>
              <a:off x="4831102" y="3830700"/>
              <a:ext cx="1559575" cy="584776"/>
            </a:xfrm>
            <a:prstGeom prst="rect">
              <a:avLst/>
            </a:prstGeom>
          </p:spPr>
          <p:txBody>
            <a:bodyPr wrap="square">
              <a:spAutoFit/>
            </a:bodyPr>
            <a:lstStyle/>
            <a:p>
              <a:pPr algn="ctr" defTabSz="457200"/>
              <a:r>
                <a:rPr lang="en-US" sz="1600" dirty="0">
                  <a:solidFill>
                    <a:srgbClr val="FFFFFF"/>
                  </a:solidFill>
                </a:rPr>
                <a:t>Supporting</a:t>
              </a:r>
            </a:p>
            <a:p>
              <a:pPr algn="ctr" defTabSz="457200"/>
              <a:r>
                <a:rPr lang="en-US" sz="1600" dirty="0">
                  <a:solidFill>
                    <a:srgbClr val="FFFFFF"/>
                  </a:solidFill>
                </a:rPr>
                <a:t>Independence</a:t>
              </a:r>
            </a:p>
          </p:txBody>
        </p:sp>
        <p:grpSp>
          <p:nvGrpSpPr>
            <p:cNvPr id="39" name="Group 38"/>
            <p:cNvGrpSpPr/>
            <p:nvPr/>
          </p:nvGrpSpPr>
          <p:grpSpPr>
            <a:xfrm>
              <a:off x="152400" y="1566444"/>
              <a:ext cx="2133600" cy="1150188"/>
              <a:chOff x="2523685" y="5085218"/>
              <a:chExt cx="3655706" cy="1319311"/>
            </a:xfrm>
          </p:grpSpPr>
          <p:pic>
            <p:nvPicPr>
              <p:cNvPr id="40" name="Picture 3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3685" y="5661247"/>
                <a:ext cx="1046669" cy="734434"/>
              </a:xfrm>
              <a:prstGeom prst="rect">
                <a:avLst/>
              </a:prstGeom>
            </p:spPr>
          </p:pic>
          <p:pic>
            <p:nvPicPr>
              <p:cNvPr id="41" name="Picture 4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8749" y="5661248"/>
                <a:ext cx="1085033" cy="734434"/>
              </a:xfrm>
              <a:prstGeom prst="rect">
                <a:avLst/>
              </a:prstGeom>
            </p:spPr>
          </p:pic>
          <p:pic>
            <p:nvPicPr>
              <p:cNvPr id="42" name="Picture 4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3961" y="5661248"/>
                <a:ext cx="1095430" cy="743281"/>
              </a:xfrm>
              <a:prstGeom prst="rect">
                <a:avLst/>
              </a:prstGeom>
            </p:spPr>
          </p:pic>
          <p:sp>
            <p:nvSpPr>
              <p:cNvPr id="43" name="Rectangle 42"/>
              <p:cNvSpPr/>
              <p:nvPr/>
            </p:nvSpPr>
            <p:spPr>
              <a:xfrm>
                <a:off x="2532521" y="5085218"/>
                <a:ext cx="3600396" cy="388335"/>
              </a:xfrm>
              <a:prstGeom prst="rect">
                <a:avLst/>
              </a:prstGeom>
              <a:solidFill>
                <a:schemeClr val="accent1"/>
              </a:solidFill>
            </p:spPr>
            <p:txBody>
              <a:bodyPr wrap="square">
                <a:spAutoFit/>
              </a:bodyPr>
              <a:lstStyle/>
              <a:p>
                <a:pPr marL="0" lvl="1" indent="0" algn="ctr"/>
                <a:r>
                  <a:rPr lang="en-GB" sz="1600" b="1" dirty="0">
                    <a:solidFill>
                      <a:schemeClr val="bg1"/>
                    </a:solidFill>
                    <a:latin typeface="Arial" panose="020B0604020202020204" pitchFamily="34" charset="0"/>
                    <a:cs typeface="Arial" panose="020B0604020202020204" pitchFamily="34" charset="0"/>
                  </a:rPr>
                  <a:t>Where </a:t>
                </a:r>
                <a:r>
                  <a:rPr lang="en-GB" sz="1600" b="1" dirty="0" smtClean="0">
                    <a:solidFill>
                      <a:schemeClr val="bg1"/>
                    </a:solidFill>
                    <a:latin typeface="Arial" panose="020B0604020202020204" pitchFamily="34" charset="0"/>
                    <a:cs typeface="Arial" panose="020B0604020202020204" pitchFamily="34" charset="0"/>
                  </a:rPr>
                  <a:t>people </a:t>
                </a:r>
                <a:r>
                  <a:rPr lang="en-GB" sz="1600" b="1" dirty="0">
                    <a:solidFill>
                      <a:schemeClr val="bg1"/>
                    </a:solidFill>
                    <a:latin typeface="Arial" panose="020B0604020202020204" pitchFamily="34" charset="0"/>
                    <a:cs typeface="Arial" panose="020B0604020202020204" pitchFamily="34" charset="0"/>
                  </a:rPr>
                  <a:t>live</a:t>
                </a:r>
              </a:p>
            </p:txBody>
          </p:sp>
        </p:grpSp>
      </p:grpSp>
      <p:sp>
        <p:nvSpPr>
          <p:cNvPr id="5" name="Rectangle 4"/>
          <p:cNvSpPr/>
          <p:nvPr/>
        </p:nvSpPr>
        <p:spPr>
          <a:xfrm flipV="1">
            <a:off x="251520" y="5373216"/>
            <a:ext cx="1080120" cy="216024"/>
          </a:xfrm>
          <a:custGeom>
            <a:avLst/>
            <a:gdLst/>
            <a:ahLst/>
            <a:cxnLst/>
            <a:rect l="l" t="t" r="r" b="b"/>
            <a:pathLst>
              <a:path w="792088" h="216024">
                <a:moveTo>
                  <a:pt x="0" y="0"/>
                </a:moveTo>
                <a:lnTo>
                  <a:pt x="216024" y="0"/>
                </a:lnTo>
                <a:lnTo>
                  <a:pt x="255188" y="0"/>
                </a:lnTo>
                <a:lnTo>
                  <a:pt x="792088" y="0"/>
                </a:lnTo>
                <a:lnTo>
                  <a:pt x="792088" y="216024"/>
                </a:lnTo>
                <a:lnTo>
                  <a:pt x="216024" y="216024"/>
                </a:lnTo>
                <a:lnTo>
                  <a:pt x="216024" y="212621"/>
                </a:lnTo>
                <a:lnTo>
                  <a:pt x="202264" y="211370"/>
                </a:lnTo>
                <a:cubicBezTo>
                  <a:pt x="86650" y="190730"/>
                  <a:pt x="0" y="103882"/>
                  <a:pt x="0" y="0"/>
                </a:cubicBezTo>
                <a:close/>
              </a:path>
            </a:pathLst>
          </a:custGeom>
          <a:gradFill flip="none" rotWithShape="1">
            <a:gsLst>
              <a:gs pos="0">
                <a:srgbClr val="CCFF66">
                  <a:alpha val="50000"/>
                </a:srgbClr>
              </a:gs>
              <a:gs pos="100000">
                <a:srgbClr val="CCFF66">
                  <a:alpha val="2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107504" y="188640"/>
            <a:ext cx="5040560" cy="430887"/>
          </a:xfrm>
          <a:prstGeom prst="rect">
            <a:avLst/>
          </a:prstGeom>
        </p:spPr>
        <p:txBody>
          <a:bodyPr wrap="square">
            <a:spAutoFit/>
          </a:bodyPr>
          <a:lstStyle/>
          <a:p>
            <a:pPr marL="0" lvl="1"/>
            <a:r>
              <a:rPr lang="en-GB" sz="2200" b="1" dirty="0">
                <a:solidFill>
                  <a:srgbClr val="4F81BD"/>
                </a:solidFill>
                <a:latin typeface="Arial" panose="020B0604020202020204" pitchFamily="34" charset="0"/>
                <a:cs typeface="Arial" panose="020B0604020202020204" pitchFamily="34" charset="0"/>
              </a:rPr>
              <a:t>Our vision – Adult Social Care</a:t>
            </a:r>
          </a:p>
        </p:txBody>
      </p:sp>
      <p:sp>
        <p:nvSpPr>
          <p:cNvPr id="45" name="Rectangle 44"/>
          <p:cNvSpPr/>
          <p:nvPr/>
        </p:nvSpPr>
        <p:spPr>
          <a:xfrm>
            <a:off x="107504" y="5924161"/>
            <a:ext cx="2285341" cy="584775"/>
          </a:xfrm>
          <a:prstGeom prst="rect">
            <a:avLst/>
          </a:prstGeom>
        </p:spPr>
        <p:txBody>
          <a:bodyPr wrap="square">
            <a:spAutoFit/>
          </a:bodyPr>
          <a:lstStyle/>
          <a:p>
            <a:pPr marL="0" lvl="1" indent="0" algn="ctr"/>
            <a:r>
              <a:rPr lang="en-GB" sz="1600" b="1" dirty="0" smtClean="0">
                <a:solidFill>
                  <a:schemeClr val="tx1">
                    <a:lumMod val="65000"/>
                    <a:lumOff val="35000"/>
                  </a:schemeClr>
                </a:solidFill>
                <a:latin typeface="Arial" panose="020B0604020202020204" pitchFamily="34" charset="0"/>
                <a:cs typeface="Arial" panose="020B0604020202020204" pitchFamily="34" charset="0"/>
              </a:rPr>
              <a:t>Supported by building blocks</a:t>
            </a:r>
            <a:endParaRPr lang="en-GB"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8" name="Rectangle 47"/>
          <p:cNvSpPr/>
          <p:nvPr/>
        </p:nvSpPr>
        <p:spPr>
          <a:xfrm>
            <a:off x="107504" y="4139625"/>
            <a:ext cx="2285341" cy="584775"/>
          </a:xfrm>
          <a:prstGeom prst="rect">
            <a:avLst/>
          </a:prstGeom>
        </p:spPr>
        <p:txBody>
          <a:bodyPr wrap="square">
            <a:spAutoFit/>
          </a:bodyPr>
          <a:lstStyle/>
          <a:p>
            <a:pPr marL="0" lvl="1" indent="0" algn="ctr"/>
            <a:r>
              <a:rPr lang="en-GB" sz="1600" b="1" dirty="0" smtClean="0">
                <a:solidFill>
                  <a:schemeClr val="tx1">
                    <a:lumMod val="50000"/>
                    <a:lumOff val="50000"/>
                  </a:schemeClr>
                </a:solidFill>
                <a:latin typeface="Arial" panose="020B0604020202020204" pitchFamily="34" charset="0"/>
                <a:cs typeface="Arial" panose="020B0604020202020204" pitchFamily="34" charset="0"/>
              </a:rPr>
              <a:t>Through transition on an all age pathway </a:t>
            </a:r>
            <a:endParaRPr lang="en-GB"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9" name="Rectangle 48"/>
          <p:cNvSpPr/>
          <p:nvPr/>
        </p:nvSpPr>
        <p:spPr>
          <a:xfrm>
            <a:off x="179512" y="4749225"/>
            <a:ext cx="887288" cy="584775"/>
          </a:xfrm>
          <a:prstGeom prst="rect">
            <a:avLst/>
          </a:prstGeom>
        </p:spPr>
        <p:txBody>
          <a:bodyPr wrap="square">
            <a:spAutoFit/>
          </a:bodyPr>
          <a:lstStyle/>
          <a:p>
            <a:pPr algn="ctr" defTabSz="457200"/>
            <a:r>
              <a:rPr lang="en-US" sz="1600" b="1" dirty="0">
                <a:solidFill>
                  <a:schemeClr val="accent6">
                    <a:lumMod val="75000"/>
                  </a:schemeClr>
                </a:solidFill>
                <a:latin typeface="Arial" panose="020B0604020202020204" pitchFamily="34" charset="0"/>
                <a:cs typeface="Arial" panose="020B0604020202020204" pitchFamily="34" charset="0"/>
              </a:rPr>
              <a:t>Age 16 to 18</a:t>
            </a:r>
          </a:p>
        </p:txBody>
      </p:sp>
      <p:sp>
        <p:nvSpPr>
          <p:cNvPr id="50" name="Rectangle 49"/>
          <p:cNvSpPr/>
          <p:nvPr/>
        </p:nvSpPr>
        <p:spPr>
          <a:xfrm>
            <a:off x="7884368" y="4749225"/>
            <a:ext cx="784989" cy="584775"/>
          </a:xfrm>
          <a:prstGeom prst="rect">
            <a:avLst/>
          </a:prstGeom>
        </p:spPr>
        <p:txBody>
          <a:bodyPr wrap="square">
            <a:spAutoFit/>
          </a:bodyPr>
          <a:lstStyle/>
          <a:p>
            <a:pPr algn="ctr" defTabSz="457200"/>
            <a:r>
              <a:rPr lang="en-US" sz="1600" b="1" dirty="0">
                <a:solidFill>
                  <a:schemeClr val="accent6">
                    <a:lumMod val="75000"/>
                  </a:schemeClr>
                </a:solidFill>
                <a:latin typeface="Arial" panose="020B0604020202020204" pitchFamily="34" charset="0"/>
                <a:cs typeface="Arial" panose="020B0604020202020204" pitchFamily="34" charset="0"/>
              </a:rPr>
              <a:t>End </a:t>
            </a:r>
          </a:p>
          <a:p>
            <a:pPr algn="ctr" defTabSz="457200"/>
            <a:r>
              <a:rPr lang="en-US" sz="1600" b="1" dirty="0">
                <a:solidFill>
                  <a:schemeClr val="accent6">
                    <a:lumMod val="75000"/>
                  </a:schemeClr>
                </a:solidFill>
                <a:latin typeface="Arial" panose="020B0604020202020204" pitchFamily="34" charset="0"/>
                <a:cs typeface="Arial" panose="020B0604020202020204" pitchFamily="34" charset="0"/>
              </a:rPr>
              <a:t>of life</a:t>
            </a:r>
          </a:p>
        </p:txBody>
      </p:sp>
      <p:sp>
        <p:nvSpPr>
          <p:cNvPr id="36" name="TextBox 35"/>
          <p:cNvSpPr txBox="1"/>
          <p:nvPr/>
        </p:nvSpPr>
        <p:spPr>
          <a:xfrm>
            <a:off x="6798173" y="2852936"/>
            <a:ext cx="2345514" cy="830997"/>
          </a:xfrm>
          <a:prstGeom prst="rect">
            <a:avLst/>
          </a:prstGeom>
          <a:noFill/>
        </p:spPr>
        <p:txBody>
          <a:bodyPr wrap="none" rtlCol="0">
            <a:spAutoFit/>
          </a:bodyPr>
          <a:lstStyle/>
          <a:p>
            <a:r>
              <a:rPr lang="en-GB" sz="1600" b="1" dirty="0" smtClean="0">
                <a:solidFill>
                  <a:srgbClr val="6699FF"/>
                </a:solidFill>
                <a:latin typeface="Arial" panose="020B0604020202020204" pitchFamily="34" charset="0"/>
                <a:cs typeface="Arial" panose="020B0604020202020204" pitchFamily="34" charset="0"/>
              </a:rPr>
              <a:t>Centred around the </a:t>
            </a:r>
          </a:p>
          <a:p>
            <a:r>
              <a:rPr lang="en-GB" sz="1600" b="1" dirty="0" smtClean="0">
                <a:solidFill>
                  <a:srgbClr val="6699FF"/>
                </a:solidFill>
                <a:latin typeface="Arial" panose="020B0604020202020204" pitchFamily="34" charset="0"/>
                <a:cs typeface="Arial" panose="020B0604020202020204" pitchFamily="34" charset="0"/>
              </a:rPr>
              <a:t>Individual </a:t>
            </a:r>
          </a:p>
          <a:p>
            <a:r>
              <a:rPr lang="en-GB" sz="1600" b="1" i="1" dirty="0" smtClean="0">
                <a:solidFill>
                  <a:srgbClr val="6699FF"/>
                </a:solidFill>
                <a:latin typeface="Arial" panose="020B0604020202020204" pitchFamily="34" charset="0"/>
                <a:cs typeface="Arial" panose="020B0604020202020204" pitchFamily="34" charset="0"/>
              </a:rPr>
              <a:t>   “a </a:t>
            </a:r>
            <a:r>
              <a:rPr lang="en-GB" sz="1600" b="1" i="1" dirty="0">
                <a:solidFill>
                  <a:srgbClr val="6699FF"/>
                </a:solidFill>
                <a:latin typeface="Arial" panose="020B0604020202020204" pitchFamily="34" charset="0"/>
                <a:cs typeface="Arial" panose="020B0604020202020204" pitchFamily="34" charset="0"/>
              </a:rPr>
              <a:t>life not a service”</a:t>
            </a:r>
          </a:p>
        </p:txBody>
      </p:sp>
      <p:sp>
        <p:nvSpPr>
          <p:cNvPr id="2" name="Donut 1"/>
          <p:cNvSpPr/>
          <p:nvPr/>
        </p:nvSpPr>
        <p:spPr>
          <a:xfrm>
            <a:off x="-63718" y="1069286"/>
            <a:ext cx="2627784" cy="2287706"/>
          </a:xfrm>
          <a:prstGeom prst="donut">
            <a:avLst>
              <a:gd name="adj" fmla="val 831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Left Arrow 13"/>
          <p:cNvSpPr/>
          <p:nvPr/>
        </p:nvSpPr>
        <p:spPr>
          <a:xfrm>
            <a:off x="2467713" y="1826316"/>
            <a:ext cx="4136009" cy="484632"/>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Accommodation Strategy</a:t>
            </a:r>
            <a:endParaRPr lang="en-GB" b="1" dirty="0"/>
          </a:p>
        </p:txBody>
      </p:sp>
      <p:sp>
        <p:nvSpPr>
          <p:cNvPr id="37" name="Rectangle 36"/>
          <p:cNvSpPr/>
          <p:nvPr/>
        </p:nvSpPr>
        <p:spPr>
          <a:xfrm>
            <a:off x="5281833" y="152613"/>
            <a:ext cx="3611662" cy="466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“Your Life Your Wellbeing”</a:t>
            </a:r>
            <a:endParaRPr lang="en-GB" sz="2400" dirty="0"/>
          </a:p>
        </p:txBody>
      </p:sp>
      <p:pic>
        <p:nvPicPr>
          <p:cNvPr id="38" name="Picture 3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3722" y="1281244"/>
            <a:ext cx="1259174" cy="1517636"/>
          </a:xfrm>
          <a:prstGeom prst="rect">
            <a:avLst/>
          </a:prstGeom>
          <a:noFill/>
          <a:ln w="76200">
            <a:solidFill>
              <a:schemeClr val="accent6">
                <a:lumMod val="75000"/>
              </a:schemeClr>
            </a:solidFill>
          </a:ln>
        </p:spPr>
      </p:pic>
    </p:spTree>
    <p:extLst>
      <p:ext uri="{BB962C8B-B14F-4D97-AF65-F5344CB8AC3E}">
        <p14:creationId xmlns:p14="http://schemas.microsoft.com/office/powerpoint/2010/main" val="40327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flipV="1">
            <a:off x="-38100" y="-533400"/>
            <a:ext cx="9144000" cy="4572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endParaRPr lang="en-GB" sz="2800" b="1" dirty="0">
              <a:solidFill>
                <a:schemeClr val="bg1"/>
              </a:solidFill>
            </a:endParaRPr>
          </a:p>
        </p:txBody>
      </p:sp>
      <p:pic>
        <p:nvPicPr>
          <p:cNvPr id="6" name="Picture 4" descr="\\invicta.cantium.net\kccroot\users\shq\shq6\scames99\Desktop\lwklogo_full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8600"/>
            <a:ext cx="8001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098" y="1466006"/>
            <a:ext cx="485501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endParaRPr lang="en-GB" dirty="0">
              <a:solidFill>
                <a:prstClr val="black">
                  <a:tint val="75000"/>
                </a:prst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625" y="6203750"/>
            <a:ext cx="1519375" cy="6486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1" y="6270327"/>
            <a:ext cx="1435846" cy="59366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701" y="4159743"/>
            <a:ext cx="4000500" cy="167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00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219199"/>
            <a:ext cx="7802703" cy="4906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endParaRPr lang="en-US" sz="1400" dirty="0" smtClean="0">
              <a:latin typeface="Arial"/>
              <a:cs typeface="Arial"/>
            </a:endParaRPr>
          </a:p>
        </p:txBody>
      </p:sp>
      <p:pic>
        <p:nvPicPr>
          <p:cNvPr id="7" name="Picture 6" descr="STENTERPRISELOGO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091" y="269621"/>
            <a:ext cx="1187624" cy="316700"/>
          </a:xfrm>
          <a:prstGeom prst="rect">
            <a:avLst/>
          </a:prstGeom>
        </p:spPr>
      </p:pic>
      <p:pic>
        <p:nvPicPr>
          <p:cNvPr id="2" name="Picture 1" descr="LWK_A4FOLDER_V2_6J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62026"/>
            <a:ext cx="9144000" cy="4019936"/>
          </a:xfrm>
          <a:prstGeom prst="rect">
            <a:avLst/>
          </a:prstGeom>
        </p:spPr>
      </p:pic>
      <p:pic>
        <p:nvPicPr>
          <p:cNvPr id="6" name="Picture 5" descr="LWKLOG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997" y="269867"/>
            <a:ext cx="1161718" cy="282957"/>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219199"/>
            <a:ext cx="8396515" cy="569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a:xfrm>
            <a:off x="409575" y="95533"/>
            <a:ext cx="8229600" cy="655093"/>
          </a:xfrm>
        </p:spPr>
        <p:txBody>
          <a:bodyPr>
            <a:normAutofit fontScale="90000"/>
          </a:bodyPr>
          <a:lstStyle/>
          <a:p>
            <a:pPr algn="l"/>
            <a:r>
              <a:rPr lang="en-GB" dirty="0" smtClean="0">
                <a:solidFill>
                  <a:schemeClr val="bg1"/>
                </a:solidFill>
              </a:rPr>
              <a:t>Live Well Kent Delivery Model</a:t>
            </a:r>
            <a:endParaRPr lang="en-GB" dirty="0">
              <a:solidFill>
                <a:schemeClr val="bg1"/>
              </a:solidFill>
            </a:endParaRPr>
          </a:p>
        </p:txBody>
      </p:sp>
    </p:spTree>
    <p:extLst>
      <p:ext uri="{BB962C8B-B14F-4D97-AF65-F5344CB8AC3E}">
        <p14:creationId xmlns:p14="http://schemas.microsoft.com/office/powerpoint/2010/main" val="178325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7"/>
            <a:ext cx="8229600" cy="5433468"/>
          </a:xfrm>
        </p:spPr>
        <p:txBody>
          <a:bodyPr>
            <a:normAutofit fontScale="92500" lnSpcReduction="20000"/>
          </a:bodyPr>
          <a:lstStyle/>
          <a:p>
            <a:pPr marL="0" indent="0">
              <a:buNone/>
            </a:pPr>
            <a:r>
              <a:rPr lang="en-GB" sz="2600" b="1" dirty="0"/>
              <a:t>In the period from the 1</a:t>
            </a:r>
            <a:r>
              <a:rPr lang="en-GB" sz="2600" b="1" baseline="30000" dirty="0"/>
              <a:t>st</a:t>
            </a:r>
            <a:r>
              <a:rPr lang="en-GB" sz="2600" b="1" dirty="0"/>
              <a:t> April 2016 – 31</a:t>
            </a:r>
            <a:r>
              <a:rPr lang="en-GB" sz="2600" b="1" baseline="30000" dirty="0"/>
              <a:t>st</a:t>
            </a:r>
            <a:r>
              <a:rPr lang="en-GB" sz="2600" b="1" dirty="0"/>
              <a:t> December 2016</a:t>
            </a:r>
            <a:endParaRPr lang="en-GB" sz="2600" dirty="0"/>
          </a:p>
          <a:p>
            <a:pPr lvl="0"/>
            <a:r>
              <a:rPr lang="en-GB" sz="2600" dirty="0" smtClean="0"/>
              <a:t>Over 4,000 referrals with 3,157 </a:t>
            </a:r>
            <a:r>
              <a:rPr lang="en-GB" sz="2600" dirty="0"/>
              <a:t>people </a:t>
            </a:r>
            <a:r>
              <a:rPr lang="en-GB" sz="2600" dirty="0" smtClean="0"/>
              <a:t>formally </a:t>
            </a:r>
            <a:r>
              <a:rPr lang="en-GB" sz="2600" dirty="0"/>
              <a:t>signed up for a </a:t>
            </a:r>
            <a:r>
              <a:rPr lang="en-GB" sz="2600" dirty="0" smtClean="0"/>
              <a:t>service or intervention</a:t>
            </a:r>
            <a:endParaRPr lang="en-GB" sz="2600" dirty="0"/>
          </a:p>
          <a:p>
            <a:pPr lvl="0"/>
            <a:r>
              <a:rPr lang="en-GB" sz="2600" dirty="0" smtClean="0"/>
              <a:t>1,142 </a:t>
            </a:r>
            <a:r>
              <a:rPr lang="en-GB" sz="2600" dirty="0"/>
              <a:t>people have declared that they have a serious mental health diagnosis </a:t>
            </a:r>
          </a:p>
          <a:p>
            <a:pPr lvl="0"/>
            <a:r>
              <a:rPr lang="en-GB" sz="2600" dirty="0"/>
              <a:t>1,710 have declared they have a common mental health diagnosis </a:t>
            </a:r>
          </a:p>
          <a:p>
            <a:pPr lvl="0"/>
            <a:r>
              <a:rPr lang="en-GB" sz="2600" dirty="0"/>
              <a:t>305 have not declared a diagnosis </a:t>
            </a:r>
          </a:p>
          <a:p>
            <a:pPr lvl="0"/>
            <a:r>
              <a:rPr lang="en-GB" sz="2600" dirty="0"/>
              <a:t>Highest numbers coming from self – referrals route </a:t>
            </a:r>
          </a:p>
          <a:p>
            <a:pPr lvl="0"/>
            <a:r>
              <a:rPr lang="en-GB" sz="2600" dirty="0"/>
              <a:t>Statutory referrals also high </a:t>
            </a:r>
          </a:p>
          <a:p>
            <a:pPr lvl="0"/>
            <a:r>
              <a:rPr lang="en-GB" sz="2600" dirty="0" smtClean="0"/>
              <a:t>GP referrals are lower, however, both Strategic Partners are working with GP to increase referrals from this route</a:t>
            </a:r>
          </a:p>
          <a:p>
            <a:pPr lvl="0"/>
            <a:r>
              <a:rPr lang="en-GB" sz="2600" dirty="0"/>
              <a:t>G</a:t>
            </a:r>
            <a:r>
              <a:rPr lang="en-GB" sz="2600" dirty="0" smtClean="0"/>
              <a:t>P </a:t>
            </a:r>
            <a:r>
              <a:rPr lang="en-GB" sz="2600" dirty="0"/>
              <a:t>are also recognised as signposting clients to the service who then show as self referral. Working to develop the feedback loop with GPs to evidence impact. </a:t>
            </a:r>
            <a:endParaRPr lang="en-GB" sz="2600" dirty="0" smtClean="0"/>
          </a:p>
          <a:p>
            <a:endParaRPr lang="en-GB" dirty="0"/>
          </a:p>
        </p:txBody>
      </p:sp>
      <p:sp>
        <p:nvSpPr>
          <p:cNvPr id="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3600" b="1" dirty="0" smtClean="0">
                <a:solidFill>
                  <a:schemeClr val="bg1"/>
                </a:solidFill>
              </a:rPr>
              <a:t>Performance Year 1</a:t>
            </a:r>
            <a:endParaRPr lang="en-GB" sz="3600" b="1" dirty="0">
              <a:solidFill>
                <a:schemeClr val="bg1"/>
              </a:solidFill>
            </a:endParaRPr>
          </a:p>
        </p:txBody>
      </p:sp>
    </p:spTree>
    <p:extLst>
      <p:ext uri="{BB962C8B-B14F-4D97-AF65-F5344CB8AC3E}">
        <p14:creationId xmlns:p14="http://schemas.microsoft.com/office/powerpoint/2010/main" val="1856558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9"/>
            <a:ext cx="8229600" cy="5145436"/>
          </a:xfrm>
        </p:spPr>
        <p:txBody>
          <a:bodyPr>
            <a:normAutofit fontScale="77500" lnSpcReduction="20000"/>
          </a:bodyPr>
          <a:lstStyle/>
          <a:p>
            <a:pPr lvl="0"/>
            <a:r>
              <a:rPr lang="en-GB" dirty="0" smtClean="0"/>
              <a:t>Long term contract enables relationships /services to fully develop and embed</a:t>
            </a:r>
          </a:p>
          <a:p>
            <a:pPr lvl="0"/>
            <a:r>
              <a:rPr lang="en-GB" dirty="0" smtClean="0"/>
              <a:t>Innovation fund - non traditional growth in offer </a:t>
            </a:r>
          </a:p>
          <a:p>
            <a:r>
              <a:rPr lang="en-GB" dirty="0" smtClean="0"/>
              <a:t>Sense </a:t>
            </a:r>
            <a:r>
              <a:rPr lang="en-GB" dirty="0"/>
              <a:t>of </a:t>
            </a:r>
            <a:r>
              <a:rPr lang="en-GB" dirty="0" smtClean="0"/>
              <a:t>purpose/direction for the growing network</a:t>
            </a:r>
          </a:p>
          <a:p>
            <a:r>
              <a:rPr lang="en-GB" dirty="0" smtClean="0"/>
              <a:t>Shift </a:t>
            </a:r>
            <a:r>
              <a:rPr lang="en-GB" dirty="0"/>
              <a:t>to recovery focus </a:t>
            </a:r>
            <a:r>
              <a:rPr lang="en-GB" dirty="0" smtClean="0"/>
              <a:t>enabling </a:t>
            </a:r>
            <a:r>
              <a:rPr lang="en-GB" dirty="0"/>
              <a:t>improved wellbeing for people who had been “stuck”</a:t>
            </a:r>
          </a:p>
          <a:p>
            <a:pPr lvl="0"/>
            <a:r>
              <a:rPr lang="en-GB" dirty="0" smtClean="0"/>
              <a:t>Manage </a:t>
            </a:r>
            <a:r>
              <a:rPr lang="en-GB" dirty="0"/>
              <a:t>concerns </a:t>
            </a:r>
            <a:r>
              <a:rPr lang="en-GB" dirty="0" smtClean="0"/>
              <a:t>- working together to sort issues </a:t>
            </a:r>
          </a:p>
          <a:p>
            <a:pPr lvl="0"/>
            <a:r>
              <a:rPr lang="en-GB" dirty="0" smtClean="0"/>
              <a:t>Better visibility of performance and impact </a:t>
            </a:r>
          </a:p>
          <a:p>
            <a:pPr lvl="0"/>
            <a:r>
              <a:rPr lang="en-GB" dirty="0" smtClean="0"/>
              <a:t>Closer </a:t>
            </a:r>
            <a:r>
              <a:rPr lang="en-GB" dirty="0"/>
              <a:t>monitoring of services enabling continual improvement</a:t>
            </a:r>
          </a:p>
          <a:p>
            <a:pPr lvl="0"/>
            <a:r>
              <a:rPr lang="en-GB" dirty="0" smtClean="0"/>
              <a:t>Ability to mix </a:t>
            </a:r>
            <a:r>
              <a:rPr lang="en-GB" dirty="0"/>
              <a:t>up the delivery network when requirements change </a:t>
            </a:r>
            <a:r>
              <a:rPr lang="en-GB" dirty="0" smtClean="0"/>
              <a:t>or providers are not performing </a:t>
            </a:r>
            <a:endParaRPr lang="en-GB" dirty="0"/>
          </a:p>
          <a:p>
            <a:pPr lvl="0"/>
            <a:r>
              <a:rPr lang="en-GB" dirty="0"/>
              <a:t>I</a:t>
            </a:r>
            <a:r>
              <a:rPr lang="en-GB" dirty="0" smtClean="0"/>
              <a:t>ncrease </a:t>
            </a:r>
            <a:r>
              <a:rPr lang="en-GB" dirty="0"/>
              <a:t>in peer support across services</a:t>
            </a:r>
          </a:p>
          <a:p>
            <a:pPr lvl="0"/>
            <a:r>
              <a:rPr lang="en-GB" dirty="0"/>
              <a:t>E</a:t>
            </a:r>
            <a:r>
              <a:rPr lang="en-GB" dirty="0" smtClean="0"/>
              <a:t>mbedding of co-production in delivery model </a:t>
            </a:r>
            <a:endParaRPr lang="en-GB" dirty="0"/>
          </a:p>
        </p:txBody>
      </p:sp>
      <p:sp>
        <p:nvSpPr>
          <p:cNvPr id="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3600" b="1" dirty="0" smtClean="0">
                <a:solidFill>
                  <a:schemeClr val="bg1"/>
                </a:solidFill>
              </a:rPr>
              <a:t>Successes </a:t>
            </a:r>
            <a:endParaRPr lang="en-GB" sz="3600" b="1" dirty="0">
              <a:solidFill>
                <a:schemeClr val="bg1"/>
              </a:solidFill>
            </a:endParaRPr>
          </a:p>
        </p:txBody>
      </p:sp>
    </p:spTree>
    <p:extLst>
      <p:ext uri="{BB962C8B-B14F-4D97-AF65-F5344CB8AC3E}">
        <p14:creationId xmlns:p14="http://schemas.microsoft.com/office/powerpoint/2010/main" val="2245541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328592"/>
          </a:xfrm>
        </p:spPr>
        <p:txBody>
          <a:bodyPr>
            <a:normAutofit fontScale="62500" lnSpcReduction="20000"/>
          </a:bodyPr>
          <a:lstStyle/>
          <a:p>
            <a:pPr lvl="0"/>
            <a:r>
              <a:rPr lang="en-GB" sz="3800" dirty="0" smtClean="0"/>
              <a:t>Lack of baseline data vs. sheers numbers referred !</a:t>
            </a:r>
          </a:p>
          <a:p>
            <a:pPr lvl="0"/>
            <a:r>
              <a:rPr lang="en-GB" sz="3800" dirty="0" smtClean="0"/>
              <a:t>The institutionalisation – people and providers </a:t>
            </a:r>
          </a:p>
          <a:p>
            <a:r>
              <a:rPr lang="en-GB" sz="3800" dirty="0" smtClean="0"/>
              <a:t>Cultural </a:t>
            </a:r>
            <a:r>
              <a:rPr lang="en-GB" sz="3800" dirty="0"/>
              <a:t>change from "care in the community" services to personalised and progressive services</a:t>
            </a:r>
          </a:p>
          <a:p>
            <a:r>
              <a:rPr lang="en-GB" sz="3800" dirty="0"/>
              <a:t>Targeting different populations within the spectrum</a:t>
            </a:r>
          </a:p>
          <a:p>
            <a:r>
              <a:rPr lang="en-GB" sz="3800" dirty="0"/>
              <a:t>Working </a:t>
            </a:r>
            <a:r>
              <a:rPr lang="en-GB" sz="3800" dirty="0" smtClean="0"/>
              <a:t>to </a:t>
            </a:r>
            <a:r>
              <a:rPr lang="en-GB" sz="3800" dirty="0"/>
              <a:t>develop </a:t>
            </a:r>
            <a:r>
              <a:rPr lang="en-GB" sz="3800" dirty="0" smtClean="0"/>
              <a:t>complimentary </a:t>
            </a:r>
            <a:r>
              <a:rPr lang="en-GB" sz="3800" dirty="0"/>
              <a:t>not </a:t>
            </a:r>
            <a:r>
              <a:rPr lang="en-GB" sz="3800" dirty="0" err="1"/>
              <a:t>duplicatory</a:t>
            </a:r>
            <a:r>
              <a:rPr lang="en-GB" sz="3800" dirty="0"/>
              <a:t> </a:t>
            </a:r>
            <a:r>
              <a:rPr lang="en-GB" sz="3800" dirty="0" smtClean="0"/>
              <a:t>support </a:t>
            </a:r>
          </a:p>
          <a:p>
            <a:r>
              <a:rPr lang="en-GB" sz="3800" dirty="0" smtClean="0"/>
              <a:t>Ironing out issues in pathway .. SPs have different models working towards consistent offer </a:t>
            </a:r>
            <a:endParaRPr lang="en-GB" sz="3800" dirty="0"/>
          </a:p>
          <a:p>
            <a:pPr lvl="0"/>
            <a:r>
              <a:rPr lang="en-GB" sz="3800" dirty="0" smtClean="0"/>
              <a:t>Balancing </a:t>
            </a:r>
            <a:r>
              <a:rPr lang="en-GB" sz="3800" dirty="0"/>
              <a:t>co-production and partnership with the caveats of procurement  and legal</a:t>
            </a:r>
          </a:p>
          <a:p>
            <a:pPr lvl="0"/>
            <a:r>
              <a:rPr lang="en-GB" sz="3800" dirty="0"/>
              <a:t>Need to get the right pay mechs to reflect the ethos of co-production and service</a:t>
            </a:r>
          </a:p>
          <a:p>
            <a:pPr lvl="0"/>
            <a:r>
              <a:rPr lang="en-GB" sz="3800" dirty="0"/>
              <a:t>Learning to balance partnership with performance management   - importance of both formal and informal sessions </a:t>
            </a:r>
          </a:p>
          <a:p>
            <a:endParaRPr lang="en-GB" dirty="0"/>
          </a:p>
        </p:txBody>
      </p:sp>
      <p:sp>
        <p:nvSpPr>
          <p:cNvPr id="4"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3600" b="1" dirty="0" smtClean="0">
                <a:solidFill>
                  <a:schemeClr val="bg1"/>
                </a:solidFill>
              </a:rPr>
              <a:t>Challenges </a:t>
            </a:r>
            <a:endParaRPr lang="en-GB" sz="3600" b="1" dirty="0">
              <a:solidFill>
                <a:schemeClr val="bg1"/>
              </a:solidFill>
            </a:endParaRPr>
          </a:p>
        </p:txBody>
      </p:sp>
    </p:spTree>
    <p:extLst>
      <p:ext uri="{BB962C8B-B14F-4D97-AF65-F5344CB8AC3E}">
        <p14:creationId xmlns:p14="http://schemas.microsoft.com/office/powerpoint/2010/main" val="4064038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a:bodyPr>
          <a:lstStyle/>
          <a:p>
            <a:pPr marL="0" indent="0">
              <a:buNone/>
            </a:pPr>
            <a:r>
              <a:rPr lang="en-GB" dirty="0" smtClean="0"/>
              <a:t>Market Shaping Contract Clause … </a:t>
            </a:r>
            <a:endParaRPr lang="en-GB" dirty="0"/>
          </a:p>
          <a:p>
            <a:pPr marL="400050" lvl="1" indent="0">
              <a:buNone/>
            </a:pPr>
            <a:endParaRPr lang="en-GB" i="1" dirty="0" smtClean="0"/>
          </a:p>
          <a:p>
            <a:pPr marL="400050" lvl="1" indent="0">
              <a:buNone/>
            </a:pPr>
            <a:r>
              <a:rPr lang="en-GB" i="1" dirty="0" smtClean="0"/>
              <a:t>“Additional </a:t>
            </a:r>
            <a:r>
              <a:rPr lang="en-GB" i="1" dirty="0"/>
              <a:t>elements may be added to the delivery of this contract during the lifetime of this contract. This would be agreed by both parties and may carry a different contract term. This may include such elements as Supporting Independence Services and/or Mental Health Supported Accommodation either directly provided or through other payment methods</a:t>
            </a:r>
            <a:r>
              <a:rPr lang="en-GB" i="1" dirty="0" smtClean="0"/>
              <a:t>.</a:t>
            </a:r>
            <a:endParaRPr lang="en-GB" dirty="0"/>
          </a:p>
          <a:p>
            <a:pPr marL="0" indent="0">
              <a:buNone/>
            </a:pPr>
            <a:endParaRPr lang="en-GB" i="1" dirty="0" smtClean="0"/>
          </a:p>
          <a:p>
            <a:pPr marL="400050" lvl="1" indent="0">
              <a:buNone/>
            </a:pPr>
            <a:r>
              <a:rPr lang="en-GB" sz="2200" i="1" dirty="0" smtClean="0"/>
              <a:t>(</a:t>
            </a:r>
            <a:r>
              <a:rPr lang="en-GB" sz="2200" i="1" dirty="0"/>
              <a:t>This would not exceed the overall financial threshold or possible contract term of seven years).”</a:t>
            </a:r>
            <a:endParaRPr lang="en-GB" sz="2200" dirty="0"/>
          </a:p>
        </p:txBody>
      </p:sp>
      <p:sp>
        <p:nvSpPr>
          <p:cNvPr id="5" name="Footer Placeholder 4"/>
          <p:cNvSpPr>
            <a:spLocks noGrp="1"/>
          </p:cNvSpPr>
          <p:nvPr>
            <p:ph type="ftr" sz="quarter" idx="11"/>
          </p:nvPr>
        </p:nvSpPr>
        <p:spPr/>
        <p:txBody>
          <a:bodyPr/>
          <a:lstStyle/>
          <a:p>
            <a:pPr>
              <a:defRPr/>
            </a:pPr>
            <a:r>
              <a:rPr lang="en-GB" smtClean="0"/>
              <a:t>SCB - Private and Confidential</a:t>
            </a:r>
            <a:endParaRPr lang="en-GB"/>
          </a:p>
        </p:txBody>
      </p:sp>
      <p:sp>
        <p:nvSpPr>
          <p:cNvPr id="6"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2800" dirty="0" smtClean="0">
                <a:solidFill>
                  <a:schemeClr val="bg1"/>
                </a:solidFill>
              </a:rPr>
              <a:t>Next Steps </a:t>
            </a:r>
            <a:endParaRPr lang="en-GB" sz="2800" dirty="0">
              <a:solidFill>
                <a:schemeClr val="bg1"/>
              </a:solidFill>
            </a:endParaRPr>
          </a:p>
        </p:txBody>
      </p:sp>
    </p:spTree>
    <p:extLst>
      <p:ext uri="{BB962C8B-B14F-4D97-AF65-F5344CB8AC3E}">
        <p14:creationId xmlns:p14="http://schemas.microsoft.com/office/powerpoint/2010/main" val="4024962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16624"/>
          </a:xfrm>
        </p:spPr>
        <p:txBody>
          <a:bodyPr/>
          <a:lstStyle/>
          <a:p>
            <a:pPr marL="0" indent="0">
              <a:buNone/>
            </a:pPr>
            <a:r>
              <a:rPr lang="en-GB" dirty="0" smtClean="0"/>
              <a:t>Total budget as of March 2016 </a:t>
            </a:r>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Different hourly </a:t>
            </a:r>
            <a:r>
              <a:rPr lang="en-GB" dirty="0"/>
              <a:t>r</a:t>
            </a:r>
            <a:r>
              <a:rPr lang="en-GB" dirty="0" smtClean="0"/>
              <a:t>ates for these services </a:t>
            </a:r>
          </a:p>
          <a:p>
            <a:pPr marL="0" indent="0">
              <a:buNone/>
            </a:pPr>
            <a:endParaRPr lang="en-GB" dirty="0"/>
          </a:p>
        </p:txBody>
      </p:sp>
      <p:sp>
        <p:nvSpPr>
          <p:cNvPr id="4" name="Date Placeholder 3"/>
          <p:cNvSpPr>
            <a:spLocks noGrp="1"/>
          </p:cNvSpPr>
          <p:nvPr>
            <p:ph type="dt" sz="half" idx="10"/>
          </p:nvPr>
        </p:nvSpPr>
        <p:spPr/>
        <p:txBody>
          <a:bodyPr/>
          <a:lstStyle/>
          <a:p>
            <a:fld id="{E4125327-B586-4656-BE32-1FC2E04DA425}" type="datetime1">
              <a:rPr lang="en-GB" smtClean="0"/>
              <a:t>16/05/2017</a:t>
            </a:fld>
            <a:endParaRPr lang="en-GB" dirty="0"/>
          </a:p>
        </p:txBody>
      </p:sp>
      <p:sp>
        <p:nvSpPr>
          <p:cNvPr id="5" name="Slide Number Placeholder 4"/>
          <p:cNvSpPr>
            <a:spLocks noGrp="1"/>
          </p:cNvSpPr>
          <p:nvPr>
            <p:ph type="sldNum" sz="quarter" idx="12"/>
          </p:nvPr>
        </p:nvSpPr>
        <p:spPr/>
        <p:txBody>
          <a:bodyPr/>
          <a:lstStyle/>
          <a:p>
            <a:fld id="{208BC1AF-1F54-439D-96D3-C6D903F12D6F}" type="slidenum">
              <a:rPr lang="en-GB" smtClean="0"/>
              <a:t>26</a:t>
            </a:fld>
            <a:endParaRPr lang="en-GB" dirty="0"/>
          </a:p>
        </p:txBody>
      </p:sp>
      <p:sp>
        <p:nvSpPr>
          <p:cNvPr id="6"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2800" dirty="0" smtClean="0">
                <a:solidFill>
                  <a:schemeClr val="bg1"/>
                </a:solidFill>
              </a:rPr>
              <a:t>Budget and Financial Information </a:t>
            </a:r>
            <a:endParaRPr lang="en-GB" sz="2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26127682"/>
              </p:ext>
            </p:extLst>
          </p:nvPr>
        </p:nvGraphicFramePr>
        <p:xfrm>
          <a:off x="1524000" y="1397000"/>
          <a:ext cx="5352256" cy="1483360"/>
        </p:xfrm>
        <a:graphic>
          <a:graphicData uri="http://schemas.openxmlformats.org/drawingml/2006/table">
            <a:tbl>
              <a:tblPr firstRow="1" bandRow="1">
                <a:tableStyleId>{5C22544A-7EE6-4342-B048-85BDC9FD1C3A}</a:tableStyleId>
              </a:tblPr>
              <a:tblGrid>
                <a:gridCol w="3048000"/>
                <a:gridCol w="2304256"/>
              </a:tblGrid>
              <a:tr h="370840">
                <a:tc>
                  <a:txBody>
                    <a:bodyPr/>
                    <a:lstStyle/>
                    <a:p>
                      <a:r>
                        <a:rPr lang="en-GB" dirty="0" smtClean="0"/>
                        <a:t>Contract </a:t>
                      </a:r>
                      <a:endParaRPr lang="en-GB" dirty="0"/>
                    </a:p>
                  </a:txBody>
                  <a:tcPr/>
                </a:tc>
                <a:tc>
                  <a:txBody>
                    <a:bodyPr/>
                    <a:lstStyle/>
                    <a:p>
                      <a:r>
                        <a:rPr lang="en-GB" dirty="0" smtClean="0"/>
                        <a:t>Value </a:t>
                      </a:r>
                      <a:endParaRPr lang="en-GB" dirty="0"/>
                    </a:p>
                  </a:txBody>
                  <a:tcPr/>
                </a:tc>
              </a:tr>
              <a:tr h="370840">
                <a:tc>
                  <a:txBody>
                    <a:bodyPr/>
                    <a:lstStyle/>
                    <a:p>
                      <a:r>
                        <a:rPr lang="en-GB" dirty="0" smtClean="0"/>
                        <a:t>HRS</a:t>
                      </a:r>
                      <a:endParaRPr lang="en-GB" dirty="0"/>
                    </a:p>
                  </a:txBody>
                  <a:tcPr/>
                </a:tc>
                <a:tc>
                  <a:txBody>
                    <a:bodyPr/>
                    <a:lstStyle/>
                    <a:p>
                      <a:r>
                        <a:rPr lang="en-GB" dirty="0" smtClean="0"/>
                        <a:t>2.8m</a:t>
                      </a:r>
                      <a:endParaRPr lang="en-GB" dirty="0"/>
                    </a:p>
                  </a:txBody>
                  <a:tcPr/>
                </a:tc>
              </a:tr>
              <a:tr h="370840">
                <a:tc>
                  <a:txBody>
                    <a:bodyPr/>
                    <a:lstStyle/>
                    <a:p>
                      <a:r>
                        <a:rPr lang="en-GB" dirty="0" smtClean="0"/>
                        <a:t>SIS</a:t>
                      </a:r>
                      <a:endParaRPr lang="en-GB" dirty="0"/>
                    </a:p>
                  </a:txBody>
                  <a:tcPr/>
                </a:tc>
                <a:tc>
                  <a:txBody>
                    <a:bodyPr/>
                    <a:lstStyle/>
                    <a:p>
                      <a:r>
                        <a:rPr lang="en-GB" dirty="0" smtClean="0"/>
                        <a:t>2.5m</a:t>
                      </a:r>
                      <a:endParaRPr lang="en-GB" dirty="0"/>
                    </a:p>
                  </a:txBody>
                  <a:tcPr/>
                </a:tc>
              </a:tr>
              <a:tr h="370840">
                <a:tc>
                  <a:txBody>
                    <a:bodyPr/>
                    <a:lstStyle/>
                    <a:p>
                      <a:r>
                        <a:rPr lang="en-GB" b="1" dirty="0" smtClean="0"/>
                        <a:t>Total </a:t>
                      </a:r>
                      <a:endParaRPr lang="en-GB" b="1" dirty="0"/>
                    </a:p>
                  </a:txBody>
                  <a:tcPr/>
                </a:tc>
                <a:tc>
                  <a:txBody>
                    <a:bodyPr/>
                    <a:lstStyle/>
                    <a:p>
                      <a:r>
                        <a:rPr lang="en-GB" b="1" dirty="0" smtClean="0"/>
                        <a:t>5.3m</a:t>
                      </a:r>
                      <a:endParaRPr lang="en-GB"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65222615"/>
              </p:ext>
            </p:extLst>
          </p:nvPr>
        </p:nvGraphicFramePr>
        <p:xfrm>
          <a:off x="1619672" y="3933056"/>
          <a:ext cx="5472608" cy="1999096"/>
        </p:xfrm>
        <a:graphic>
          <a:graphicData uri="http://schemas.openxmlformats.org/drawingml/2006/table">
            <a:tbl>
              <a:tblPr firstRow="1" bandRow="1"/>
              <a:tblGrid>
                <a:gridCol w="2921474"/>
                <a:gridCol w="2551134"/>
              </a:tblGrid>
              <a:tr h="499774">
                <a:tc>
                  <a:txBody>
                    <a:bodyPr/>
                    <a:lstStyle/>
                    <a:p>
                      <a:pPr>
                        <a:lnSpc>
                          <a:spcPct val="115000"/>
                        </a:lnSpc>
                        <a:spcAft>
                          <a:spcPts val="0"/>
                        </a:spcAft>
                      </a:pPr>
                      <a:r>
                        <a:rPr lang="en-GB" sz="1800" b="1" dirty="0">
                          <a:solidFill>
                            <a:schemeClr val="bg1"/>
                          </a:solidFill>
                          <a:effectLst/>
                          <a:latin typeface="Arial"/>
                          <a:ea typeface="Times New Roman"/>
                          <a:cs typeface="Times New Roman"/>
                        </a:rPr>
                        <a:t>Contract Type </a:t>
                      </a:r>
                      <a:endParaRPr lang="en-GB" sz="1800" dirty="0">
                        <a:solidFill>
                          <a:schemeClr val="bg1"/>
                        </a:solidFill>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800" b="1" dirty="0">
                          <a:solidFill>
                            <a:schemeClr val="bg1"/>
                          </a:solidFill>
                          <a:effectLst/>
                          <a:latin typeface="Arial"/>
                          <a:ea typeface="Times New Roman"/>
                          <a:cs typeface="Times New Roman"/>
                        </a:rPr>
                        <a:t>Average Hourly Rate </a:t>
                      </a:r>
                      <a:endParaRPr lang="en-GB" sz="1800" dirty="0">
                        <a:solidFill>
                          <a:schemeClr val="bg1"/>
                        </a:solidFill>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99774">
                <a:tc>
                  <a:txBody>
                    <a:bodyPr/>
                    <a:lstStyle/>
                    <a:p>
                      <a:pPr>
                        <a:lnSpc>
                          <a:spcPct val="115000"/>
                        </a:lnSpc>
                        <a:spcAft>
                          <a:spcPts val="0"/>
                        </a:spcAft>
                      </a:pPr>
                      <a:r>
                        <a:rPr lang="en-GB" sz="1800" dirty="0">
                          <a:effectLst/>
                          <a:latin typeface="Arial"/>
                          <a:ea typeface="Times New Roman"/>
                          <a:cs typeface="Times New Roman"/>
                        </a:rPr>
                        <a:t>SIS</a:t>
                      </a:r>
                      <a:endParaRPr lang="en-GB" sz="1800" dirty="0">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GB" sz="1800">
                          <a:effectLst/>
                          <a:latin typeface="Arial"/>
                          <a:ea typeface="Times New Roman"/>
                          <a:cs typeface="Times New Roman"/>
                        </a:rPr>
                        <a:t>£13.97 </a:t>
                      </a:r>
                      <a:r>
                        <a:rPr lang="en-GB" sz="1800" i="1">
                          <a:effectLst/>
                          <a:latin typeface="Arial"/>
                          <a:ea typeface="Times New Roman"/>
                          <a:cs typeface="Times New Roman"/>
                        </a:rPr>
                        <a:t>(£14.22)</a:t>
                      </a:r>
                      <a:endParaRPr lang="en-GB" sz="1800">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99774">
                <a:tc>
                  <a:txBody>
                    <a:bodyPr/>
                    <a:lstStyle/>
                    <a:p>
                      <a:pPr>
                        <a:lnSpc>
                          <a:spcPct val="115000"/>
                        </a:lnSpc>
                        <a:spcAft>
                          <a:spcPts val="0"/>
                        </a:spcAft>
                      </a:pPr>
                      <a:r>
                        <a:rPr lang="en-GB" sz="1800">
                          <a:effectLst/>
                          <a:latin typeface="Arial"/>
                          <a:ea typeface="Times New Roman"/>
                          <a:cs typeface="Times New Roman"/>
                        </a:rPr>
                        <a:t>SIS Plus </a:t>
                      </a:r>
                      <a:endParaRPr lang="en-GB" sz="1800">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pPr>
                      <a:r>
                        <a:rPr lang="en-GB" sz="1800">
                          <a:effectLst/>
                          <a:latin typeface="Arial"/>
                          <a:ea typeface="Times New Roman"/>
                          <a:cs typeface="Times New Roman"/>
                        </a:rPr>
                        <a:t>£15.88 </a:t>
                      </a:r>
                      <a:r>
                        <a:rPr lang="en-GB" sz="1800" i="1">
                          <a:effectLst/>
                          <a:latin typeface="Arial"/>
                          <a:ea typeface="Times New Roman"/>
                          <a:cs typeface="Times New Roman"/>
                        </a:rPr>
                        <a:t>(£16.16)</a:t>
                      </a:r>
                      <a:endParaRPr lang="en-GB" sz="1800">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99774">
                <a:tc>
                  <a:txBody>
                    <a:bodyPr/>
                    <a:lstStyle/>
                    <a:p>
                      <a:pPr>
                        <a:lnSpc>
                          <a:spcPct val="115000"/>
                        </a:lnSpc>
                        <a:spcAft>
                          <a:spcPts val="0"/>
                        </a:spcAft>
                      </a:pPr>
                      <a:r>
                        <a:rPr lang="en-GB" sz="1800">
                          <a:effectLst/>
                          <a:latin typeface="Arial"/>
                          <a:ea typeface="Times New Roman"/>
                          <a:cs typeface="Times New Roman"/>
                        </a:rPr>
                        <a:t>HRS</a:t>
                      </a:r>
                      <a:endParaRPr lang="en-GB" sz="1800">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GB" sz="1800" dirty="0">
                          <a:effectLst/>
                          <a:latin typeface="Arial"/>
                          <a:ea typeface="Times New Roman"/>
                          <a:cs typeface="Times New Roman"/>
                        </a:rPr>
                        <a:t>£15.95</a:t>
                      </a:r>
                      <a:endParaRPr lang="en-GB" sz="1800" dirty="0">
                        <a:effectLst/>
                        <a:latin typeface="Century Gothic"/>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10" name="Rectangle 9"/>
          <p:cNvSpPr/>
          <p:nvPr/>
        </p:nvSpPr>
        <p:spPr>
          <a:xfrm>
            <a:off x="1547664" y="6056421"/>
            <a:ext cx="6912768" cy="646331"/>
          </a:xfrm>
          <a:prstGeom prst="rect">
            <a:avLst/>
          </a:prstGeom>
        </p:spPr>
        <p:txBody>
          <a:bodyPr wrap="square">
            <a:spAutoFit/>
          </a:bodyPr>
          <a:lstStyle/>
          <a:p>
            <a:r>
              <a:rPr lang="en-GB" b="1" i="1" dirty="0" smtClean="0"/>
              <a:t>The </a:t>
            </a:r>
            <a:r>
              <a:rPr lang="en-GB" b="1" i="1" dirty="0"/>
              <a:t>proposal is to increase SIS rates by </a:t>
            </a:r>
            <a:r>
              <a:rPr lang="en-GB" b="1" i="1" dirty="0" smtClean="0"/>
              <a:t>1.76% </a:t>
            </a:r>
            <a:r>
              <a:rPr lang="en-GB" b="1" i="1" dirty="0"/>
              <a:t>from 01 April 2017. </a:t>
            </a:r>
            <a:endParaRPr lang="en-GB" b="1" i="1" dirty="0" smtClean="0"/>
          </a:p>
          <a:p>
            <a:r>
              <a:rPr lang="en-GB" b="1" i="1" dirty="0" smtClean="0"/>
              <a:t>These </a:t>
            </a:r>
            <a:r>
              <a:rPr lang="en-GB" b="1" i="1" dirty="0"/>
              <a:t>new rates are shown in brackets</a:t>
            </a:r>
          </a:p>
        </p:txBody>
      </p:sp>
    </p:spTree>
    <p:extLst>
      <p:ext uri="{BB962C8B-B14F-4D97-AF65-F5344CB8AC3E}">
        <p14:creationId xmlns:p14="http://schemas.microsoft.com/office/powerpoint/2010/main" val="4213868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17110555"/>
              </p:ext>
            </p:extLst>
          </p:nvPr>
        </p:nvGraphicFramePr>
        <p:xfrm>
          <a:off x="28159" y="29510"/>
          <a:ext cx="9115841" cy="6828490"/>
        </p:xfrm>
        <a:graphic>
          <a:graphicData uri="http://schemas.openxmlformats.org/drawingml/2006/table">
            <a:tbl>
              <a:tblPr firstRow="1" bandRow="1">
                <a:tableStyleId>{5C22544A-7EE6-4342-B048-85BDC9FD1C3A}</a:tableStyleId>
              </a:tblPr>
              <a:tblGrid>
                <a:gridCol w="1231473"/>
                <a:gridCol w="4392488"/>
                <a:gridCol w="3491880"/>
              </a:tblGrid>
              <a:tr h="373192">
                <a:tc>
                  <a:txBody>
                    <a:bodyPr/>
                    <a:lstStyle/>
                    <a:p>
                      <a:pPr algn="ctr"/>
                      <a:endParaRPr lang="en-GB" sz="1800" dirty="0"/>
                    </a:p>
                  </a:txBody>
                  <a:tcPr/>
                </a:tc>
                <a:tc>
                  <a:txBody>
                    <a:bodyPr/>
                    <a:lstStyle/>
                    <a:p>
                      <a:pPr algn="ctr"/>
                      <a:r>
                        <a:rPr lang="en-GB" sz="1800" dirty="0" smtClean="0"/>
                        <a:t>Housing</a:t>
                      </a:r>
                      <a:endParaRPr lang="en-GB" sz="1800" dirty="0"/>
                    </a:p>
                  </a:txBody>
                  <a:tcPr/>
                </a:tc>
                <a:tc>
                  <a:txBody>
                    <a:bodyPr/>
                    <a:lstStyle/>
                    <a:p>
                      <a:pPr algn="ctr"/>
                      <a:r>
                        <a:rPr lang="en-GB" sz="1800" dirty="0" smtClean="0"/>
                        <a:t>Support</a:t>
                      </a:r>
                      <a:endParaRPr lang="en-GB" sz="1800" dirty="0"/>
                    </a:p>
                  </a:txBody>
                  <a:tcPr/>
                </a:tc>
              </a:tr>
              <a:tr h="670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mn-lt"/>
                          <a:ea typeface="Calibri"/>
                          <a:cs typeface="Times New Roman"/>
                        </a:rPr>
                        <a:t>Legislative/Policy</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rPr>
                        <a:t>Changes to housing benefits – under 35’s Need to better model housing needs</a:t>
                      </a:r>
                      <a:endParaRPr lang="en-GB" sz="1800" dirty="0" smtClean="0">
                        <a:effectLst/>
                        <a:latin typeface="+mn-lt"/>
                        <a:ea typeface="Calibri"/>
                        <a:cs typeface="Times New Roman"/>
                      </a:endParaRPr>
                    </a:p>
                  </a:txBody>
                  <a:tcPr/>
                </a:tc>
                <a:tc>
                  <a:txBody>
                    <a:bodyPr/>
                    <a:lstStyle/>
                    <a:p>
                      <a:pPr marL="285750" indent="-285750">
                        <a:buFont typeface="Arial" panose="020B0604020202020204" pitchFamily="34" charset="0"/>
                        <a:buChar char="•"/>
                      </a:pPr>
                      <a:r>
                        <a:rPr lang="en-GB" sz="1800" dirty="0" smtClean="0"/>
                        <a:t>Better predicting s</a:t>
                      </a:r>
                      <a:r>
                        <a:rPr lang="en-GB" sz="1800" baseline="0" dirty="0" smtClean="0"/>
                        <a:t>upport needs through Strategic Partners </a:t>
                      </a:r>
                      <a:endParaRPr lang="en-GB" sz="1800" dirty="0"/>
                    </a:p>
                  </a:txBody>
                  <a:tcPr/>
                </a:tc>
              </a:tr>
              <a:tr h="1492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effectLst/>
                          <a:latin typeface="+mn-lt"/>
                          <a:ea typeface="Calibri"/>
                          <a:cs typeface="Times New Roman"/>
                        </a:rPr>
                        <a:t>Joined</a:t>
                      </a:r>
                      <a:r>
                        <a:rPr lang="en-GB" sz="1800" b="0" baseline="0" dirty="0" smtClean="0">
                          <a:solidFill>
                            <a:schemeClr val="tx1"/>
                          </a:solidFill>
                          <a:effectLst/>
                          <a:latin typeface="+mn-lt"/>
                          <a:ea typeface="Calibri"/>
                          <a:cs typeface="Times New Roman"/>
                        </a:rPr>
                        <a:t> Up </a:t>
                      </a:r>
                      <a:r>
                        <a:rPr lang="en-GB" sz="1800" b="0" dirty="0" smtClean="0">
                          <a:solidFill>
                            <a:schemeClr val="tx1"/>
                          </a:solidFill>
                          <a:effectLst/>
                          <a:latin typeface="+mn-lt"/>
                          <a:ea typeface="Calibri"/>
                          <a:cs typeface="Times New Roman"/>
                        </a:rPr>
                        <a:t>Vision</a:t>
                      </a:r>
                      <a:r>
                        <a:rPr lang="en-GB" sz="1800" b="0" baseline="0" dirty="0" smtClean="0">
                          <a:solidFill>
                            <a:schemeClr val="tx1"/>
                          </a:solidFill>
                          <a:effectLst/>
                          <a:latin typeface="+mn-lt"/>
                          <a:ea typeface="Calibri"/>
                          <a:cs typeface="Times New Roman"/>
                        </a:rPr>
                        <a:t>/Strategy</a:t>
                      </a:r>
                      <a:endParaRPr lang="en-GB" sz="1800" b="0" dirty="0" smtClean="0">
                        <a:solidFill>
                          <a:schemeClr val="tx1"/>
                        </a:solidFill>
                        <a:effectLst/>
                        <a:latin typeface="+mn-lt"/>
                        <a:ea typeface="Calibri"/>
                        <a:cs typeface="Times New Roman"/>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smtClean="0">
                          <a:solidFill>
                            <a:schemeClr val="tx1"/>
                          </a:solidFill>
                          <a:effectLst/>
                          <a:latin typeface="+mn-lt"/>
                          <a:ea typeface="Calibri"/>
                          <a:cs typeface="Times New Roman"/>
                        </a:rPr>
                        <a:t>Have an Accommodation Strategy in place that supports developers to understand need,</a:t>
                      </a:r>
                      <a:r>
                        <a:rPr lang="en-GB" sz="1800" b="0" baseline="0" dirty="0" smtClean="0">
                          <a:solidFill>
                            <a:schemeClr val="tx1"/>
                          </a:solidFill>
                          <a:effectLst/>
                          <a:latin typeface="+mn-lt"/>
                          <a:ea typeface="Calibri"/>
                          <a:cs typeface="Times New Roman"/>
                        </a:rPr>
                        <a:t> but…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baseline="0" dirty="0" smtClean="0">
                          <a:solidFill>
                            <a:schemeClr val="tx1"/>
                          </a:solidFill>
                          <a:effectLst/>
                          <a:latin typeface="+mn-lt"/>
                          <a:ea typeface="Calibri"/>
                          <a:cs typeface="Times New Roman"/>
                        </a:rPr>
                        <a:t>Informing  strategy to support discharge needs - accommodation </a:t>
                      </a:r>
                      <a:endParaRPr lang="en-GB" sz="1800" b="0" dirty="0" smtClean="0">
                        <a:solidFill>
                          <a:schemeClr val="tx1"/>
                        </a:solidFill>
                        <a:effectLst/>
                        <a:latin typeface="+mn-lt"/>
                        <a:ea typeface="Calibri"/>
                        <a:cs typeface="Times New Roman"/>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Need</a:t>
                      </a:r>
                      <a:r>
                        <a:rPr lang="en-GB" sz="1800" baseline="0" dirty="0" smtClean="0"/>
                        <a:t> to look at how Strategic Partners inform/are aware of strategy/new builds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baseline="0" dirty="0" smtClean="0">
                          <a:solidFill>
                            <a:schemeClr val="tx1"/>
                          </a:solidFill>
                          <a:effectLst/>
                          <a:latin typeface="+mn-lt"/>
                          <a:ea typeface="Calibri"/>
                          <a:cs typeface="Times New Roman"/>
                        </a:rPr>
                        <a:t>Informing  strategies to support discharge needs - support</a:t>
                      </a:r>
                      <a:endParaRPr lang="en-GB" sz="1800" b="0" dirty="0" smtClean="0">
                        <a:solidFill>
                          <a:schemeClr val="tx1"/>
                        </a:solidFill>
                        <a:effectLst/>
                        <a:latin typeface="+mn-lt"/>
                        <a:ea typeface="Calibri"/>
                        <a:cs typeface="Times New Roman"/>
                      </a:endParaRPr>
                    </a:p>
                  </a:txBody>
                  <a:tcPr/>
                </a:tc>
              </a:tr>
              <a:tr h="4291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effectLst/>
                          <a:latin typeface="+mn-lt"/>
                          <a:ea typeface="Calibri"/>
                          <a:cs typeface="Times New Roman"/>
                        </a:rPr>
                        <a:t>Supply and Demand</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latin typeface="+mn-lt"/>
                        </a:rPr>
                        <a:t>Need for more realistic and affordable housing  options  i.e.</a:t>
                      </a:r>
                      <a:r>
                        <a:rPr lang="en-GB" sz="1800" baseline="0" dirty="0" smtClean="0">
                          <a:effectLst/>
                          <a:latin typeface="+mn-lt"/>
                        </a:rPr>
                        <a:t> </a:t>
                      </a:r>
                      <a:r>
                        <a:rPr lang="en-GB" sz="1800" dirty="0" smtClean="0">
                          <a:effectLs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smtClean="0">
                          <a:effectLst/>
                        </a:rPr>
                        <a:t>        </a:t>
                      </a:r>
                      <a:r>
                        <a:rPr lang="en-GB" sz="1400" dirty="0" smtClean="0">
                          <a:effectLst/>
                        </a:rPr>
                        <a:t>-</a:t>
                      </a:r>
                      <a:r>
                        <a:rPr lang="en-GB" sz="1400" baseline="0" dirty="0" smtClean="0">
                          <a:effectLst/>
                        </a:rPr>
                        <a:t> </a:t>
                      </a:r>
                      <a:r>
                        <a:rPr lang="en-GB" sz="1400" dirty="0" smtClean="0">
                          <a:effectLst/>
                        </a:rPr>
                        <a:t>Emergency</a:t>
                      </a:r>
                      <a:r>
                        <a:rPr lang="en-GB" sz="1400" baseline="0" dirty="0" smtClean="0">
                          <a:effectLst/>
                        </a:rPr>
                        <a:t> Housing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dirty="0" smtClean="0">
                          <a:effectLst/>
                        </a:rPr>
                        <a:t>           - Si</a:t>
                      </a:r>
                      <a:r>
                        <a:rPr lang="en-GB" sz="1400" dirty="0" smtClean="0">
                          <a:effectLst/>
                        </a:rPr>
                        <a:t>ngle occupancy flats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smtClean="0">
                          <a:effectLst/>
                        </a:rPr>
                        <a:t>           -</a:t>
                      </a:r>
                      <a:r>
                        <a:rPr lang="en-GB" sz="1400" baseline="0" dirty="0" smtClean="0">
                          <a:effectLst/>
                        </a:rPr>
                        <a:t> </a:t>
                      </a:r>
                      <a:r>
                        <a:rPr lang="en-GB" sz="1400" dirty="0" smtClean="0">
                          <a:effectLst/>
                        </a:rPr>
                        <a:t>Move on / Step down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rPr>
                        <a:t>How do we better link with / manage</a:t>
                      </a:r>
                      <a:r>
                        <a:rPr lang="en-GB" sz="1800" baseline="0" dirty="0" smtClean="0">
                          <a:effectLst/>
                        </a:rPr>
                        <a:t> relationships with p</a:t>
                      </a:r>
                      <a:r>
                        <a:rPr lang="en-GB" sz="1800" dirty="0" smtClean="0">
                          <a:effectLst/>
                        </a:rPr>
                        <a:t>rivate landlords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rPr>
                        <a:t>Exploring reasoning</a:t>
                      </a:r>
                      <a:r>
                        <a:rPr lang="en-GB" sz="1800" baseline="0" dirty="0" smtClean="0">
                          <a:effectLst/>
                        </a:rPr>
                        <a:t> behind joint l</a:t>
                      </a:r>
                      <a:r>
                        <a:rPr lang="en-GB" sz="1800" dirty="0" smtClean="0">
                          <a:effectLst/>
                        </a:rPr>
                        <a:t>andlord/service provision schemes – rationale</a:t>
                      </a:r>
                      <a:r>
                        <a:rPr lang="en-GB" sz="1800" baseline="0" dirty="0" smtClean="0">
                          <a:effectLst/>
                        </a:rPr>
                        <a:t> and risks</a:t>
                      </a:r>
                      <a:endParaRPr lang="en-GB" sz="1800" dirty="0" smtClean="0">
                        <a:effectLs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smtClean="0">
                          <a:solidFill>
                            <a:schemeClr val="tx1"/>
                          </a:solidFill>
                          <a:effectLst/>
                        </a:rPr>
                        <a:t>How to promote</a:t>
                      </a:r>
                      <a:r>
                        <a:rPr lang="en-GB" sz="1800" b="0" baseline="0" dirty="0" smtClean="0">
                          <a:solidFill>
                            <a:schemeClr val="tx1"/>
                          </a:solidFill>
                          <a:effectLst/>
                        </a:rPr>
                        <a:t> and manage change to </a:t>
                      </a:r>
                      <a:r>
                        <a:rPr lang="en-GB" sz="1800" b="0" dirty="0" smtClean="0">
                          <a:solidFill>
                            <a:schemeClr val="tx1"/>
                          </a:solidFill>
                          <a:effectLst/>
                        </a:rPr>
                        <a:t>Individuals who have been promised a home for life (Assured tenancies)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latin typeface="+mn-lt"/>
                          <a:ea typeface="Calibri"/>
                          <a:cs typeface="Times New Roman"/>
                        </a:rPr>
                        <a:t>How can we</a:t>
                      </a:r>
                      <a:r>
                        <a:rPr lang="en-GB" sz="1800" baseline="0" dirty="0" smtClean="0">
                          <a:effectLst/>
                          <a:latin typeface="+mn-lt"/>
                          <a:ea typeface="Calibri"/>
                          <a:cs typeface="Times New Roman"/>
                        </a:rPr>
                        <a:t> support improved supply i.e. </a:t>
                      </a:r>
                      <a:r>
                        <a:rPr lang="en-GB" sz="1800" dirty="0" smtClean="0">
                          <a:effectLst/>
                          <a:latin typeface="+mn-lt"/>
                          <a:ea typeface="Calibri"/>
                          <a:cs typeface="Times New Roman"/>
                        </a:rPr>
                        <a:t>Bring derelict properties back into use </a:t>
                      </a:r>
                      <a:endParaRPr lang="en-GB" sz="1800" b="0" dirty="0" smtClean="0">
                        <a:solidFill>
                          <a:schemeClr val="tx1"/>
                        </a:solidFill>
                        <a:effectLst/>
                        <a:latin typeface="+mn-lt"/>
                        <a:ea typeface="Calibri"/>
                        <a:cs typeface="Times New Roman"/>
                      </a:endParaRPr>
                    </a:p>
                  </a:txBody>
                  <a:tcPr/>
                </a:tc>
                <a:tc>
                  <a:txBody>
                    <a:bodyPr/>
                    <a:lstStyle/>
                    <a:p>
                      <a:pPr marL="285750" indent="-285750">
                        <a:buFont typeface="Arial" panose="020B0604020202020204" pitchFamily="34" charset="0"/>
                        <a:buChar char="•"/>
                      </a:pPr>
                      <a:r>
                        <a:rPr lang="en-GB" sz="1800" baseline="0" dirty="0" smtClean="0"/>
                        <a:t>Joining up the start of Accommodation with support package, supported by Strategic Partner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rPr>
                        <a:t>No info on new build projects or KCC housing strategy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rPr>
                        <a:t>Understanding individual</a:t>
                      </a:r>
                      <a:r>
                        <a:rPr lang="en-GB" sz="1800" baseline="0" dirty="0" smtClean="0">
                          <a:effectLst/>
                        </a:rPr>
                        <a:t> needs when modelling demand  i.e. Adults in a shared environment could set them back on recovery journey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solidFill>
                            <a:schemeClr val="tx1"/>
                          </a:solidFill>
                          <a:effectLst/>
                        </a:rPr>
                        <a:t>Why do people have to move on-support could vary rather than person changing home</a:t>
                      </a:r>
                      <a:endParaRPr lang="en-GB" sz="1800" dirty="0" smtClean="0">
                        <a:solidFill>
                          <a:schemeClr val="tx1"/>
                        </a:solidFill>
                        <a:effectLst/>
                        <a:latin typeface="+mn-lt"/>
                        <a:ea typeface="Calibri"/>
                        <a:cs typeface="Times New Roman"/>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p>
                  </a:txBody>
                  <a:tcPr/>
                </a:tc>
              </a:tr>
            </a:tbl>
          </a:graphicData>
        </a:graphic>
      </p:graphicFrame>
    </p:spTree>
    <p:extLst>
      <p:ext uri="{BB962C8B-B14F-4D97-AF65-F5344CB8AC3E}">
        <p14:creationId xmlns:p14="http://schemas.microsoft.com/office/powerpoint/2010/main" val="524847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rcRect l="4033" t="43060" r="78503" b="28328"/>
          <a:stretch>
            <a:fillRect/>
          </a:stretch>
        </p:blipFill>
        <p:spPr bwMode="auto">
          <a:xfrm>
            <a:off x="179388" y="2735263"/>
            <a:ext cx="1152525" cy="1455737"/>
          </a:xfrm>
          <a:prstGeom prst="rect">
            <a:avLst/>
          </a:prstGeom>
          <a:noFill/>
          <a:ln w="9525">
            <a:noFill/>
            <a:miter lim="800000"/>
            <a:headEnd/>
            <a:tailEnd/>
          </a:ln>
        </p:spPr>
      </p:pic>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rcRect l="25845" t="18240" r="51489" b="2103"/>
          <a:stretch>
            <a:fillRect/>
          </a:stretch>
        </p:blipFill>
        <p:spPr bwMode="auto">
          <a:xfrm>
            <a:off x="1476375" y="1290638"/>
            <a:ext cx="1774825"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rcRect l="52225" t="18240" r="25246" b="2103"/>
          <a:stretch>
            <a:fillRect/>
          </a:stretch>
        </p:blipFill>
        <p:spPr bwMode="auto">
          <a:xfrm>
            <a:off x="3419475" y="1290638"/>
            <a:ext cx="1765300"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l="80595" t="43964" r="3004" b="30313"/>
          <a:stretch>
            <a:fillRect/>
          </a:stretch>
        </p:blipFill>
        <p:spPr bwMode="auto">
          <a:xfrm>
            <a:off x="5076825" y="2708275"/>
            <a:ext cx="11906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81760" y="998468"/>
            <a:ext cx="2625725" cy="5746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TextBox 14"/>
          <p:cNvSpPr txBox="1">
            <a:spLocks noChangeArrowheads="1"/>
          </p:cNvSpPr>
          <p:nvPr/>
        </p:nvSpPr>
        <p:spPr bwMode="auto">
          <a:xfrm>
            <a:off x="6428581" y="998468"/>
            <a:ext cx="23034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GB" altLang="en-US" sz="2400" b="1" dirty="0">
                <a:solidFill>
                  <a:prstClr val="black"/>
                </a:solidFill>
                <a:latin typeface="Arial" charset="0"/>
                <a:cs typeface="Arial" charset="0"/>
              </a:rPr>
              <a:t>What’s the plan?</a:t>
            </a:r>
          </a:p>
        </p:txBody>
      </p:sp>
      <p:sp>
        <p:nvSpPr>
          <p:cNvPr id="8" name="Rectangle 2"/>
          <p:cNvSpPr>
            <a:spLocks noChangeArrowheads="1"/>
          </p:cNvSpPr>
          <p:nvPr/>
        </p:nvSpPr>
        <p:spPr bwMode="auto">
          <a:xfrm>
            <a:off x="6301509" y="2132856"/>
            <a:ext cx="2625725" cy="452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lnSpc>
                <a:spcPct val="93000"/>
              </a:lnSpc>
              <a:spcBef>
                <a:spcPts val="800"/>
              </a:spcBef>
              <a:spcAft>
                <a:spcPct val="0"/>
              </a:spcAft>
              <a:buClr>
                <a:srgbClr val="000000"/>
              </a:buClr>
              <a:buSzPct val="100000"/>
              <a:buFont typeface="Arial" charset="0"/>
              <a:buChar char="•"/>
            </a:pPr>
            <a:r>
              <a:rPr lang="en-GB" altLang="en-US" sz="1600" dirty="0" smtClean="0">
                <a:solidFill>
                  <a:srgbClr val="000000"/>
                </a:solidFill>
                <a:latin typeface="Arial" charset="0"/>
                <a:cs typeface="Arial" charset="0"/>
              </a:rPr>
              <a:t>Project to take 1 year</a:t>
            </a:r>
          </a:p>
          <a:p>
            <a:pPr eaLnBrk="0" fontAlgn="base" hangingPunct="0">
              <a:lnSpc>
                <a:spcPct val="93000"/>
              </a:lnSpc>
              <a:spcBef>
                <a:spcPts val="800"/>
              </a:spcBef>
              <a:spcAft>
                <a:spcPct val="0"/>
              </a:spcAft>
              <a:buClr>
                <a:srgbClr val="000000"/>
              </a:buClr>
              <a:buSzPct val="100000"/>
              <a:buFont typeface="Arial" charset="0"/>
              <a:buChar char="•"/>
            </a:pPr>
            <a:r>
              <a:rPr lang="en-GB" altLang="en-US" sz="1600" dirty="0" smtClean="0">
                <a:solidFill>
                  <a:srgbClr val="000000"/>
                </a:solidFill>
                <a:latin typeface="Arial" charset="0"/>
                <a:cs typeface="Arial" charset="0"/>
              </a:rPr>
              <a:t>Our aim is to move around 100 people with Mental Health needs from residential care to new housing</a:t>
            </a:r>
          </a:p>
          <a:p>
            <a:pPr eaLnBrk="0" fontAlgn="base" hangingPunct="0">
              <a:lnSpc>
                <a:spcPct val="93000"/>
              </a:lnSpc>
              <a:spcBef>
                <a:spcPts val="800"/>
              </a:spcBef>
              <a:spcAft>
                <a:spcPct val="0"/>
              </a:spcAft>
              <a:buClr>
                <a:srgbClr val="000000"/>
              </a:buClr>
              <a:buSzPct val="100000"/>
              <a:buFont typeface="Arial" charset="0"/>
              <a:buChar char="•"/>
            </a:pPr>
            <a:r>
              <a:rPr lang="en-GB" altLang="en-US" sz="1600" dirty="0" smtClean="0">
                <a:solidFill>
                  <a:srgbClr val="000000"/>
                </a:solidFill>
                <a:latin typeface="Arial" charset="0"/>
                <a:cs typeface="Arial" charset="0"/>
              </a:rPr>
              <a:t>Transfers </a:t>
            </a:r>
            <a:r>
              <a:rPr lang="en-GB" altLang="en-US" sz="1600" dirty="0">
                <a:solidFill>
                  <a:srgbClr val="000000"/>
                </a:solidFill>
                <a:latin typeface="Arial" charset="0"/>
                <a:cs typeface="Arial" charset="0"/>
              </a:rPr>
              <a:t>will be done slowly to minimise disruption and  make sure the right housing is </a:t>
            </a:r>
            <a:r>
              <a:rPr lang="en-GB" altLang="en-US" sz="1600" dirty="0" smtClean="0">
                <a:solidFill>
                  <a:srgbClr val="000000"/>
                </a:solidFill>
                <a:latin typeface="Arial" charset="0"/>
                <a:cs typeface="Arial" charset="0"/>
              </a:rPr>
              <a:t>available</a:t>
            </a:r>
          </a:p>
          <a:p>
            <a:pPr eaLnBrk="0" fontAlgn="base" hangingPunct="0">
              <a:lnSpc>
                <a:spcPct val="93000"/>
              </a:lnSpc>
              <a:spcBef>
                <a:spcPts val="800"/>
              </a:spcBef>
              <a:spcAft>
                <a:spcPct val="0"/>
              </a:spcAft>
              <a:buClr>
                <a:srgbClr val="000000"/>
              </a:buClr>
              <a:buSzPct val="100000"/>
              <a:buFont typeface="Arial" charset="0"/>
              <a:buChar char="•"/>
            </a:pPr>
            <a:r>
              <a:rPr lang="en-GB" altLang="en-US" sz="1600" dirty="0" smtClean="0">
                <a:solidFill>
                  <a:srgbClr val="000000"/>
                </a:solidFill>
                <a:latin typeface="Arial" charset="0"/>
                <a:cs typeface="Arial" charset="0"/>
              </a:rPr>
              <a:t>The project is currently being implemented for people with a learning Disability, to date 106 people with a Learning Disability have moved  into new housing </a:t>
            </a:r>
            <a:endParaRPr lang="en-GB" altLang="en-US" sz="1600" dirty="0">
              <a:solidFill>
                <a:srgbClr val="000000"/>
              </a:solidFill>
              <a:latin typeface="Arial" charset="0"/>
              <a:cs typeface="Arial" charset="0"/>
            </a:endParaRPr>
          </a:p>
        </p:txBody>
      </p:sp>
      <p:sp>
        <p:nvSpPr>
          <p:cNvPr id="9" name="Title 1"/>
          <p:cNvSpPr txBox="1">
            <a:spLocks/>
          </p:cNvSpPr>
          <p:nvPr/>
        </p:nvSpPr>
        <p:spPr bwMode="auto">
          <a:xfrm>
            <a:off x="179388" y="274638"/>
            <a:ext cx="8713787" cy="63341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pPr fontAlgn="auto">
              <a:spcAft>
                <a:spcPts val="0"/>
              </a:spcAft>
              <a:defRPr/>
            </a:pPr>
            <a:r>
              <a:rPr lang="en-GB" dirty="0" smtClean="0">
                <a:solidFill>
                  <a:srgbClr val="FFFFFF"/>
                </a:solidFill>
              </a:rPr>
              <a:t> Your Life, Your Home Mental Health </a:t>
            </a:r>
            <a:endParaRPr lang="en-GB" dirty="0">
              <a:solidFill>
                <a:srgbClr val="FFFFFF"/>
              </a:solidFill>
            </a:endParaRPr>
          </a:p>
        </p:txBody>
      </p:sp>
      <p:sp>
        <p:nvSpPr>
          <p:cNvPr id="10" name="Isosceles Triangle 9"/>
          <p:cNvSpPr/>
          <p:nvPr/>
        </p:nvSpPr>
        <p:spPr>
          <a:xfrm rot="5400000">
            <a:off x="1189832" y="3248819"/>
            <a:ext cx="500062" cy="215900"/>
          </a:xfrm>
          <a:prstGeom prst="triangle">
            <a:avLst/>
          </a:prstGeom>
          <a:solidFill>
            <a:schemeClr val="accent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a:solidFill>
                <a:prstClr val="white"/>
              </a:solidFill>
            </a:endParaRPr>
          </a:p>
        </p:txBody>
      </p:sp>
      <p:sp>
        <p:nvSpPr>
          <p:cNvPr id="11" name="Isosceles Triangle 10"/>
          <p:cNvSpPr/>
          <p:nvPr/>
        </p:nvSpPr>
        <p:spPr>
          <a:xfrm rot="5400000">
            <a:off x="3061494" y="3270590"/>
            <a:ext cx="500062" cy="215900"/>
          </a:xfrm>
          <a:prstGeom prst="triangle">
            <a:avLst/>
          </a:prstGeom>
          <a:solidFill>
            <a:schemeClr val="accent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a:solidFill>
                <a:prstClr val="white"/>
              </a:solidFill>
            </a:endParaRPr>
          </a:p>
        </p:txBody>
      </p:sp>
      <p:sp>
        <p:nvSpPr>
          <p:cNvPr id="12" name="Isosceles Triangle 11"/>
          <p:cNvSpPr/>
          <p:nvPr/>
        </p:nvSpPr>
        <p:spPr>
          <a:xfrm rot="5400000">
            <a:off x="4948578" y="3248819"/>
            <a:ext cx="500062" cy="215900"/>
          </a:xfrm>
          <a:prstGeom prst="triangle">
            <a:avLst/>
          </a:prstGeom>
          <a:solidFill>
            <a:schemeClr val="accent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212607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normAutofit fontScale="90000"/>
          </a:bodyPr>
          <a:lstStyle/>
          <a:p>
            <a:r>
              <a:rPr lang="en-GB" altLang="en-US" dirty="0" smtClean="0">
                <a:latin typeface="Arial" charset="0"/>
                <a:cs typeface="Arial" charset="0"/>
              </a:rPr>
              <a:t>Older People and People Living with Dementia Core Offer</a:t>
            </a:r>
            <a:br>
              <a:rPr lang="en-GB" altLang="en-US" dirty="0" smtClean="0">
                <a:latin typeface="Arial" charset="0"/>
                <a:cs typeface="Arial" charset="0"/>
              </a:rPr>
            </a:br>
            <a:r>
              <a:rPr lang="en-GB" altLang="en-US" dirty="0" smtClean="0">
                <a:latin typeface="Arial" charset="0"/>
                <a:cs typeface="Arial" charset="0"/>
              </a:rPr>
              <a:t>Commissioning Plan</a:t>
            </a:r>
          </a:p>
        </p:txBody>
      </p:sp>
      <p:sp>
        <p:nvSpPr>
          <p:cNvPr id="3" name="Subtitle 2"/>
          <p:cNvSpPr>
            <a:spLocks noGrp="1"/>
          </p:cNvSpPr>
          <p:nvPr>
            <p:ph type="subTitle" idx="1"/>
          </p:nvPr>
        </p:nvSpPr>
        <p:spPr>
          <a:xfrm>
            <a:off x="1331640" y="4581128"/>
            <a:ext cx="6400800" cy="982663"/>
          </a:xfrm>
        </p:spPr>
        <p:txBody>
          <a:bodyPr rtlCol="0">
            <a:normAutofit/>
          </a:bodyPr>
          <a:lstStyle/>
          <a:p>
            <a:pPr fontAlgn="auto">
              <a:spcAft>
                <a:spcPts val="0"/>
              </a:spcAft>
              <a:buFont typeface="Arial" pitchFamily="34" charset="0"/>
              <a:buNone/>
              <a:defRPr/>
            </a:pPr>
            <a:r>
              <a:rPr lang="en-GB" dirty="0" smtClean="0"/>
              <a:t>Sam Sheppard</a:t>
            </a:r>
            <a:endParaRPr lang="en-GB" dirty="0" smtClean="0"/>
          </a:p>
        </p:txBody>
      </p:sp>
    </p:spTree>
    <p:extLst>
      <p:ext uri="{BB962C8B-B14F-4D97-AF65-F5344CB8AC3E}">
        <p14:creationId xmlns:p14="http://schemas.microsoft.com/office/powerpoint/2010/main" val="3256641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99098" y="1226366"/>
            <a:ext cx="1733949" cy="1733949"/>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Promoting </a:t>
            </a:r>
            <a:r>
              <a:rPr lang="en-GB" sz="1200" b="1" dirty="0" smtClean="0"/>
              <a:t>Independence</a:t>
            </a:r>
            <a:endParaRPr lang="en-GB" sz="1200" b="1" dirty="0"/>
          </a:p>
        </p:txBody>
      </p:sp>
      <p:sp>
        <p:nvSpPr>
          <p:cNvPr id="5" name="Oval 4"/>
          <p:cNvSpPr/>
          <p:nvPr/>
        </p:nvSpPr>
        <p:spPr>
          <a:xfrm>
            <a:off x="6594430" y="1226366"/>
            <a:ext cx="1733949" cy="1733949"/>
          </a:xfrm>
          <a:prstGeom prst="ellipse">
            <a:avLst/>
          </a:prstGeom>
          <a:solidFill>
            <a:srgbClr val="DC37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Supporting Independence</a:t>
            </a:r>
            <a:endParaRPr lang="en-GB" sz="1200" b="1" dirty="0"/>
          </a:p>
        </p:txBody>
      </p:sp>
      <p:sp>
        <p:nvSpPr>
          <p:cNvPr id="6" name="Oval 5"/>
          <p:cNvSpPr/>
          <p:nvPr/>
        </p:nvSpPr>
        <p:spPr>
          <a:xfrm>
            <a:off x="815620" y="1217847"/>
            <a:ext cx="1733949" cy="1733949"/>
          </a:xfrm>
          <a:prstGeom prst="ellipse">
            <a:avLst/>
          </a:prstGeom>
          <a:solidFill>
            <a:srgbClr val="67B5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Promoting Wellbeing</a:t>
            </a:r>
            <a:endParaRPr lang="en-GB" sz="1200" b="1" dirty="0"/>
          </a:p>
        </p:txBody>
      </p:sp>
      <p:sp>
        <p:nvSpPr>
          <p:cNvPr id="7" name="TextBox 6"/>
          <p:cNvSpPr txBox="1"/>
          <p:nvPr/>
        </p:nvSpPr>
        <p:spPr>
          <a:xfrm>
            <a:off x="422595" y="3148775"/>
            <a:ext cx="2520000" cy="2062103"/>
          </a:xfrm>
          <a:prstGeom prst="rect">
            <a:avLst/>
          </a:prstGeom>
          <a:noFill/>
        </p:spPr>
        <p:txBody>
          <a:bodyPr wrap="square" rtlCol="0">
            <a:spAutoFit/>
          </a:bodyPr>
          <a:lstStyle/>
          <a:p>
            <a:pPr marL="0" indent="0" algn="ctr">
              <a:buNone/>
            </a:pPr>
            <a:r>
              <a:rPr lang="en-GB" dirty="0">
                <a:solidFill>
                  <a:schemeClr val="tx1">
                    <a:lumMod val="75000"/>
                    <a:lumOff val="25000"/>
                  </a:schemeClr>
                </a:solidFill>
              </a:rPr>
              <a:t>Services which aim to prevent, delay or avoid people from entering formal social-care or health systems, by helping people to manage their own health and wellbeing.</a:t>
            </a:r>
            <a:endParaRPr lang="en-GB" dirty="0"/>
          </a:p>
        </p:txBody>
      </p:sp>
      <p:sp>
        <p:nvSpPr>
          <p:cNvPr id="8" name="TextBox 7"/>
          <p:cNvSpPr txBox="1"/>
          <p:nvPr/>
        </p:nvSpPr>
        <p:spPr>
          <a:xfrm>
            <a:off x="3306073" y="3148775"/>
            <a:ext cx="2520000" cy="2554545"/>
          </a:xfrm>
          <a:prstGeom prst="rect">
            <a:avLst/>
          </a:prstGeom>
          <a:noFill/>
        </p:spPr>
        <p:txBody>
          <a:bodyPr wrap="square" rtlCol="0">
            <a:spAutoFit/>
          </a:bodyPr>
          <a:lstStyle/>
          <a:p>
            <a:pPr marL="0" indent="0" algn="ctr">
              <a:buNone/>
            </a:pPr>
            <a:r>
              <a:rPr lang="en-GB" dirty="0">
                <a:solidFill>
                  <a:schemeClr val="tx1">
                    <a:lumMod val="75000"/>
                    <a:lumOff val="25000"/>
                  </a:schemeClr>
                </a:solidFill>
              </a:rPr>
              <a:t>Providing short-term support that aims to prevent or delay people’s entry to the formal care system, and provide the best long term outcome for people. They will have greater choice and control to lead healthier lives.</a:t>
            </a:r>
            <a:endParaRPr lang="en-GB" i="1" dirty="0">
              <a:solidFill>
                <a:schemeClr val="tx1">
                  <a:lumMod val="75000"/>
                  <a:lumOff val="25000"/>
                </a:schemeClr>
              </a:solidFill>
            </a:endParaRPr>
          </a:p>
        </p:txBody>
      </p:sp>
      <p:sp>
        <p:nvSpPr>
          <p:cNvPr id="9" name="TextBox 8"/>
          <p:cNvSpPr txBox="1"/>
          <p:nvPr/>
        </p:nvSpPr>
        <p:spPr>
          <a:xfrm>
            <a:off x="6201405" y="3148775"/>
            <a:ext cx="2520000" cy="3293209"/>
          </a:xfrm>
          <a:prstGeom prst="rect">
            <a:avLst/>
          </a:prstGeom>
          <a:noFill/>
        </p:spPr>
        <p:txBody>
          <a:bodyPr wrap="square" rtlCol="0">
            <a:spAutoFit/>
          </a:bodyPr>
          <a:lstStyle/>
          <a:p>
            <a:pPr marL="0" indent="0" algn="ctr">
              <a:buNone/>
            </a:pPr>
            <a:r>
              <a:rPr lang="en-GB" dirty="0">
                <a:solidFill>
                  <a:schemeClr val="tx1">
                    <a:lumMod val="75000"/>
                    <a:lumOff val="25000"/>
                  </a:schemeClr>
                </a:solidFill>
              </a:rPr>
              <a:t>Delivered through services for people who need ongoing support and aims to maintain wellbeing and self-sufficiency. The aim is to keep people safe and help them to live in their own homes, stay connected to their communities and avoid unnecessary stays in hospitals or care homes.</a:t>
            </a:r>
            <a:endParaRPr lang="en-GB" i="1" dirty="0">
              <a:solidFill>
                <a:schemeClr val="tx1">
                  <a:lumMod val="75000"/>
                  <a:lumOff val="25000"/>
                </a:schemeClr>
              </a:solidFill>
            </a:endParaRPr>
          </a:p>
        </p:txBody>
      </p:sp>
      <p:sp>
        <p:nvSpPr>
          <p:cNvPr id="10" name="Rectangle 2"/>
          <p:cNvSpPr>
            <a:spLocks noChangeArrowheads="1"/>
          </p:cNvSpPr>
          <p:nvPr/>
        </p:nvSpPr>
        <p:spPr bwMode="auto">
          <a:xfrm>
            <a:off x="-5927"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3200" b="1" dirty="0" smtClean="0">
                <a:solidFill>
                  <a:schemeClr val="bg1"/>
                </a:solidFill>
              </a:rPr>
              <a:t>The Vision for Adults</a:t>
            </a:r>
            <a:endParaRPr lang="en-GB" sz="3200" b="1" dirty="0">
              <a:solidFill>
                <a:schemeClr val="bg1"/>
              </a:solidFill>
            </a:endParaRPr>
          </a:p>
        </p:txBody>
      </p:sp>
    </p:spTree>
    <p:extLst>
      <p:ext uri="{BB962C8B-B14F-4D97-AF65-F5344CB8AC3E}">
        <p14:creationId xmlns:p14="http://schemas.microsoft.com/office/powerpoint/2010/main" val="2559713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Designing a Core Offer</a:t>
            </a:r>
            <a:endParaRPr lang="en-GB" dirty="0"/>
          </a:p>
        </p:txBody>
      </p:sp>
      <p:sp>
        <p:nvSpPr>
          <p:cNvPr id="3" name="Content Placeholder 2"/>
          <p:cNvSpPr>
            <a:spLocks noGrp="1"/>
          </p:cNvSpPr>
          <p:nvPr>
            <p:ph idx="1"/>
          </p:nvPr>
        </p:nvSpPr>
        <p:spPr>
          <a:xfrm>
            <a:off x="457200" y="1340768"/>
            <a:ext cx="8229600" cy="4785395"/>
          </a:xfrm>
        </p:spPr>
        <p:txBody>
          <a:bodyPr/>
          <a:lstStyle/>
          <a:p>
            <a:pPr marL="0" indent="0">
              <a:buNone/>
            </a:pPr>
            <a:r>
              <a:rPr lang="en-GB" sz="2400" dirty="0" smtClean="0"/>
              <a:t>The core </a:t>
            </a:r>
            <a:r>
              <a:rPr lang="en-GB" sz="2400" dirty="0"/>
              <a:t>o</a:t>
            </a:r>
            <a:r>
              <a:rPr lang="en-GB" sz="2400" dirty="0" smtClean="0"/>
              <a:t>ffer is part of a preventative pathway that will (alongside newly designed triage processes and a digital offer) promote wellbeing and reduce demand by:</a:t>
            </a:r>
          </a:p>
          <a:p>
            <a:pPr marL="0" indent="0">
              <a:buNone/>
            </a:pPr>
            <a:endParaRPr lang="en-GB" sz="2400" dirty="0" smtClean="0"/>
          </a:p>
          <a:p>
            <a:r>
              <a:rPr lang="en-GB" sz="2400" dirty="0" smtClean="0"/>
              <a:t>developing a range of community based wellbeing services that will prevent or delay entry into formal health and social care systems by promoting individual wellbeing,</a:t>
            </a:r>
          </a:p>
          <a:p>
            <a:r>
              <a:rPr lang="en-GB" sz="2400" dirty="0" smtClean="0"/>
              <a:t>providing an easily accessible resource that both health and social care triage points can refer to,</a:t>
            </a:r>
          </a:p>
          <a:p>
            <a:r>
              <a:rPr lang="en-GB" sz="2400" dirty="0" smtClean="0"/>
              <a:t>referring people on into community based resources</a:t>
            </a:r>
            <a:r>
              <a:rPr lang="en-GB" dirty="0" smtClean="0"/>
              <a:t>. </a:t>
            </a:r>
          </a:p>
          <a:p>
            <a:pPr marL="0"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240973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Position</a:t>
            </a:r>
            <a:endParaRPr lang="en-GB" dirty="0"/>
          </a:p>
        </p:txBody>
      </p:sp>
      <p:sp>
        <p:nvSpPr>
          <p:cNvPr id="3" name="Content Placeholder 2"/>
          <p:cNvSpPr>
            <a:spLocks noGrp="1"/>
          </p:cNvSpPr>
          <p:nvPr>
            <p:ph idx="1"/>
          </p:nvPr>
        </p:nvSpPr>
        <p:spPr>
          <a:xfrm>
            <a:off x="467544" y="1340768"/>
            <a:ext cx="8229600" cy="4525963"/>
          </a:xfrm>
        </p:spPr>
        <p:txBody>
          <a:bodyPr/>
          <a:lstStyle/>
          <a:p>
            <a:pPr marL="285750" lvl="1" indent="0">
              <a:spcAft>
                <a:spcPts val="1200"/>
              </a:spcAft>
              <a:buNone/>
            </a:pPr>
            <a:r>
              <a:rPr lang="en-GB" dirty="0" smtClean="0"/>
              <a:t>At the moment, we have a good </a:t>
            </a:r>
            <a:r>
              <a:rPr lang="en-GB" dirty="0"/>
              <a:t>range of services and support with lots of innovation and best </a:t>
            </a:r>
            <a:r>
              <a:rPr lang="en-GB" dirty="0" smtClean="0"/>
              <a:t>practice,</a:t>
            </a:r>
            <a:r>
              <a:rPr lang="en-GB" dirty="0"/>
              <a:t> </a:t>
            </a:r>
            <a:r>
              <a:rPr lang="en-GB" dirty="0" smtClean="0"/>
              <a:t>provided </a:t>
            </a:r>
            <a:r>
              <a:rPr lang="en-GB" dirty="0"/>
              <a:t>via a wide range of voluntary/community sector partners</a:t>
            </a:r>
            <a:r>
              <a:rPr lang="en-GB" dirty="0" smtClean="0"/>
              <a:t> but:</a:t>
            </a:r>
            <a:endParaRPr lang="en-GB" dirty="0"/>
          </a:p>
          <a:p>
            <a:pPr marL="628650" lvl="1" indent="-342900">
              <a:spcAft>
                <a:spcPts val="1200"/>
              </a:spcAft>
              <a:buFont typeface="Arial" panose="020B0604020202020204" pitchFamily="34" charset="0"/>
              <a:buChar char="•"/>
            </a:pPr>
            <a:r>
              <a:rPr lang="en-GB" dirty="0"/>
              <a:t>i</a:t>
            </a:r>
            <a:r>
              <a:rPr lang="en-GB" dirty="0" smtClean="0"/>
              <a:t>t is not consistently </a:t>
            </a:r>
            <a:r>
              <a:rPr lang="en-GB" dirty="0"/>
              <a:t>networked </a:t>
            </a:r>
            <a:r>
              <a:rPr lang="en-GB" dirty="0" smtClean="0"/>
              <a:t>together, </a:t>
            </a:r>
          </a:p>
          <a:p>
            <a:pPr marL="628650" lvl="1" indent="-342900">
              <a:spcAft>
                <a:spcPts val="1200"/>
              </a:spcAft>
              <a:buFont typeface="Arial" panose="020B0604020202020204" pitchFamily="34" charset="0"/>
              <a:buChar char="•"/>
            </a:pPr>
            <a:r>
              <a:rPr lang="en-GB" dirty="0"/>
              <a:t>t</a:t>
            </a:r>
            <a:r>
              <a:rPr lang="en-GB" dirty="0" smtClean="0"/>
              <a:t>here is a post code lottery and inequity of access due to historic funding,</a:t>
            </a:r>
          </a:p>
          <a:p>
            <a:pPr marL="628650" lvl="1" indent="-342900">
              <a:spcAft>
                <a:spcPts val="1200"/>
              </a:spcAft>
              <a:buFont typeface="Arial" panose="020B0604020202020204" pitchFamily="34" charset="0"/>
              <a:buChar char="•"/>
            </a:pPr>
            <a:r>
              <a:rPr lang="en-GB" dirty="0"/>
              <a:t>n</a:t>
            </a:r>
            <a:r>
              <a:rPr lang="en-GB" dirty="0" smtClean="0"/>
              <a:t>o </a:t>
            </a:r>
            <a:r>
              <a:rPr lang="en-GB" dirty="0"/>
              <a:t>consistent approach to measuring outcomes and </a:t>
            </a:r>
            <a:r>
              <a:rPr lang="en-GB" dirty="0" smtClean="0"/>
              <a:t>impact, </a:t>
            </a:r>
          </a:p>
          <a:p>
            <a:pPr marL="628650" lvl="1" indent="-342900">
              <a:spcAft>
                <a:spcPts val="1200"/>
              </a:spcAft>
              <a:buFont typeface="Arial" panose="020B0604020202020204" pitchFamily="34" charset="0"/>
              <a:buChar char="•"/>
            </a:pPr>
            <a:r>
              <a:rPr lang="en-GB" dirty="0"/>
              <a:t>f</a:t>
            </a:r>
            <a:r>
              <a:rPr lang="en-GB" dirty="0" smtClean="0"/>
              <a:t>unded through short term, annual grants.</a:t>
            </a:r>
            <a:endParaRPr lang="en-GB" i="1" dirty="0" smtClean="0">
              <a:solidFill>
                <a:schemeClr val="bg1">
                  <a:lumMod val="50000"/>
                </a:schemeClr>
              </a:solidFill>
            </a:endParaRPr>
          </a:p>
        </p:txBody>
      </p:sp>
    </p:spTree>
    <p:extLst>
      <p:ext uri="{BB962C8B-B14F-4D97-AF65-F5344CB8AC3E}">
        <p14:creationId xmlns:p14="http://schemas.microsoft.com/office/powerpoint/2010/main" val="843227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13375"/>
            <a:ext cx="9011473" cy="5493295"/>
          </a:xfrm>
          <a:prstGeom prst="rect">
            <a:avLst/>
          </a:prstGeom>
        </p:spPr>
      </p:pic>
      <p:sp>
        <p:nvSpPr>
          <p:cNvPr id="4" name="Title 1"/>
          <p:cNvSpPr txBox="1">
            <a:spLocks/>
          </p:cNvSpPr>
          <p:nvPr/>
        </p:nvSpPr>
        <p:spPr bwMode="auto">
          <a:xfrm>
            <a:off x="457200" y="274638"/>
            <a:ext cx="8229600"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a:lstStyle>
          <a:p>
            <a:r>
              <a:rPr lang="en-GB" dirty="0" smtClean="0"/>
              <a:t>What people tell us is ‘most important’</a:t>
            </a:r>
            <a:endParaRPr lang="en-GB" dirty="0"/>
          </a:p>
        </p:txBody>
      </p:sp>
    </p:spTree>
    <p:extLst>
      <p:ext uri="{BB962C8B-B14F-4D97-AF65-F5344CB8AC3E}">
        <p14:creationId xmlns:p14="http://schemas.microsoft.com/office/powerpoint/2010/main" val="2737180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dirty="0" smtClean="0"/>
              <a:t>A Core Offer Contract</a:t>
            </a:r>
            <a:endParaRPr lang="en-GB" dirty="0"/>
          </a:p>
        </p:txBody>
      </p:sp>
      <p:sp>
        <p:nvSpPr>
          <p:cNvPr id="3" name="Content Placeholder 2"/>
          <p:cNvSpPr>
            <a:spLocks noGrp="1"/>
          </p:cNvSpPr>
          <p:nvPr>
            <p:ph idx="1"/>
          </p:nvPr>
        </p:nvSpPr>
        <p:spPr>
          <a:xfrm>
            <a:off x="467544" y="980728"/>
            <a:ext cx="8229600" cy="4886003"/>
          </a:xfrm>
        </p:spPr>
        <p:txBody>
          <a:bodyPr/>
          <a:lstStyle/>
          <a:p>
            <a:pPr marL="0" lvl="0" indent="0">
              <a:lnSpc>
                <a:spcPct val="120000"/>
              </a:lnSpc>
              <a:spcBef>
                <a:spcPts val="0"/>
              </a:spcBef>
              <a:buNone/>
            </a:pPr>
            <a:r>
              <a:rPr lang="en-GB" sz="2000" dirty="0" smtClean="0"/>
              <a:t>To address these issues, the core offer contract will:</a:t>
            </a:r>
          </a:p>
          <a:p>
            <a:pPr marL="0" lvl="0" indent="0">
              <a:lnSpc>
                <a:spcPct val="120000"/>
              </a:lnSpc>
              <a:spcBef>
                <a:spcPts val="0"/>
              </a:spcBef>
              <a:buNone/>
            </a:pPr>
            <a:endParaRPr lang="en-GB" sz="2000" dirty="0" smtClean="0"/>
          </a:p>
          <a:p>
            <a:pPr>
              <a:lnSpc>
                <a:spcPct val="120000"/>
              </a:lnSpc>
              <a:spcBef>
                <a:spcPts val="0"/>
              </a:spcBef>
            </a:pPr>
            <a:r>
              <a:rPr lang="en-GB" sz="2000" dirty="0" smtClean="0"/>
              <a:t>be outcomes based</a:t>
            </a:r>
          </a:p>
          <a:p>
            <a:pPr>
              <a:lnSpc>
                <a:spcPct val="120000"/>
              </a:lnSpc>
              <a:spcBef>
                <a:spcPts val="0"/>
              </a:spcBef>
            </a:pPr>
            <a:r>
              <a:rPr lang="en-GB" sz="2000" dirty="0" smtClean="0"/>
              <a:t>include a newly designed ‘care navigation’ type role</a:t>
            </a:r>
          </a:p>
          <a:p>
            <a:pPr>
              <a:lnSpc>
                <a:spcPct val="120000"/>
              </a:lnSpc>
              <a:spcBef>
                <a:spcPts val="0"/>
              </a:spcBef>
            </a:pPr>
            <a:r>
              <a:rPr lang="en-GB" sz="2000" dirty="0"/>
              <a:t>f</a:t>
            </a:r>
            <a:r>
              <a:rPr lang="en-GB" sz="2000" dirty="0" smtClean="0"/>
              <a:t>ocus on community hubs</a:t>
            </a:r>
          </a:p>
          <a:p>
            <a:pPr>
              <a:lnSpc>
                <a:spcPct val="120000"/>
              </a:lnSpc>
              <a:spcBef>
                <a:spcPts val="0"/>
              </a:spcBef>
            </a:pPr>
            <a:r>
              <a:rPr lang="en-GB" sz="2000" dirty="0"/>
              <a:t>h</a:t>
            </a:r>
            <a:r>
              <a:rPr lang="en-GB" sz="2000" dirty="0" smtClean="0"/>
              <a:t>ave a ‘no wrong door’ approach</a:t>
            </a:r>
          </a:p>
          <a:p>
            <a:pPr>
              <a:lnSpc>
                <a:spcPct val="120000"/>
              </a:lnSpc>
              <a:spcBef>
                <a:spcPts val="0"/>
              </a:spcBef>
            </a:pPr>
            <a:r>
              <a:rPr lang="en-GB" sz="2000" dirty="0"/>
              <a:t>a</a:t>
            </a:r>
            <a:r>
              <a:rPr lang="en-GB" sz="2000" dirty="0" smtClean="0"/>
              <a:t>pply learning from Live Well Kent contract</a:t>
            </a:r>
          </a:p>
          <a:p>
            <a:pPr marL="0" indent="0">
              <a:lnSpc>
                <a:spcPct val="120000"/>
              </a:lnSpc>
              <a:spcBef>
                <a:spcPts val="0"/>
              </a:spcBef>
              <a:buNone/>
            </a:pPr>
            <a:endParaRPr lang="en-GB" sz="2000" dirty="0" smtClean="0"/>
          </a:p>
          <a:p>
            <a:pPr marL="0" indent="0">
              <a:buNone/>
            </a:pPr>
            <a:r>
              <a:rPr lang="en-GB" sz="2000" dirty="0" smtClean="0"/>
              <a:t>We </a:t>
            </a:r>
            <a:r>
              <a:rPr lang="en-GB" sz="2000" dirty="0"/>
              <a:t>expect the contract value of the contract to be equivalent to the value of the historic annual grants which fall within scope of this project</a:t>
            </a:r>
          </a:p>
          <a:p>
            <a:pPr marL="0" indent="0">
              <a:buNone/>
            </a:pPr>
            <a:endParaRPr lang="en-GB" sz="2000" dirty="0"/>
          </a:p>
          <a:p>
            <a:pPr lvl="1"/>
            <a:r>
              <a:rPr lang="en-GB" sz="2000" dirty="0"/>
              <a:t>£4,328,215 per year for older people</a:t>
            </a:r>
          </a:p>
          <a:p>
            <a:pPr lvl="1"/>
            <a:r>
              <a:rPr lang="en-GB" sz="2000" dirty="0"/>
              <a:t>£803,244 per year for people living with </a:t>
            </a:r>
            <a:r>
              <a:rPr lang="en-GB" sz="2000" dirty="0" smtClean="0"/>
              <a:t>dementia</a:t>
            </a:r>
            <a:endParaRPr lang="en-GB" sz="2000" dirty="0"/>
          </a:p>
          <a:p>
            <a:pPr marL="0" lvl="0" indent="0">
              <a:lnSpc>
                <a:spcPct val="120000"/>
              </a:lnSpc>
              <a:spcBef>
                <a:spcPts val="0"/>
              </a:spcBef>
              <a:buNone/>
            </a:pPr>
            <a:endParaRPr lang="en-GB" sz="2400" dirty="0"/>
          </a:p>
          <a:p>
            <a:endParaRPr lang="en-GB" i="1" dirty="0" smtClean="0">
              <a:solidFill>
                <a:schemeClr val="bg1">
                  <a:lumMod val="50000"/>
                </a:schemeClr>
              </a:solidFill>
            </a:endParaRPr>
          </a:p>
        </p:txBody>
      </p:sp>
    </p:spTree>
    <p:extLst>
      <p:ext uri="{BB962C8B-B14F-4D97-AF65-F5344CB8AC3E}">
        <p14:creationId xmlns:p14="http://schemas.microsoft.com/office/powerpoint/2010/main" val="2823952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a:t>
            </a:r>
            <a:endParaRPr lang="en-GB" dirty="0"/>
          </a:p>
        </p:txBody>
      </p:sp>
      <p:sp>
        <p:nvSpPr>
          <p:cNvPr id="3" name="Content Placeholder 2"/>
          <p:cNvSpPr>
            <a:spLocks noGrp="1"/>
          </p:cNvSpPr>
          <p:nvPr>
            <p:ph idx="1"/>
          </p:nvPr>
        </p:nvSpPr>
        <p:spPr>
          <a:xfrm>
            <a:off x="467544" y="1340768"/>
            <a:ext cx="8229600" cy="4525963"/>
          </a:xfrm>
        </p:spPr>
        <p:txBody>
          <a:bodyPr/>
          <a:lstStyle/>
          <a:p>
            <a:pPr marL="285750" lvl="1" indent="0">
              <a:spcAft>
                <a:spcPts val="1200"/>
              </a:spcAft>
              <a:buNone/>
            </a:pPr>
            <a:r>
              <a:rPr lang="en-GB" dirty="0" smtClean="0"/>
              <a:t>We would like to understand:</a:t>
            </a:r>
          </a:p>
          <a:p>
            <a:pPr marL="628650" lvl="1" indent="-342900">
              <a:spcAft>
                <a:spcPts val="1200"/>
              </a:spcAft>
            </a:pPr>
            <a:r>
              <a:rPr lang="en-GB" dirty="0" smtClean="0"/>
              <a:t>How this links with the work that is being undertaken on a housing core offer?</a:t>
            </a:r>
          </a:p>
          <a:p>
            <a:pPr marL="628650" lvl="1" indent="-342900">
              <a:spcAft>
                <a:spcPts val="1200"/>
              </a:spcAft>
            </a:pPr>
            <a:r>
              <a:rPr lang="en-GB" dirty="0" smtClean="0"/>
              <a:t>How housing and social care navigation / IAG resources work together and whether this means joint commissioning or a coordinated pathway?</a:t>
            </a:r>
          </a:p>
          <a:p>
            <a:pPr marL="628650" lvl="1" indent="-342900">
              <a:spcAft>
                <a:spcPts val="1200"/>
              </a:spcAft>
            </a:pPr>
            <a:r>
              <a:rPr lang="en-GB" dirty="0" smtClean="0"/>
              <a:t>Where services such as handyman services fit within the models?</a:t>
            </a:r>
          </a:p>
        </p:txBody>
      </p:sp>
    </p:spTree>
    <p:extLst>
      <p:ext uri="{BB962C8B-B14F-4D97-AF65-F5344CB8AC3E}">
        <p14:creationId xmlns:p14="http://schemas.microsoft.com/office/powerpoint/2010/main" val="2623517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8859007"/>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6923112"/>
                <a:gridCol w="1306488"/>
              </a:tblGrid>
              <a:tr h="370840">
                <a:tc>
                  <a:txBody>
                    <a:bodyPr/>
                    <a:lstStyle/>
                    <a:p>
                      <a:r>
                        <a:rPr lang="en-GB" dirty="0" smtClean="0"/>
                        <a:t>Task</a:t>
                      </a:r>
                      <a:endParaRPr lang="en-GB" dirty="0"/>
                    </a:p>
                  </a:txBody>
                  <a:tcPr/>
                </a:tc>
                <a:tc>
                  <a:txBody>
                    <a:bodyPr/>
                    <a:lstStyle/>
                    <a:p>
                      <a:r>
                        <a:rPr lang="en-GB" dirty="0" smtClean="0"/>
                        <a:t>Date</a:t>
                      </a:r>
                      <a:endParaRPr lang="en-GB" dirty="0"/>
                    </a:p>
                  </a:txBody>
                  <a:tcPr/>
                </a:tc>
              </a:tr>
              <a:tr h="370840">
                <a:tc>
                  <a:txBody>
                    <a:bodyPr/>
                    <a:lstStyle/>
                    <a:p>
                      <a:r>
                        <a:rPr lang="en-GB" dirty="0" smtClean="0"/>
                        <a:t>Ongoing Market Engagement (now until)</a:t>
                      </a:r>
                      <a:endParaRPr lang="en-GB" dirty="0"/>
                    </a:p>
                  </a:txBody>
                  <a:tcPr/>
                </a:tc>
                <a:tc>
                  <a:txBody>
                    <a:bodyPr/>
                    <a:lstStyle/>
                    <a:p>
                      <a:r>
                        <a:rPr lang="en-GB" dirty="0" smtClean="0"/>
                        <a:t>07/06/17</a:t>
                      </a:r>
                      <a:endParaRPr lang="en-GB" dirty="0"/>
                    </a:p>
                  </a:txBody>
                  <a:tcPr/>
                </a:tc>
              </a:tr>
              <a:tr h="370840">
                <a:tc>
                  <a:txBody>
                    <a:bodyPr/>
                    <a:lstStyle/>
                    <a:p>
                      <a:r>
                        <a:rPr lang="en-GB" dirty="0" smtClean="0"/>
                        <a:t>Public Consultation (6 weeks starting)</a:t>
                      </a:r>
                      <a:endParaRPr lang="en-GB" dirty="0"/>
                    </a:p>
                  </a:txBody>
                  <a:tcPr/>
                </a:tc>
                <a:tc>
                  <a:txBody>
                    <a:bodyPr/>
                    <a:lstStyle/>
                    <a:p>
                      <a:r>
                        <a:rPr lang="en-GB" dirty="0" smtClean="0"/>
                        <a:t>09/06/17</a:t>
                      </a:r>
                      <a:endParaRPr lang="en-GB" dirty="0"/>
                    </a:p>
                  </a:txBody>
                  <a:tcPr/>
                </a:tc>
              </a:tr>
              <a:tr h="370840">
                <a:tc>
                  <a:txBody>
                    <a:bodyPr/>
                    <a:lstStyle/>
                    <a:p>
                      <a:r>
                        <a:rPr lang="en-GB" dirty="0" smtClean="0"/>
                        <a:t>Cabinet Committee</a:t>
                      </a:r>
                      <a:endParaRPr lang="en-GB" dirty="0"/>
                    </a:p>
                  </a:txBody>
                  <a:tcPr/>
                </a:tc>
                <a:tc>
                  <a:txBody>
                    <a:bodyPr/>
                    <a:lstStyle/>
                    <a:p>
                      <a:r>
                        <a:rPr lang="en-GB" dirty="0" smtClean="0"/>
                        <a:t>20/07/17</a:t>
                      </a:r>
                      <a:endParaRPr lang="en-GB" dirty="0"/>
                    </a:p>
                  </a:txBody>
                  <a:tcPr/>
                </a:tc>
              </a:tr>
              <a:tr h="370840">
                <a:tc>
                  <a:txBody>
                    <a:bodyPr/>
                    <a:lstStyle/>
                    <a:p>
                      <a:r>
                        <a:rPr lang="en-GB" dirty="0" smtClean="0"/>
                        <a:t>Tender</a:t>
                      </a:r>
                      <a:r>
                        <a:rPr lang="en-GB" baseline="0" dirty="0" smtClean="0"/>
                        <a:t> begins</a:t>
                      </a:r>
                      <a:endParaRPr lang="en-GB" dirty="0"/>
                    </a:p>
                  </a:txBody>
                  <a:tcPr/>
                </a:tc>
                <a:tc>
                  <a:txBody>
                    <a:bodyPr/>
                    <a:lstStyle/>
                    <a:p>
                      <a:r>
                        <a:rPr lang="en-GB" dirty="0" smtClean="0"/>
                        <a:t>August 17</a:t>
                      </a:r>
                      <a:endParaRPr lang="en-GB" dirty="0"/>
                    </a:p>
                  </a:txBody>
                  <a:tcPr/>
                </a:tc>
              </a:tr>
              <a:tr h="370840">
                <a:tc>
                  <a:txBody>
                    <a:bodyPr/>
                    <a:lstStyle/>
                    <a:p>
                      <a:r>
                        <a:rPr lang="en-GB" dirty="0" smtClean="0"/>
                        <a:t>Contracts Awarded (KSP)</a:t>
                      </a:r>
                      <a:endParaRPr lang="en-GB" dirty="0"/>
                    </a:p>
                  </a:txBody>
                  <a:tcPr/>
                </a:tc>
                <a:tc>
                  <a:txBody>
                    <a:bodyPr/>
                    <a:lstStyle/>
                    <a:p>
                      <a:r>
                        <a:rPr lang="en-GB" dirty="0" smtClean="0"/>
                        <a:t>Dec 2017</a:t>
                      </a:r>
                      <a:endParaRPr lang="en-GB" dirty="0"/>
                    </a:p>
                  </a:txBody>
                  <a:tcPr/>
                </a:tc>
              </a:tr>
              <a:tr h="370840">
                <a:tc>
                  <a:txBody>
                    <a:bodyPr/>
                    <a:lstStyle/>
                    <a:p>
                      <a:r>
                        <a:rPr lang="en-GB" dirty="0" smtClean="0"/>
                        <a:t>Contracts Awarded (Delivery Network)</a:t>
                      </a:r>
                      <a:endParaRPr lang="en-GB" dirty="0"/>
                    </a:p>
                  </a:txBody>
                  <a:tcPr/>
                </a:tc>
                <a:tc>
                  <a:txBody>
                    <a:bodyPr/>
                    <a:lstStyle/>
                    <a:p>
                      <a:r>
                        <a:rPr lang="en-GB" dirty="0" smtClean="0"/>
                        <a:t>Jan 2017</a:t>
                      </a:r>
                      <a:endParaRPr lang="en-GB" dirty="0"/>
                    </a:p>
                  </a:txBody>
                  <a:tcPr/>
                </a:tc>
              </a:tr>
            </a:tbl>
          </a:graphicData>
        </a:graphic>
      </p:graphicFrame>
    </p:spTree>
    <p:extLst>
      <p:ext uri="{BB962C8B-B14F-4D97-AF65-F5344CB8AC3E}">
        <p14:creationId xmlns:p14="http://schemas.microsoft.com/office/powerpoint/2010/main" val="16699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nsoe99\AppData\Local\Microsoft\Windows\Temporary Internet Files\Content.Outlook\T6U862U0\Wellbeing graphic v2-01_11031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5620" y="836712"/>
            <a:ext cx="591276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3200" b="1" dirty="0" smtClean="0">
                <a:solidFill>
                  <a:schemeClr val="bg1"/>
                </a:solidFill>
              </a:rPr>
              <a:t>People want a LIFE not a SERVICE</a:t>
            </a:r>
            <a:endParaRPr lang="en-GB" sz="4400" b="1" dirty="0">
              <a:solidFill>
                <a:schemeClr val="bg1"/>
              </a:solidFill>
            </a:endParaRPr>
          </a:p>
        </p:txBody>
      </p:sp>
      <p:sp>
        <p:nvSpPr>
          <p:cNvPr id="6" name="Rectangle 5"/>
          <p:cNvSpPr/>
          <p:nvPr/>
        </p:nvSpPr>
        <p:spPr>
          <a:xfrm>
            <a:off x="179512" y="1412776"/>
            <a:ext cx="1728192" cy="33123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What we asked people:</a:t>
            </a:r>
          </a:p>
          <a:p>
            <a:pPr algn="ctr"/>
            <a:endParaRPr lang="en-GB" dirty="0">
              <a:solidFill>
                <a:schemeClr val="tx1"/>
              </a:solidFill>
            </a:endParaRPr>
          </a:p>
          <a:p>
            <a:pPr algn="ctr"/>
            <a:r>
              <a:rPr lang="en-GB" dirty="0" smtClean="0">
                <a:solidFill>
                  <a:schemeClr val="tx1"/>
                </a:solidFill>
              </a:rPr>
              <a:t>What does a good life look like for you and your family and how can we work </a:t>
            </a:r>
            <a:r>
              <a:rPr lang="en-GB" dirty="0">
                <a:solidFill>
                  <a:schemeClr val="tx1"/>
                </a:solidFill>
              </a:rPr>
              <a:t>t</a:t>
            </a:r>
            <a:r>
              <a:rPr lang="en-GB" dirty="0" smtClean="0">
                <a:solidFill>
                  <a:schemeClr val="tx1"/>
                </a:solidFill>
              </a:rPr>
              <a:t>ogether to </a:t>
            </a:r>
            <a:r>
              <a:rPr lang="en-GB" dirty="0">
                <a:solidFill>
                  <a:schemeClr val="tx1"/>
                </a:solidFill>
              </a:rPr>
              <a:t>a</a:t>
            </a:r>
            <a:r>
              <a:rPr lang="en-GB" dirty="0" smtClean="0">
                <a:solidFill>
                  <a:schemeClr val="tx1"/>
                </a:solidFill>
              </a:rPr>
              <a:t>chieve it?</a:t>
            </a:r>
            <a:endParaRPr lang="en-GB" dirty="0">
              <a:solidFill>
                <a:schemeClr val="tx1"/>
              </a:solidFill>
            </a:endParaRPr>
          </a:p>
        </p:txBody>
      </p:sp>
      <p:sp>
        <p:nvSpPr>
          <p:cNvPr id="2" name="Up Arrow 1"/>
          <p:cNvSpPr/>
          <p:nvPr/>
        </p:nvSpPr>
        <p:spPr>
          <a:xfrm>
            <a:off x="7092280" y="1412776"/>
            <a:ext cx="1106412" cy="331236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solidFill>
                  <a:schemeClr val="tx1"/>
                </a:solidFill>
              </a:rPr>
              <a:t>ORDER OF PRIORITY</a:t>
            </a:r>
            <a:endParaRPr lang="en-GB" dirty="0">
              <a:solidFill>
                <a:schemeClr val="tx1"/>
              </a:solidFill>
            </a:endParaRPr>
          </a:p>
        </p:txBody>
      </p:sp>
    </p:spTree>
    <p:extLst>
      <p:ext uri="{BB962C8B-B14F-4D97-AF65-F5344CB8AC3E}">
        <p14:creationId xmlns:p14="http://schemas.microsoft.com/office/powerpoint/2010/main" val="212424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algn="ctr" eaLnBrk="0" hangingPunct="0"/>
            <a:r>
              <a:rPr lang="en-GB" sz="4400" b="1" dirty="0" smtClean="0">
                <a:solidFill>
                  <a:schemeClr val="bg1"/>
                </a:solidFill>
              </a:rPr>
              <a:t>Kent County Council Budget </a:t>
            </a:r>
            <a:endParaRPr lang="en-GB" sz="4400" b="1" dirty="0">
              <a:solidFill>
                <a:schemeClr val="bg1"/>
              </a:solidFill>
            </a:endParaRPr>
          </a:p>
        </p:txBody>
      </p:sp>
      <p:pic>
        <p:nvPicPr>
          <p:cNvPr id="1026" name="Picture 2" descr="C:\Users\anthom01\AppData\Local\Microsoft\Windows\Temporary Internet Files\Content.IE5\U0WO5P8Q\cashmon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33" y="631617"/>
            <a:ext cx="7874000" cy="505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6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1213" y="1419446"/>
            <a:ext cx="3672408" cy="3508653"/>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chemeClr val="tx2">
                    <a:lumMod val="60000"/>
                    <a:lumOff val="40000"/>
                  </a:schemeClr>
                </a:solidFill>
              </a:rPr>
              <a:t>Learning Disability</a:t>
            </a:r>
          </a:p>
          <a:p>
            <a:pPr marL="285750" indent="-285750">
              <a:buFont typeface="Arial" panose="020B0604020202020204" pitchFamily="34" charset="0"/>
              <a:buChar char="•"/>
            </a:pPr>
            <a:r>
              <a:rPr lang="en-GB" sz="2800" dirty="0" smtClean="0">
                <a:solidFill>
                  <a:schemeClr val="tx2">
                    <a:lumMod val="60000"/>
                    <a:lumOff val="40000"/>
                  </a:schemeClr>
                </a:solidFill>
              </a:rPr>
              <a:t>Mental Health</a:t>
            </a:r>
          </a:p>
          <a:p>
            <a:pPr marL="285750" indent="-285750">
              <a:buFont typeface="Arial" panose="020B0604020202020204" pitchFamily="34" charset="0"/>
              <a:buChar char="•"/>
            </a:pPr>
            <a:r>
              <a:rPr lang="en-GB" sz="2800" dirty="0" smtClean="0">
                <a:solidFill>
                  <a:schemeClr val="tx2">
                    <a:lumMod val="60000"/>
                    <a:lumOff val="40000"/>
                  </a:schemeClr>
                </a:solidFill>
              </a:rPr>
              <a:t>Older People and Physical Disability</a:t>
            </a:r>
          </a:p>
          <a:p>
            <a:pPr marL="285750" indent="-285750">
              <a:buFont typeface="Arial" panose="020B0604020202020204" pitchFamily="34" charset="0"/>
              <a:buChar char="•"/>
            </a:pPr>
            <a:r>
              <a:rPr lang="en-GB" sz="2800" dirty="0" smtClean="0">
                <a:solidFill>
                  <a:schemeClr val="tx2">
                    <a:lumMod val="60000"/>
                    <a:lumOff val="40000"/>
                  </a:schemeClr>
                </a:solidFill>
              </a:rPr>
              <a:t>Domestic abuse</a:t>
            </a:r>
          </a:p>
          <a:p>
            <a:pPr marL="285750" indent="-285750">
              <a:buFont typeface="Arial" panose="020B0604020202020204" pitchFamily="34" charset="0"/>
              <a:buChar char="•"/>
            </a:pPr>
            <a:r>
              <a:rPr lang="en-GB" sz="2800" dirty="0" smtClean="0">
                <a:solidFill>
                  <a:schemeClr val="tx2">
                    <a:lumMod val="60000"/>
                    <a:lumOff val="40000"/>
                  </a:schemeClr>
                </a:solidFill>
              </a:rPr>
              <a:t>Homelessness</a:t>
            </a:r>
          </a:p>
          <a:p>
            <a:endParaRPr lang="en-GB" dirty="0" smtClean="0"/>
          </a:p>
          <a:p>
            <a:r>
              <a:rPr lang="en-GB" dirty="0" smtClean="0">
                <a:solidFill>
                  <a:schemeClr val="tx2">
                    <a:lumMod val="60000"/>
                    <a:lumOff val="40000"/>
                  </a:schemeClr>
                </a:solidFill>
              </a:rPr>
              <a:t>Other commissioning news </a:t>
            </a:r>
          </a:p>
          <a:p>
            <a:pPr marL="285750" indent="-285750">
              <a:buFont typeface="Arial" panose="020B0604020202020204" pitchFamily="34" charset="0"/>
              <a:buChar char="•"/>
            </a:pPr>
            <a:endParaRPr lang="en-GB" dirty="0"/>
          </a:p>
        </p:txBody>
      </p:sp>
      <p:sp>
        <p:nvSpPr>
          <p:cNvPr id="5" name="TextBox 4"/>
          <p:cNvSpPr txBox="1"/>
          <p:nvPr/>
        </p:nvSpPr>
        <p:spPr>
          <a:xfrm>
            <a:off x="971600" y="692696"/>
            <a:ext cx="6120680" cy="646331"/>
          </a:xfrm>
          <a:prstGeom prst="rect">
            <a:avLst/>
          </a:prstGeom>
          <a:noFill/>
        </p:spPr>
        <p:txBody>
          <a:bodyPr wrap="square" rtlCol="0">
            <a:spAutoFit/>
          </a:bodyPr>
          <a:lstStyle/>
          <a:p>
            <a:r>
              <a:rPr lang="en-GB" sz="3600" b="1" dirty="0" smtClean="0">
                <a:solidFill>
                  <a:schemeClr val="tx2">
                    <a:lumMod val="60000"/>
                    <a:lumOff val="40000"/>
                  </a:schemeClr>
                </a:solidFill>
              </a:rPr>
              <a:t>Housing Related Support</a:t>
            </a:r>
            <a:endParaRPr lang="en-GB" sz="3600" b="1" dirty="0">
              <a:solidFill>
                <a:schemeClr val="tx2">
                  <a:lumMod val="60000"/>
                  <a:lumOff val="40000"/>
                </a:schemeClr>
              </a:solidFill>
            </a:endParaRPr>
          </a:p>
        </p:txBody>
      </p:sp>
      <p:sp>
        <p:nvSpPr>
          <p:cNvPr id="6" name="TextBox 5"/>
          <p:cNvSpPr txBox="1"/>
          <p:nvPr/>
        </p:nvSpPr>
        <p:spPr>
          <a:xfrm>
            <a:off x="2339752" y="5085184"/>
            <a:ext cx="2520280" cy="523220"/>
          </a:xfrm>
          <a:prstGeom prst="rect">
            <a:avLst/>
          </a:prstGeom>
          <a:noFill/>
        </p:spPr>
        <p:txBody>
          <a:bodyPr wrap="square" rtlCol="0">
            <a:spAutoFit/>
          </a:bodyPr>
          <a:lstStyle/>
          <a:p>
            <a:r>
              <a:rPr lang="en-GB" sz="2800" dirty="0" smtClean="0">
                <a:solidFill>
                  <a:schemeClr val="bg1">
                    <a:lumMod val="50000"/>
                  </a:schemeClr>
                </a:solidFill>
              </a:rPr>
              <a:t>Mel Anthony</a:t>
            </a:r>
            <a:endParaRPr lang="en-GB" sz="2800" dirty="0">
              <a:solidFill>
                <a:schemeClr val="bg1">
                  <a:lumMod val="50000"/>
                </a:schemeClr>
              </a:solidFill>
            </a:endParaRPr>
          </a:p>
        </p:txBody>
      </p:sp>
    </p:spTree>
    <p:extLst>
      <p:ext uri="{BB962C8B-B14F-4D97-AF65-F5344CB8AC3E}">
        <p14:creationId xmlns:p14="http://schemas.microsoft.com/office/powerpoint/2010/main" val="19020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marL="0" lvl="1" algn="ctr"/>
            <a:r>
              <a:rPr lang="en-GB" sz="2800" dirty="0" smtClean="0">
                <a:solidFill>
                  <a:schemeClr val="bg1"/>
                </a:solidFill>
              </a:rPr>
              <a:t>Housing Related Support – </a:t>
            </a:r>
            <a:r>
              <a:rPr lang="en-GB" sz="2800" dirty="0" smtClean="0">
                <a:solidFill>
                  <a:schemeClr val="bg1"/>
                </a:solidFill>
              </a:rPr>
              <a:t>Social </a:t>
            </a:r>
            <a:r>
              <a:rPr lang="en-GB" sz="2800" dirty="0">
                <a:solidFill>
                  <a:schemeClr val="bg1"/>
                </a:solidFill>
              </a:rPr>
              <a:t>C</a:t>
            </a:r>
            <a:r>
              <a:rPr lang="en-GB" sz="2800" dirty="0" smtClean="0">
                <a:solidFill>
                  <a:schemeClr val="bg1"/>
                </a:solidFill>
              </a:rPr>
              <a:t>are </a:t>
            </a:r>
            <a:r>
              <a:rPr lang="en-GB" sz="2800" dirty="0" smtClean="0">
                <a:solidFill>
                  <a:schemeClr val="bg1"/>
                </a:solidFill>
              </a:rPr>
              <a:t>Priorities and direction </a:t>
            </a:r>
            <a:endParaRPr lang="en-GB" sz="2800" dirty="0">
              <a:solidFill>
                <a:schemeClr val="bg1"/>
              </a:solidFill>
            </a:endParaRPr>
          </a:p>
        </p:txBody>
      </p:sp>
      <p:sp>
        <p:nvSpPr>
          <p:cNvPr id="6" name="Content Placeholder 2"/>
          <p:cNvSpPr txBox="1">
            <a:spLocks/>
          </p:cNvSpPr>
          <p:nvPr/>
        </p:nvSpPr>
        <p:spPr>
          <a:xfrm>
            <a:off x="457200" y="980729"/>
            <a:ext cx="8229600" cy="4536504"/>
          </a:xfrm>
          <a:prstGeom prst="rect">
            <a:avLst/>
          </a:prstGeom>
        </p:spPr>
        <p:txBody>
          <a:bodyPr>
            <a:normAutofit/>
          </a:bodyPr>
          <a:lstStyle>
            <a:lvl1pPr marL="342900" indent="-342900" algn="l" rtl="0" fontAlgn="base">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solidFill>
                  <a:srgbClr val="0070C0"/>
                </a:solidFill>
              </a:rPr>
              <a:t>Support for children in care and care leavers in line with the council’s corporate parenting duties</a:t>
            </a:r>
          </a:p>
          <a:p>
            <a:r>
              <a:rPr lang="en-GB" sz="2000" dirty="0" smtClean="0">
                <a:solidFill>
                  <a:srgbClr val="0070C0"/>
                </a:solidFill>
              </a:rPr>
              <a:t>Prevent the need for care home admissions and/or support discharge from other institutes hospital, prisons etc.</a:t>
            </a:r>
          </a:p>
          <a:p>
            <a:r>
              <a:rPr lang="en-GB" sz="2000" dirty="0" smtClean="0">
                <a:solidFill>
                  <a:srgbClr val="0070C0"/>
                </a:solidFill>
              </a:rPr>
              <a:t>Prevent pressure on other budgets e.g. homelessness in vulnerable people and domestic abuse</a:t>
            </a:r>
          </a:p>
          <a:p>
            <a:endParaRPr lang="en-GB" sz="1600" b="1" dirty="0" smtClean="0">
              <a:solidFill>
                <a:srgbClr val="0070C0"/>
              </a:solidFill>
            </a:endParaRPr>
          </a:p>
          <a:p>
            <a:endParaRPr lang="en-GB" dirty="0"/>
          </a:p>
        </p:txBody>
      </p:sp>
      <p:pic>
        <p:nvPicPr>
          <p:cNvPr id="7"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675" y="5246482"/>
            <a:ext cx="2248688" cy="158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57200" y="2978230"/>
            <a:ext cx="8229600" cy="4536504"/>
          </a:xfrm>
          <a:prstGeom prst="rect">
            <a:avLst/>
          </a:prstGeom>
        </p:spPr>
        <p:txBody>
          <a:bodyPr>
            <a:normAutofit/>
          </a:bodyPr>
          <a:lstStyle>
            <a:lvl1pPr marL="342900" indent="-342900" algn="l" rtl="0" fontAlgn="base">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solidFill>
                  <a:srgbClr val="0070C0"/>
                </a:solidFill>
              </a:rPr>
              <a:t>Synergies between most housing related support services and the commissioning intentions in Adult Social Care </a:t>
            </a:r>
            <a:endParaRPr lang="en-GB" sz="2000" b="1" dirty="0" smtClean="0">
              <a:solidFill>
                <a:srgbClr val="0070C0"/>
              </a:solidFill>
            </a:endParaRPr>
          </a:p>
          <a:p>
            <a:r>
              <a:rPr lang="en-GB" sz="2000" dirty="0" smtClean="0">
                <a:solidFill>
                  <a:srgbClr val="0070C0"/>
                </a:solidFill>
              </a:rPr>
              <a:t>Opportunities to better align the housing related support with the mainstream delivery and reduce duplication both within KCC and its key partners</a:t>
            </a:r>
          </a:p>
          <a:p>
            <a:r>
              <a:rPr lang="en-GB" sz="2000" dirty="0" smtClean="0">
                <a:solidFill>
                  <a:srgbClr val="0070C0"/>
                </a:solidFill>
              </a:rPr>
              <a:t>Opportunities to reshape and reconfigure provision to support the council’s transformation ambitions and save money in the longer term</a:t>
            </a:r>
          </a:p>
          <a:p>
            <a:r>
              <a:rPr lang="en-GB" sz="2000" dirty="0" smtClean="0">
                <a:solidFill>
                  <a:srgbClr val="0070C0"/>
                </a:solidFill>
              </a:rPr>
              <a:t>Echoes themes of the 2014 CIH needs analysis</a:t>
            </a:r>
          </a:p>
          <a:p>
            <a:pPr marL="0" indent="0">
              <a:buFont typeface="Arial" charset="0"/>
              <a:buNone/>
            </a:pPr>
            <a:endParaRPr lang="en-GB" dirty="0"/>
          </a:p>
        </p:txBody>
      </p:sp>
    </p:spTree>
    <p:extLst>
      <p:ext uri="{BB962C8B-B14F-4D97-AF65-F5344CB8AC3E}">
        <p14:creationId xmlns:p14="http://schemas.microsoft.com/office/powerpoint/2010/main" val="38370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2512212"/>
              </p:ext>
            </p:extLst>
          </p:nvPr>
        </p:nvGraphicFramePr>
        <p:xfrm>
          <a:off x="125761" y="2163099"/>
          <a:ext cx="8964486" cy="2548921"/>
        </p:xfrm>
        <a:graphic>
          <a:graphicData uri="http://schemas.openxmlformats.org/drawingml/2006/table">
            <a:tbl>
              <a:tblPr firstRow="1" bandRow="1">
                <a:tableStyleId>{D113A9D2-9D6B-4929-AA2D-F23B5EE8CBE7}</a:tableStyleId>
              </a:tblPr>
              <a:tblGrid>
                <a:gridCol w="996054"/>
                <a:gridCol w="996054"/>
                <a:gridCol w="996054"/>
                <a:gridCol w="996054"/>
                <a:gridCol w="996054"/>
                <a:gridCol w="996054"/>
                <a:gridCol w="774171"/>
                <a:gridCol w="1008112"/>
                <a:gridCol w="1205879"/>
              </a:tblGrid>
              <a:tr h="1152128">
                <a:tc>
                  <a:txBody>
                    <a:bodyPr/>
                    <a:lstStyle/>
                    <a:p>
                      <a:r>
                        <a:rPr lang="en-GB" dirty="0" smtClean="0"/>
                        <a:t>HRS</a:t>
                      </a:r>
                    </a:p>
                    <a:p>
                      <a:r>
                        <a:rPr lang="en-GB" dirty="0" smtClean="0"/>
                        <a:t>19m</a:t>
                      </a:r>
                      <a:endParaRPr lang="en-GB" dirty="0"/>
                    </a:p>
                  </a:txBody>
                  <a:tcPr/>
                </a:tc>
                <a:tc>
                  <a:txBody>
                    <a:bodyPr/>
                    <a:lstStyle/>
                    <a:p>
                      <a:pPr algn="l"/>
                      <a:r>
                        <a:rPr lang="en-GB" dirty="0" smtClean="0"/>
                        <a:t>LD</a:t>
                      </a:r>
                    </a:p>
                    <a:p>
                      <a:pPr algn="l"/>
                      <a:endParaRPr lang="en-GB" dirty="0" smtClean="0"/>
                    </a:p>
                    <a:p>
                      <a:pPr algn="l"/>
                      <a:r>
                        <a:rPr lang="en-GB" dirty="0" smtClean="0"/>
                        <a:t>3.3m</a:t>
                      </a:r>
                      <a:endParaRPr lang="en-GB" dirty="0"/>
                    </a:p>
                  </a:txBody>
                  <a:tcPr/>
                </a:tc>
                <a:tc>
                  <a:txBody>
                    <a:bodyPr/>
                    <a:lstStyle/>
                    <a:p>
                      <a:pPr algn="l"/>
                      <a:r>
                        <a:rPr lang="en-GB" dirty="0" smtClean="0"/>
                        <a:t>MH</a:t>
                      </a:r>
                    </a:p>
                    <a:p>
                      <a:pPr algn="l"/>
                      <a:endParaRPr lang="en-GB" dirty="0" smtClean="0"/>
                    </a:p>
                    <a:p>
                      <a:pPr algn="l"/>
                      <a:r>
                        <a:rPr lang="en-GB" dirty="0" smtClean="0"/>
                        <a:t>2.8m</a:t>
                      </a:r>
                      <a:endParaRPr lang="en-GB" dirty="0"/>
                    </a:p>
                  </a:txBody>
                  <a:tcPr/>
                </a:tc>
                <a:tc>
                  <a:txBody>
                    <a:bodyPr/>
                    <a:lstStyle/>
                    <a:p>
                      <a:pPr algn="l"/>
                      <a:r>
                        <a:rPr lang="en-GB" dirty="0" smtClean="0"/>
                        <a:t>OP/PD</a:t>
                      </a:r>
                    </a:p>
                    <a:p>
                      <a:pPr algn="l"/>
                      <a:endParaRPr lang="en-GB" dirty="0" smtClean="0"/>
                    </a:p>
                    <a:p>
                      <a:pPr algn="l"/>
                      <a:r>
                        <a:rPr lang="en-GB" dirty="0" smtClean="0"/>
                        <a:t>3.9m</a:t>
                      </a:r>
                      <a:endParaRPr lang="en-GB" dirty="0"/>
                    </a:p>
                  </a:txBody>
                  <a:tcPr/>
                </a:tc>
                <a:tc>
                  <a:txBody>
                    <a:bodyPr/>
                    <a:lstStyle/>
                    <a:p>
                      <a:pPr algn="ctr"/>
                      <a:r>
                        <a:rPr lang="en-GB" dirty="0" smtClean="0"/>
                        <a:t>YP</a:t>
                      </a:r>
                    </a:p>
                    <a:p>
                      <a:pPr algn="ctr"/>
                      <a:endParaRPr lang="en-GB" dirty="0" smtClean="0"/>
                    </a:p>
                    <a:p>
                      <a:pPr algn="ctr"/>
                      <a:r>
                        <a:rPr lang="en-GB" dirty="0" smtClean="0"/>
                        <a:t>3.7m</a:t>
                      </a:r>
                    </a:p>
                    <a:p>
                      <a:pPr algn="l"/>
                      <a:endParaRPr lang="en-GB" dirty="0"/>
                    </a:p>
                  </a:txBody>
                  <a:tcPr/>
                </a:tc>
                <a:tc>
                  <a:txBody>
                    <a:bodyPr/>
                    <a:lstStyle/>
                    <a:p>
                      <a:pPr algn="l"/>
                      <a:r>
                        <a:rPr lang="en-GB" dirty="0" smtClean="0"/>
                        <a:t>Home</a:t>
                      </a:r>
                    </a:p>
                    <a:p>
                      <a:pPr algn="l"/>
                      <a:r>
                        <a:rPr lang="en-GB" dirty="0" smtClean="0"/>
                        <a:t>lessness</a:t>
                      </a:r>
                    </a:p>
                    <a:p>
                      <a:pPr algn="l"/>
                      <a:r>
                        <a:rPr lang="en-GB" dirty="0" smtClean="0"/>
                        <a:t>4.7m</a:t>
                      </a:r>
                    </a:p>
                    <a:p>
                      <a:pPr algn="l"/>
                      <a:endParaRPr lang="en-GB" dirty="0" smtClean="0"/>
                    </a:p>
                    <a:p>
                      <a:pPr algn="l"/>
                      <a:endParaRPr lang="en-GB" dirty="0"/>
                    </a:p>
                  </a:txBody>
                  <a:tcPr/>
                </a:tc>
                <a:tc>
                  <a:txBody>
                    <a:bodyPr/>
                    <a:lstStyle/>
                    <a:p>
                      <a:pPr algn="l"/>
                      <a:r>
                        <a:rPr lang="en-GB" dirty="0" smtClean="0"/>
                        <a:t>Dom</a:t>
                      </a:r>
                    </a:p>
                    <a:p>
                      <a:pPr algn="l"/>
                      <a:r>
                        <a:rPr lang="en-GB" dirty="0" smtClean="0"/>
                        <a:t>Abuse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1.7m</a:t>
                      </a:r>
                    </a:p>
                    <a:p>
                      <a:pPr algn="l"/>
                      <a:endParaRPr lang="en-GB" dirty="0" smtClean="0"/>
                    </a:p>
                  </a:txBody>
                  <a:tcPr/>
                </a:tc>
                <a:tc>
                  <a:txBody>
                    <a:bodyPr/>
                    <a:lstStyle/>
                    <a:p>
                      <a:pPr algn="l"/>
                      <a:r>
                        <a:rPr lang="en-GB" dirty="0" smtClean="0"/>
                        <a:t>Sub</a:t>
                      </a:r>
                    </a:p>
                    <a:p>
                      <a:pPr algn="l"/>
                      <a:r>
                        <a:rPr lang="en-GB" dirty="0" smtClean="0"/>
                        <a:t>Misuse</a:t>
                      </a:r>
                    </a:p>
                    <a:p>
                      <a:pPr algn="l"/>
                      <a:r>
                        <a:rPr lang="en-GB" dirty="0" smtClean="0"/>
                        <a:t>195k</a:t>
                      </a:r>
                      <a:endParaRPr lang="en-GB" dirty="0"/>
                    </a:p>
                  </a:txBody>
                  <a:tcPr/>
                </a:tc>
                <a:tc>
                  <a:txBody>
                    <a:bodyPr/>
                    <a:lstStyle/>
                    <a:p>
                      <a:pPr algn="l"/>
                      <a:r>
                        <a:rPr lang="en-GB" dirty="0" smtClean="0"/>
                        <a:t>Offenders</a:t>
                      </a:r>
                    </a:p>
                    <a:p>
                      <a:pPr algn="l"/>
                      <a:endParaRPr lang="en-GB" dirty="0" smtClean="0"/>
                    </a:p>
                    <a:p>
                      <a:pPr algn="l"/>
                      <a:r>
                        <a:rPr lang="en-GB" dirty="0" smtClean="0"/>
                        <a:t>742k</a:t>
                      </a:r>
                    </a:p>
                    <a:p>
                      <a:pPr algn="l"/>
                      <a:endParaRPr lang="en-GB" dirty="0"/>
                    </a:p>
                  </a:txBody>
                  <a:tcPr/>
                </a:tc>
              </a:tr>
              <a:tr h="1085881">
                <a:tc>
                  <a:txBody>
                    <a:bodyPr/>
                    <a:lstStyle/>
                    <a:p>
                      <a:r>
                        <a:rPr lang="en-GB" dirty="0" smtClean="0"/>
                        <a:t>SIS</a:t>
                      </a:r>
                    </a:p>
                    <a:p>
                      <a:r>
                        <a:rPr lang="en-GB" dirty="0" smtClean="0"/>
                        <a:t>35m</a:t>
                      </a:r>
                      <a:endParaRPr lang="en-GB" b="1" dirty="0"/>
                    </a:p>
                  </a:txBody>
                  <a:tcPr/>
                </a:tc>
                <a:tc>
                  <a:txBody>
                    <a:bodyPr/>
                    <a:lstStyle/>
                    <a:p>
                      <a:r>
                        <a:rPr lang="en-GB" dirty="0" smtClean="0"/>
                        <a:t>LD</a:t>
                      </a:r>
                    </a:p>
                    <a:p>
                      <a:endParaRPr lang="en-GB" dirty="0" smtClean="0"/>
                    </a:p>
                    <a:p>
                      <a:r>
                        <a:rPr lang="en-GB" dirty="0" smtClean="0"/>
                        <a:t>30m</a:t>
                      </a:r>
                      <a:endParaRPr lang="en-GB" b="1" dirty="0"/>
                    </a:p>
                  </a:txBody>
                  <a:tcPr/>
                </a:tc>
                <a:tc>
                  <a:txBody>
                    <a:bodyPr/>
                    <a:lstStyle/>
                    <a:p>
                      <a:r>
                        <a:rPr lang="en-GB" dirty="0" smtClean="0"/>
                        <a:t>MH</a:t>
                      </a:r>
                    </a:p>
                    <a:p>
                      <a:endParaRPr lang="en-GB" dirty="0" smtClean="0"/>
                    </a:p>
                    <a:p>
                      <a:r>
                        <a:rPr lang="en-GB" dirty="0" smtClean="0"/>
                        <a:t>2.5m</a:t>
                      </a:r>
                      <a:endParaRPr lang="en-GB" b="1" dirty="0"/>
                    </a:p>
                  </a:txBody>
                  <a:tcPr/>
                </a:tc>
                <a:tc>
                  <a:txBody>
                    <a:bodyPr/>
                    <a:lstStyle/>
                    <a:p>
                      <a:r>
                        <a:rPr lang="en-GB" dirty="0" smtClean="0"/>
                        <a:t>OP/PD</a:t>
                      </a:r>
                    </a:p>
                    <a:p>
                      <a:endParaRPr lang="en-GB" dirty="0" smtClean="0"/>
                    </a:p>
                    <a:p>
                      <a:r>
                        <a:rPr lang="en-GB" dirty="0" smtClean="0"/>
                        <a:t>2m</a:t>
                      </a:r>
                      <a:endParaRPr lang="en-GB" b="1"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7" name="Up-Down Arrow 6"/>
          <p:cNvSpPr/>
          <p:nvPr/>
        </p:nvSpPr>
        <p:spPr>
          <a:xfrm>
            <a:off x="3275856" y="3020576"/>
            <a:ext cx="216024" cy="576064"/>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2267744" y="548678"/>
            <a:ext cx="1800200" cy="112227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OUTCOME BASED CARE</a:t>
            </a:r>
          </a:p>
        </p:txBody>
      </p:sp>
      <p:cxnSp>
        <p:nvCxnSpPr>
          <p:cNvPr id="14" name="Straight Arrow Connector 13"/>
          <p:cNvCxnSpPr/>
          <p:nvPr/>
        </p:nvCxnSpPr>
        <p:spPr>
          <a:xfrm flipV="1">
            <a:off x="3432840" y="1319235"/>
            <a:ext cx="0" cy="798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036796" y="2138615"/>
            <a:ext cx="792088" cy="25109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marL="0" lvl="1" algn="ctr"/>
            <a:r>
              <a:rPr lang="en-GB" sz="3200" dirty="0">
                <a:solidFill>
                  <a:schemeClr val="bg1"/>
                </a:solidFill>
              </a:rPr>
              <a:t>OP/PD - Opportunities to Deliver Differently</a:t>
            </a:r>
          </a:p>
        </p:txBody>
      </p:sp>
      <p:sp>
        <p:nvSpPr>
          <p:cNvPr id="11" name="Rounded Rectangle 10"/>
          <p:cNvSpPr/>
          <p:nvPr/>
        </p:nvSpPr>
        <p:spPr>
          <a:xfrm>
            <a:off x="4283968" y="1284311"/>
            <a:ext cx="4464496" cy="381642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t>Accommodation Strategy sets out a clear vision for </a:t>
            </a:r>
            <a:r>
              <a:rPr lang="en-GB" sz="1600" dirty="0" smtClean="0"/>
              <a:t>an extra care future</a:t>
            </a:r>
          </a:p>
          <a:p>
            <a:pPr marL="285750" indent="-285750">
              <a:buFont typeface="Arial" panose="020B0604020202020204" pitchFamily="34" charset="0"/>
              <a:buChar char="•"/>
            </a:pPr>
            <a:r>
              <a:rPr lang="en-GB" sz="1600" dirty="0" smtClean="0"/>
              <a:t>Opportunities to reduce duplication in both funding and provision</a:t>
            </a:r>
            <a:endParaRPr lang="en-GB" sz="1600" dirty="0"/>
          </a:p>
          <a:p>
            <a:pPr marL="285750" indent="-285750">
              <a:buFont typeface="Arial" panose="020B0604020202020204" pitchFamily="34" charset="0"/>
              <a:buChar char="•"/>
            </a:pPr>
            <a:r>
              <a:rPr lang="en-GB" sz="1600" dirty="0" smtClean="0">
                <a:solidFill>
                  <a:schemeClr val="bg1"/>
                </a:solidFill>
              </a:rPr>
              <a:t>Explore </a:t>
            </a:r>
            <a:r>
              <a:rPr lang="en-GB" sz="1600" dirty="0">
                <a:solidFill>
                  <a:schemeClr val="bg1"/>
                </a:solidFill>
              </a:rPr>
              <a:t>opportunities within </a:t>
            </a:r>
            <a:r>
              <a:rPr lang="en-GB" sz="1600" dirty="0" smtClean="0">
                <a:solidFill>
                  <a:schemeClr val="bg1"/>
                </a:solidFill>
              </a:rPr>
              <a:t>Outcome Based Care</a:t>
            </a:r>
            <a:endParaRPr lang="en-GB" sz="1600" dirty="0">
              <a:solidFill>
                <a:schemeClr val="bg1"/>
              </a:solidFill>
            </a:endParaRPr>
          </a:p>
          <a:p>
            <a:endParaRPr lang="en-GB" sz="1600" dirty="0">
              <a:solidFill>
                <a:schemeClr val="bg1"/>
              </a:solidFill>
            </a:endParaRPr>
          </a:p>
        </p:txBody>
      </p:sp>
      <p:sp>
        <p:nvSpPr>
          <p:cNvPr id="12" name="Right Arrow 11"/>
          <p:cNvSpPr/>
          <p:nvPr/>
        </p:nvSpPr>
        <p:spPr>
          <a:xfrm>
            <a:off x="3707904" y="3056394"/>
            <a:ext cx="864096" cy="378552"/>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5130890"/>
            <a:ext cx="2321965"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74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3204252"/>
              </p:ext>
            </p:extLst>
          </p:nvPr>
        </p:nvGraphicFramePr>
        <p:xfrm>
          <a:off x="89757" y="2204864"/>
          <a:ext cx="8964486" cy="2548921"/>
        </p:xfrm>
        <a:graphic>
          <a:graphicData uri="http://schemas.openxmlformats.org/drawingml/2006/table">
            <a:tbl>
              <a:tblPr firstRow="1" bandRow="1">
                <a:tableStyleId>{D113A9D2-9D6B-4929-AA2D-F23B5EE8CBE7}</a:tableStyleId>
              </a:tblPr>
              <a:tblGrid>
                <a:gridCol w="996054"/>
                <a:gridCol w="996054"/>
                <a:gridCol w="996054"/>
                <a:gridCol w="996054"/>
                <a:gridCol w="996054"/>
                <a:gridCol w="996054"/>
                <a:gridCol w="774171"/>
                <a:gridCol w="1008112"/>
                <a:gridCol w="1205879"/>
              </a:tblGrid>
              <a:tr h="1152128">
                <a:tc>
                  <a:txBody>
                    <a:bodyPr/>
                    <a:lstStyle/>
                    <a:p>
                      <a:r>
                        <a:rPr lang="en-GB" dirty="0" smtClean="0"/>
                        <a:t>HRS</a:t>
                      </a:r>
                    </a:p>
                    <a:p>
                      <a:r>
                        <a:rPr lang="en-GB" dirty="0" smtClean="0"/>
                        <a:t>19m</a:t>
                      </a:r>
                      <a:endParaRPr lang="en-GB" dirty="0"/>
                    </a:p>
                  </a:txBody>
                  <a:tcPr/>
                </a:tc>
                <a:tc>
                  <a:txBody>
                    <a:bodyPr/>
                    <a:lstStyle/>
                    <a:p>
                      <a:pPr algn="l"/>
                      <a:r>
                        <a:rPr lang="en-GB" dirty="0" smtClean="0"/>
                        <a:t>LD</a:t>
                      </a:r>
                    </a:p>
                    <a:p>
                      <a:pPr algn="l"/>
                      <a:endParaRPr lang="en-GB" dirty="0" smtClean="0"/>
                    </a:p>
                    <a:p>
                      <a:pPr algn="l"/>
                      <a:r>
                        <a:rPr lang="en-GB" dirty="0" smtClean="0"/>
                        <a:t>3.3m</a:t>
                      </a:r>
                      <a:endParaRPr lang="en-GB" dirty="0"/>
                    </a:p>
                  </a:txBody>
                  <a:tcPr/>
                </a:tc>
                <a:tc>
                  <a:txBody>
                    <a:bodyPr/>
                    <a:lstStyle/>
                    <a:p>
                      <a:pPr algn="l"/>
                      <a:r>
                        <a:rPr lang="en-GB" dirty="0" smtClean="0"/>
                        <a:t>MH</a:t>
                      </a:r>
                    </a:p>
                    <a:p>
                      <a:pPr algn="l"/>
                      <a:endParaRPr lang="en-GB" dirty="0" smtClean="0"/>
                    </a:p>
                    <a:p>
                      <a:pPr algn="l"/>
                      <a:r>
                        <a:rPr lang="en-GB" dirty="0" smtClean="0"/>
                        <a:t>2.8m</a:t>
                      </a:r>
                      <a:endParaRPr lang="en-GB" dirty="0"/>
                    </a:p>
                  </a:txBody>
                  <a:tcPr/>
                </a:tc>
                <a:tc>
                  <a:txBody>
                    <a:bodyPr/>
                    <a:lstStyle/>
                    <a:p>
                      <a:pPr algn="l"/>
                      <a:r>
                        <a:rPr lang="en-GB" dirty="0" smtClean="0"/>
                        <a:t>OP/PD</a:t>
                      </a:r>
                    </a:p>
                    <a:p>
                      <a:pPr algn="l"/>
                      <a:endParaRPr lang="en-GB" dirty="0" smtClean="0"/>
                    </a:p>
                    <a:p>
                      <a:pPr algn="l"/>
                      <a:r>
                        <a:rPr lang="en-GB" dirty="0" smtClean="0"/>
                        <a:t>3.9m</a:t>
                      </a:r>
                      <a:endParaRPr lang="en-GB" dirty="0"/>
                    </a:p>
                  </a:txBody>
                  <a:tcPr/>
                </a:tc>
                <a:tc>
                  <a:txBody>
                    <a:bodyPr/>
                    <a:lstStyle/>
                    <a:p>
                      <a:pPr algn="ctr"/>
                      <a:r>
                        <a:rPr lang="en-GB" dirty="0" smtClean="0"/>
                        <a:t>YP</a:t>
                      </a:r>
                    </a:p>
                    <a:p>
                      <a:pPr algn="ctr"/>
                      <a:endParaRPr lang="en-GB" dirty="0" smtClean="0"/>
                    </a:p>
                    <a:p>
                      <a:pPr algn="ctr"/>
                      <a:r>
                        <a:rPr lang="en-GB" dirty="0" smtClean="0"/>
                        <a:t>3.7m</a:t>
                      </a:r>
                    </a:p>
                    <a:p>
                      <a:pPr algn="l"/>
                      <a:endParaRPr lang="en-GB" dirty="0"/>
                    </a:p>
                  </a:txBody>
                  <a:tcPr/>
                </a:tc>
                <a:tc>
                  <a:txBody>
                    <a:bodyPr/>
                    <a:lstStyle/>
                    <a:p>
                      <a:pPr algn="l"/>
                      <a:r>
                        <a:rPr lang="en-GB" dirty="0" smtClean="0"/>
                        <a:t>Home</a:t>
                      </a:r>
                    </a:p>
                    <a:p>
                      <a:pPr algn="l"/>
                      <a:r>
                        <a:rPr lang="en-GB" dirty="0" smtClean="0"/>
                        <a:t>lessness</a:t>
                      </a:r>
                    </a:p>
                    <a:p>
                      <a:pPr algn="l"/>
                      <a:r>
                        <a:rPr lang="en-GB" dirty="0" smtClean="0"/>
                        <a:t>4.7m</a:t>
                      </a:r>
                    </a:p>
                    <a:p>
                      <a:pPr algn="l"/>
                      <a:endParaRPr lang="en-GB" dirty="0" smtClean="0"/>
                    </a:p>
                    <a:p>
                      <a:pPr algn="l"/>
                      <a:endParaRPr lang="en-GB" dirty="0"/>
                    </a:p>
                  </a:txBody>
                  <a:tcPr/>
                </a:tc>
                <a:tc>
                  <a:txBody>
                    <a:bodyPr/>
                    <a:lstStyle/>
                    <a:p>
                      <a:pPr algn="l"/>
                      <a:r>
                        <a:rPr lang="en-GB" dirty="0" smtClean="0"/>
                        <a:t>Dom</a:t>
                      </a:r>
                    </a:p>
                    <a:p>
                      <a:pPr algn="l"/>
                      <a:r>
                        <a:rPr lang="en-GB" dirty="0" smtClean="0"/>
                        <a:t>Abuse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1.7m</a:t>
                      </a:r>
                    </a:p>
                    <a:p>
                      <a:pPr algn="l"/>
                      <a:endParaRPr lang="en-GB" dirty="0" smtClean="0"/>
                    </a:p>
                  </a:txBody>
                  <a:tcPr/>
                </a:tc>
                <a:tc>
                  <a:txBody>
                    <a:bodyPr/>
                    <a:lstStyle/>
                    <a:p>
                      <a:pPr algn="l"/>
                      <a:r>
                        <a:rPr lang="en-GB" dirty="0" smtClean="0"/>
                        <a:t>Sub</a:t>
                      </a:r>
                    </a:p>
                    <a:p>
                      <a:pPr algn="l"/>
                      <a:r>
                        <a:rPr lang="en-GB" dirty="0" smtClean="0"/>
                        <a:t>Misuse</a:t>
                      </a:r>
                    </a:p>
                    <a:p>
                      <a:pPr algn="l"/>
                      <a:r>
                        <a:rPr lang="en-GB" dirty="0" smtClean="0"/>
                        <a:t>195k</a:t>
                      </a:r>
                      <a:endParaRPr lang="en-GB" dirty="0"/>
                    </a:p>
                  </a:txBody>
                  <a:tcPr/>
                </a:tc>
                <a:tc>
                  <a:txBody>
                    <a:bodyPr/>
                    <a:lstStyle/>
                    <a:p>
                      <a:pPr algn="l"/>
                      <a:r>
                        <a:rPr lang="en-GB" dirty="0" smtClean="0"/>
                        <a:t>Offenders</a:t>
                      </a:r>
                    </a:p>
                    <a:p>
                      <a:pPr algn="l"/>
                      <a:endParaRPr lang="en-GB" dirty="0" smtClean="0"/>
                    </a:p>
                    <a:p>
                      <a:pPr algn="l"/>
                      <a:r>
                        <a:rPr lang="en-GB" dirty="0" smtClean="0"/>
                        <a:t>742k</a:t>
                      </a:r>
                    </a:p>
                    <a:p>
                      <a:pPr algn="l"/>
                      <a:endParaRPr lang="en-GB" dirty="0"/>
                    </a:p>
                  </a:txBody>
                  <a:tcPr/>
                </a:tc>
              </a:tr>
              <a:tr h="1085881">
                <a:tc>
                  <a:txBody>
                    <a:bodyPr/>
                    <a:lstStyle/>
                    <a:p>
                      <a:r>
                        <a:rPr lang="en-GB" dirty="0" smtClean="0"/>
                        <a:t>SIS</a:t>
                      </a:r>
                    </a:p>
                    <a:p>
                      <a:r>
                        <a:rPr lang="en-GB" dirty="0" smtClean="0"/>
                        <a:t>35m</a:t>
                      </a:r>
                      <a:endParaRPr lang="en-GB" b="1" dirty="0"/>
                    </a:p>
                  </a:txBody>
                  <a:tcPr/>
                </a:tc>
                <a:tc>
                  <a:txBody>
                    <a:bodyPr/>
                    <a:lstStyle/>
                    <a:p>
                      <a:r>
                        <a:rPr lang="en-GB" dirty="0" smtClean="0"/>
                        <a:t>LD</a:t>
                      </a:r>
                    </a:p>
                    <a:p>
                      <a:endParaRPr lang="en-GB" dirty="0" smtClean="0"/>
                    </a:p>
                    <a:p>
                      <a:r>
                        <a:rPr lang="en-GB" dirty="0" smtClean="0"/>
                        <a:t>30m</a:t>
                      </a:r>
                      <a:endParaRPr lang="en-GB" b="1" dirty="0"/>
                    </a:p>
                  </a:txBody>
                  <a:tcPr/>
                </a:tc>
                <a:tc>
                  <a:txBody>
                    <a:bodyPr/>
                    <a:lstStyle/>
                    <a:p>
                      <a:r>
                        <a:rPr lang="en-GB" dirty="0" smtClean="0"/>
                        <a:t>MH</a:t>
                      </a:r>
                    </a:p>
                    <a:p>
                      <a:endParaRPr lang="en-GB" dirty="0" smtClean="0"/>
                    </a:p>
                    <a:p>
                      <a:r>
                        <a:rPr lang="en-GB" dirty="0" smtClean="0"/>
                        <a:t>2.5m</a:t>
                      </a:r>
                      <a:endParaRPr lang="en-GB" b="1" dirty="0"/>
                    </a:p>
                  </a:txBody>
                  <a:tcPr/>
                </a:tc>
                <a:tc>
                  <a:txBody>
                    <a:bodyPr/>
                    <a:lstStyle/>
                    <a:p>
                      <a:r>
                        <a:rPr lang="en-GB" dirty="0" smtClean="0"/>
                        <a:t>OP/PD</a:t>
                      </a:r>
                    </a:p>
                    <a:p>
                      <a:endParaRPr lang="en-GB" dirty="0" smtClean="0"/>
                    </a:p>
                    <a:p>
                      <a:r>
                        <a:rPr lang="en-GB" dirty="0" smtClean="0"/>
                        <a:t>2m</a:t>
                      </a:r>
                      <a:endParaRPr lang="en-GB" b="1"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6" name="Up-Down Arrow 5"/>
          <p:cNvSpPr/>
          <p:nvPr/>
        </p:nvSpPr>
        <p:spPr>
          <a:xfrm>
            <a:off x="1403648" y="2996952"/>
            <a:ext cx="216024" cy="576064"/>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917846" y="5038800"/>
            <a:ext cx="1853954" cy="11301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YOUR LIFE, YOUR HOME </a:t>
            </a:r>
            <a:endParaRPr lang="en-GB" dirty="0"/>
          </a:p>
        </p:txBody>
      </p:sp>
      <p:sp>
        <p:nvSpPr>
          <p:cNvPr id="16" name="Oval 15"/>
          <p:cNvSpPr/>
          <p:nvPr/>
        </p:nvSpPr>
        <p:spPr>
          <a:xfrm>
            <a:off x="1007604" y="2101430"/>
            <a:ext cx="792088" cy="25481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p:cNvCxnSpPr>
            <a:stCxn id="16" idx="4"/>
          </p:cNvCxnSpPr>
          <p:nvPr/>
        </p:nvCxnSpPr>
        <p:spPr>
          <a:xfrm>
            <a:off x="1403648" y="4649578"/>
            <a:ext cx="651402" cy="7941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a:spLocks noChangeArrowheads="1"/>
          </p:cNvSpPr>
          <p:nvPr/>
        </p:nvSpPr>
        <p:spPr bwMode="auto">
          <a:xfrm>
            <a:off x="0" y="0"/>
            <a:ext cx="9144000" cy="609600"/>
          </a:xfrm>
          <a:prstGeom prst="rect">
            <a:avLst/>
          </a:prstGeom>
          <a:solidFill>
            <a:schemeClr val="accent1">
              <a:lumMod val="60000"/>
              <a:lumOff val="40000"/>
            </a:schemeClr>
          </a:solidFill>
          <a:ln w="9525">
            <a:noFill/>
            <a:miter lim="800000"/>
            <a:headEnd/>
            <a:tailEnd/>
          </a:ln>
        </p:spPr>
        <p:txBody>
          <a:bodyPr anchor="ctr" anchorCtr="0"/>
          <a:lstStyle/>
          <a:p>
            <a:pPr marL="0" lvl="1" algn="ctr"/>
            <a:endParaRPr lang="en-GB" sz="2800" dirty="0" smtClean="0">
              <a:solidFill>
                <a:schemeClr val="bg1"/>
              </a:solidFill>
            </a:endParaRPr>
          </a:p>
          <a:p>
            <a:pPr marL="0" lvl="1" algn="ctr"/>
            <a:r>
              <a:rPr lang="en-GB" sz="2800" dirty="0" smtClean="0">
                <a:solidFill>
                  <a:schemeClr val="bg1"/>
                </a:solidFill>
              </a:rPr>
              <a:t>Learning Disability - Opportunities to Deliver </a:t>
            </a:r>
            <a:r>
              <a:rPr lang="en-GB" sz="2800" dirty="0">
                <a:solidFill>
                  <a:schemeClr val="bg1"/>
                </a:solidFill>
              </a:rPr>
              <a:t>D</a:t>
            </a:r>
            <a:r>
              <a:rPr lang="en-GB" sz="2800" dirty="0" smtClean="0">
                <a:solidFill>
                  <a:schemeClr val="bg1"/>
                </a:solidFill>
              </a:rPr>
              <a:t>ifferently</a:t>
            </a:r>
          </a:p>
          <a:p>
            <a:pPr marL="0" lvl="1" algn="ctr"/>
            <a:endParaRPr lang="en-GB" sz="3200" dirty="0">
              <a:solidFill>
                <a:schemeClr val="bg1"/>
              </a:solidFill>
            </a:endParaRPr>
          </a:p>
        </p:txBody>
      </p:sp>
      <p:sp>
        <p:nvSpPr>
          <p:cNvPr id="5" name="Rounded Rectangle 4"/>
          <p:cNvSpPr/>
          <p:nvPr/>
        </p:nvSpPr>
        <p:spPr>
          <a:xfrm>
            <a:off x="3203848" y="1222376"/>
            <a:ext cx="4464496" cy="381642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bg1"/>
                </a:solidFill>
              </a:rPr>
              <a:t>Combine </a:t>
            </a:r>
            <a:r>
              <a:rPr lang="en-GB" sz="1600" dirty="0" smtClean="0">
                <a:solidFill>
                  <a:schemeClr val="bg1"/>
                </a:solidFill>
              </a:rPr>
              <a:t>both SIS </a:t>
            </a:r>
            <a:r>
              <a:rPr lang="en-GB" sz="1600" dirty="0">
                <a:solidFill>
                  <a:schemeClr val="bg1"/>
                </a:solidFill>
              </a:rPr>
              <a:t>and HRS into </a:t>
            </a:r>
            <a:r>
              <a:rPr lang="en-GB" sz="1600" dirty="0" smtClean="0">
                <a:solidFill>
                  <a:schemeClr val="bg1"/>
                </a:solidFill>
              </a:rPr>
              <a:t>Your </a:t>
            </a:r>
            <a:r>
              <a:rPr lang="en-GB" sz="1600" dirty="0">
                <a:solidFill>
                  <a:schemeClr val="bg1"/>
                </a:solidFill>
              </a:rPr>
              <a:t>Life Your Home Project </a:t>
            </a:r>
          </a:p>
          <a:p>
            <a:pPr marL="285750" indent="-285750">
              <a:buFont typeface="Arial" panose="020B0604020202020204" pitchFamily="34" charset="0"/>
              <a:buChar char="•"/>
            </a:pPr>
            <a:r>
              <a:rPr lang="en-GB" sz="1600" dirty="0" smtClean="0">
                <a:solidFill>
                  <a:schemeClr val="bg1"/>
                </a:solidFill>
              </a:rPr>
              <a:t>Create </a:t>
            </a:r>
            <a:r>
              <a:rPr lang="en-GB" sz="1600" dirty="0">
                <a:solidFill>
                  <a:schemeClr val="bg1"/>
                </a:solidFill>
              </a:rPr>
              <a:t>capacity in the market to achieve the aims, objectives and targets of YLYH</a:t>
            </a:r>
          </a:p>
          <a:p>
            <a:pPr marL="285750" indent="-285750">
              <a:buFont typeface="Arial" panose="020B0604020202020204" pitchFamily="34" charset="0"/>
              <a:buChar char="•"/>
            </a:pPr>
            <a:r>
              <a:rPr lang="en-GB" sz="1600" dirty="0">
                <a:solidFill>
                  <a:schemeClr val="bg1"/>
                </a:solidFill>
              </a:rPr>
              <a:t>Include Children with Disabilities to improve the transition pathway for transition </a:t>
            </a:r>
          </a:p>
          <a:p>
            <a:pPr marL="285750" indent="-285750">
              <a:buFont typeface="Arial" panose="020B0604020202020204" pitchFamily="34" charset="0"/>
              <a:buChar char="•"/>
            </a:pPr>
            <a:r>
              <a:rPr lang="en-GB" sz="1600" dirty="0">
                <a:solidFill>
                  <a:schemeClr val="bg1"/>
                </a:solidFill>
              </a:rPr>
              <a:t>Create efficiencies in </a:t>
            </a:r>
            <a:r>
              <a:rPr lang="en-GB" sz="1600" dirty="0" smtClean="0">
                <a:solidFill>
                  <a:schemeClr val="bg1"/>
                </a:solidFill>
              </a:rPr>
              <a:t>streamlining financial oversight</a:t>
            </a:r>
          </a:p>
          <a:p>
            <a:pPr marL="285750" indent="-285750">
              <a:buFont typeface="Arial" panose="020B0604020202020204" pitchFamily="34" charset="0"/>
              <a:buChar char="•"/>
            </a:pPr>
            <a:r>
              <a:rPr lang="en-GB" sz="1600" dirty="0" smtClean="0">
                <a:solidFill>
                  <a:schemeClr val="bg1"/>
                </a:solidFill>
              </a:rPr>
              <a:t>Complement </a:t>
            </a:r>
            <a:r>
              <a:rPr lang="en-GB" sz="1600" dirty="0">
                <a:solidFill>
                  <a:schemeClr val="bg1"/>
                </a:solidFill>
              </a:rPr>
              <a:t>the Kent Pathways Service and i</a:t>
            </a:r>
            <a:r>
              <a:rPr lang="en-GB" sz="1600" dirty="0" smtClean="0">
                <a:solidFill>
                  <a:schemeClr val="bg1"/>
                </a:solidFill>
              </a:rPr>
              <a:t>nclude  </a:t>
            </a:r>
            <a:r>
              <a:rPr lang="en-GB" sz="1600" dirty="0">
                <a:solidFill>
                  <a:schemeClr val="bg1"/>
                </a:solidFill>
              </a:rPr>
              <a:t>Independent Living Scheme (ILS) </a:t>
            </a:r>
          </a:p>
        </p:txBody>
      </p:sp>
      <p:sp>
        <p:nvSpPr>
          <p:cNvPr id="7" name="Right Arrow 6"/>
          <p:cNvSpPr/>
          <p:nvPr/>
        </p:nvSpPr>
        <p:spPr>
          <a:xfrm>
            <a:off x="1724354" y="2996952"/>
            <a:ext cx="1551502" cy="378552"/>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5216815"/>
            <a:ext cx="2321965" cy="16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288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CC ATP2">
  <a:themeElements>
    <a:clrScheme name="Newton Ordered2">
      <a:dk1>
        <a:srgbClr val="000000"/>
      </a:dk1>
      <a:lt1>
        <a:srgbClr val="FFFFFF"/>
      </a:lt1>
      <a:dk2>
        <a:srgbClr val="000000"/>
      </a:dk2>
      <a:lt2>
        <a:srgbClr val="808080"/>
      </a:lt2>
      <a:accent1>
        <a:srgbClr val="1C3C73"/>
      </a:accent1>
      <a:accent2>
        <a:srgbClr val="E62733"/>
      </a:accent2>
      <a:accent3>
        <a:srgbClr val="008F81"/>
      </a:accent3>
      <a:accent4>
        <a:srgbClr val="F6AC55"/>
      </a:accent4>
      <a:accent5>
        <a:srgbClr val="A5BA45"/>
      </a:accent5>
      <a:accent6>
        <a:srgbClr val="FED862"/>
      </a:accent6>
      <a:hlink>
        <a:srgbClr val="000000"/>
      </a:hlink>
      <a:folHlink>
        <a:srgbClr val="000000"/>
      </a:folHlink>
    </a:clrScheme>
    <a:fontScheme name="Newton Excel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0150609 ATP2 Implementation Slide Master" id="{6DABCAB0-895E-4467-97D3-11B1DA685A02}" vid="{E3C873E9-E6C6-4AC6-A9C9-150A49670AD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2470</Words>
  <Application>Microsoft Office PowerPoint</Application>
  <PresentationFormat>On-screen Show (4:3)</PresentationFormat>
  <Paragraphs>517</Paragraphs>
  <Slides>35</Slides>
  <Notes>16</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1_KCC ATP2</vt:lpstr>
      <vt:lpstr>1_Office Theme</vt:lpstr>
      <vt:lpstr>Kent Housing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Live Well Kent Community Services for Mental Wellbeing</vt:lpstr>
      <vt:lpstr>PowerPoint Presentation</vt:lpstr>
      <vt:lpstr>PowerPoint Presentation</vt:lpstr>
      <vt:lpstr>PowerPoint Presentation</vt:lpstr>
      <vt:lpstr>PowerPoint Presentation</vt:lpstr>
      <vt:lpstr>PowerPoint Presentation</vt:lpstr>
      <vt:lpstr>Live Well Kent Delivery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Older People and People Living with Dementia Core Offer Commissioning Plan</vt:lpstr>
      <vt:lpstr>Designing a Core Offer</vt:lpstr>
      <vt:lpstr>Current Position</vt:lpstr>
      <vt:lpstr>PowerPoint Presentation</vt:lpstr>
      <vt:lpstr>A Core Offer Contract</vt:lpstr>
      <vt:lpstr>Opportunities</vt:lpstr>
      <vt:lpstr>Next Steps*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Jackson</dc:creator>
  <cp:lastModifiedBy>Anthony, Melanie - SC COM</cp:lastModifiedBy>
  <cp:revision>56</cp:revision>
  <dcterms:created xsi:type="dcterms:W3CDTF">2013-02-15T10:30:09Z</dcterms:created>
  <dcterms:modified xsi:type="dcterms:W3CDTF">2017-05-16T17:32:17Z</dcterms:modified>
</cp:coreProperties>
</file>