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04" r:id="rId3"/>
    <p:sldId id="286" r:id="rId4"/>
    <p:sldId id="287" r:id="rId5"/>
    <p:sldId id="288" r:id="rId6"/>
    <p:sldId id="290" r:id="rId7"/>
    <p:sldId id="298" r:id="rId8"/>
    <p:sldId id="279" r:id="rId9"/>
    <p:sldId id="299" r:id="rId10"/>
    <p:sldId id="289" r:id="rId11"/>
    <p:sldId id="291" r:id="rId12"/>
    <p:sldId id="292" r:id="rId13"/>
    <p:sldId id="293" r:id="rId14"/>
    <p:sldId id="294" r:id="rId15"/>
    <p:sldId id="296" r:id="rId16"/>
    <p:sldId id="303" r:id="rId17"/>
    <p:sldId id="301" r:id="rId18"/>
    <p:sldId id="295" r:id="rId19"/>
    <p:sldId id="297" r:id="rId20"/>
    <p:sldId id="30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4D26BA-DDA5-464C-957D-562520BDCD13}" type="datetimeFigureOut">
              <a:rPr lang="en-GB" smtClean="0"/>
              <a:pPr/>
              <a:t>19/10/2016</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5D0EAE-8094-411E-BF31-E2B7AE2E15D5}"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5107B63-2E4A-428D-B31A-9084639D4CC3}" type="datetimeFigureOut">
              <a:rPr lang="en-GB" smtClean="0"/>
              <a:pPr/>
              <a:t>19/10/2016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22DD70-3D70-4961-BC32-A9BDDD34E6D2}"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D5535-C6A4-4025-BB1C-CAB8A9AA257F}" type="datetimeFigureOut">
              <a:rPr lang="en-GB" smtClean="0"/>
              <a:pPr/>
              <a:t>19/10/2016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37D6EB-CE4B-4B3F-BE9C-F9099DDF9B0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D5535-C6A4-4025-BB1C-CAB8A9AA257F}" type="datetimeFigureOut">
              <a:rPr lang="en-GB" smtClean="0"/>
              <a:pPr/>
              <a:t>19/10/2016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7D6EB-CE4B-4B3F-BE9C-F9099DDF9B0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uliving.co.uk/nu-homes/custom-build" TargetMode="External"/><Relationship Id="rId2" Type="http://schemas.openxmlformats.org/officeDocument/2006/relationships/hyperlink" Target="http://www.basildon.gov.uk/selfbuil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outhend.gov.uk/info/200232/housing/564/strategic_housing/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ssexrecordofficeblog.co.uk/tag/plotlands/"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essexrecordofficeblog.co.uk/wp-content/uploads/2015/01/Victoria-Road-Photos-watermarked.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gravenhill.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apollock@castlepoint.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urrock.gov.uk/finding-somewhere-to-live/self-build-and-custom-housebuilding" TargetMode="External"/><Relationship Id="rId2" Type="http://schemas.openxmlformats.org/officeDocument/2006/relationships/hyperlink" Target="https://www.thurrock.gov.uk/forms/register-interest-in-building-your-own-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2835746"/>
          </a:xfrm>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Self Build &amp; Custom Build Event</a:t>
            </a:r>
            <a:r>
              <a:rPr lang="en-GB" dirty="0" smtClean="0"/>
              <a:t/>
            </a:r>
            <a:br>
              <a:rPr lang="en-GB" dirty="0" smtClean="0"/>
            </a:br>
            <a:r>
              <a:rPr lang="en-GB" dirty="0" smtClean="0"/>
              <a:t/>
            </a:r>
            <a:br>
              <a:rPr lang="en-GB" dirty="0" smtClean="0"/>
            </a:br>
            <a:r>
              <a:rPr lang="en-GB" dirty="0" smtClean="0"/>
              <a:t>Ashford, Kent </a:t>
            </a:r>
            <a:br>
              <a:rPr lang="en-GB" dirty="0" smtClean="0"/>
            </a:br>
            <a:r>
              <a:rPr lang="en-GB" dirty="0" smtClean="0"/>
              <a:t/>
            </a:r>
            <a:br>
              <a:rPr lang="en-GB" dirty="0" smtClean="0"/>
            </a:br>
            <a:r>
              <a:rPr lang="en-GB" dirty="0" smtClean="0"/>
              <a:t>Planning Policy Update</a:t>
            </a:r>
            <a:br>
              <a:rPr lang="en-GB" dirty="0" smtClean="0"/>
            </a:br>
            <a:r>
              <a:rPr lang="en-GB" dirty="0" smtClean="0"/>
              <a:t/>
            </a:r>
            <a:br>
              <a:rPr lang="en-GB" dirty="0" smtClean="0"/>
            </a:br>
            <a:r>
              <a:rPr lang="en-GB" dirty="0" smtClean="0"/>
              <a:t/>
            </a:r>
            <a:br>
              <a:rPr lang="en-GB" dirty="0" smtClean="0"/>
            </a:br>
            <a:endParaRPr lang="en-GB" sz="3200" i="1" dirty="0" smtClean="0"/>
          </a:p>
        </p:txBody>
      </p:sp>
      <p:sp>
        <p:nvSpPr>
          <p:cNvPr id="3" name="Subtitle 2"/>
          <p:cNvSpPr>
            <a:spLocks noGrp="1"/>
          </p:cNvSpPr>
          <p:nvPr>
            <p:ph type="subTitle" idx="1"/>
          </p:nvPr>
        </p:nvSpPr>
        <p:spPr>
          <a:xfrm>
            <a:off x="1371600" y="3573016"/>
            <a:ext cx="7016824" cy="2592288"/>
          </a:xfrm>
        </p:spPr>
        <p:txBody>
          <a:bodyPr>
            <a:normAutofit/>
          </a:bodyPr>
          <a:lstStyle/>
          <a:p>
            <a:endParaRPr lang="en-GB" dirty="0" smtClean="0"/>
          </a:p>
          <a:p>
            <a:r>
              <a:rPr lang="en-GB" dirty="0" smtClean="0"/>
              <a:t>20 October 2016</a:t>
            </a:r>
          </a:p>
          <a:p>
            <a:pPr algn="l"/>
            <a:r>
              <a:rPr lang="en-GB" sz="1900" i="1" dirty="0" smtClean="0"/>
              <a:t>Alastair Pollock – Strategy Coordinator, South Essex Housing Group</a:t>
            </a:r>
          </a:p>
        </p:txBody>
      </p:sp>
      <p:pic>
        <p:nvPicPr>
          <p:cNvPr id="1026" name="Picture 2"/>
          <p:cNvPicPr>
            <a:picLocks noChangeAspect="1" noChangeArrowheads="1"/>
          </p:cNvPicPr>
          <p:nvPr/>
        </p:nvPicPr>
        <p:blipFill>
          <a:blip r:embed="rId2" cstate="print"/>
          <a:srcRect/>
          <a:stretch>
            <a:fillRect/>
          </a:stretch>
        </p:blipFill>
        <p:spPr bwMode="auto">
          <a:xfrm>
            <a:off x="5508104" y="5517232"/>
            <a:ext cx="279082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Recent Survey Thurrock cont.</a:t>
            </a:r>
            <a:endParaRPr lang="en-GB" b="1" dirty="0"/>
          </a:p>
        </p:txBody>
      </p:sp>
      <p:sp>
        <p:nvSpPr>
          <p:cNvPr id="3" name="Content Placeholder 2"/>
          <p:cNvSpPr>
            <a:spLocks noGrp="1"/>
          </p:cNvSpPr>
          <p:nvPr>
            <p:ph idx="1"/>
          </p:nvPr>
        </p:nvSpPr>
        <p:spPr/>
        <p:txBody>
          <a:bodyPr>
            <a:normAutofit fontScale="77500" lnSpcReduction="20000"/>
          </a:bodyPr>
          <a:lstStyle/>
          <a:p>
            <a:pPr>
              <a:buNone/>
            </a:pPr>
            <a:endParaRPr lang="en-GB" dirty="0" smtClean="0"/>
          </a:p>
          <a:p>
            <a:r>
              <a:rPr lang="en-GB" dirty="0" smtClean="0"/>
              <a:t>43% of existing households (2,870 implied households) and</a:t>
            </a:r>
          </a:p>
          <a:p>
            <a:r>
              <a:rPr lang="en-GB" dirty="0" smtClean="0"/>
              <a:t> 30% of concealed households (1,146 implied households) </a:t>
            </a:r>
          </a:p>
          <a:p>
            <a:pPr>
              <a:buNone/>
            </a:pPr>
            <a:r>
              <a:rPr lang="en-GB" dirty="0" smtClean="0"/>
              <a:t>	planning a move within the borough would be interested in planning and constructing their own home </a:t>
            </a:r>
          </a:p>
          <a:p>
            <a:r>
              <a:rPr lang="en-GB" dirty="0" smtClean="0"/>
              <a:t>The majority of these households would be interested in refurbishing an empty property and bringing it back into use as housing</a:t>
            </a:r>
          </a:p>
          <a:p>
            <a:r>
              <a:rPr lang="en-GB" dirty="0" smtClean="0"/>
              <a:t>Only a comparatively small proportion of households had the funds immediately available to purchase a plot of land, however, suggesting that finance could restrict households from meeting their needs through this option</a:t>
            </a:r>
          </a:p>
          <a:p>
            <a:r>
              <a:rPr lang="en-GB" dirty="0" smtClean="0"/>
              <a:t>38% households no savings, 89% had less than £20,000</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Basildon</a:t>
            </a:r>
            <a:r>
              <a:rPr lang="en-GB" dirty="0" smtClean="0"/>
              <a:t/>
            </a:r>
            <a:br>
              <a:rPr lang="en-GB" dirty="0" smtClean="0"/>
            </a:br>
            <a:endParaRPr lang="en-GB" dirty="0"/>
          </a:p>
        </p:txBody>
      </p:sp>
      <p:sp>
        <p:nvSpPr>
          <p:cNvPr id="3" name="Content Placeholder 2"/>
          <p:cNvSpPr>
            <a:spLocks noGrp="1"/>
          </p:cNvSpPr>
          <p:nvPr>
            <p:ph idx="1"/>
          </p:nvPr>
        </p:nvSpPr>
        <p:spPr>
          <a:xfrm>
            <a:off x="457200" y="1340768"/>
            <a:ext cx="8507288" cy="5040560"/>
          </a:xfrm>
        </p:spPr>
        <p:txBody>
          <a:bodyPr>
            <a:normAutofit fontScale="70000" lnSpcReduction="20000"/>
          </a:bodyPr>
          <a:lstStyle/>
          <a:p>
            <a:r>
              <a:rPr lang="en-GB" dirty="0" smtClean="0"/>
              <a:t>Three accepted applications (underwent a basic citizen check to become accepted).  Of which one has expressed an interest anywhere in the Borough whilst the other two have stipulated sites in either </a:t>
            </a:r>
            <a:r>
              <a:rPr lang="en-GB" dirty="0" err="1" smtClean="0"/>
              <a:t>Wickford</a:t>
            </a:r>
            <a:r>
              <a:rPr lang="en-GB" dirty="0" smtClean="0"/>
              <a:t> or Billericay. See: </a:t>
            </a:r>
            <a:r>
              <a:rPr lang="en-GB" u="sng" dirty="0" smtClean="0">
                <a:hlinkClick r:id="rId2"/>
              </a:rPr>
              <a:t>http://www.basildon.gov.uk/selfbuild</a:t>
            </a:r>
            <a:endParaRPr lang="en-GB" dirty="0" smtClean="0"/>
          </a:p>
          <a:p>
            <a:pPr>
              <a:buNone/>
            </a:pPr>
            <a:endParaRPr lang="en-GB" dirty="0" smtClean="0"/>
          </a:p>
          <a:p>
            <a:r>
              <a:rPr lang="en-GB" dirty="0" smtClean="0"/>
              <a:t>Basildon new Draft Local Plan – reference to Custom / Self Build only in relation to housing sites, see </a:t>
            </a:r>
            <a:r>
              <a:rPr lang="en-GB" dirty="0" err="1" smtClean="0"/>
              <a:t>Plotlands</a:t>
            </a:r>
            <a:r>
              <a:rPr lang="en-GB" dirty="0" smtClean="0"/>
              <a:t> (history covered </a:t>
            </a:r>
            <a:r>
              <a:rPr lang="en-GB" dirty="0" smtClean="0"/>
              <a:t>later)</a:t>
            </a:r>
            <a:endParaRPr lang="en-GB" dirty="0" smtClean="0"/>
          </a:p>
          <a:p>
            <a:pPr>
              <a:buNone/>
            </a:pPr>
            <a:endParaRPr lang="en-GB" dirty="0" smtClean="0"/>
          </a:p>
          <a:p>
            <a:r>
              <a:rPr lang="en-GB" dirty="0" smtClean="0"/>
              <a:t>Beachwood Village / </a:t>
            </a:r>
            <a:r>
              <a:rPr lang="en-GB" dirty="0" err="1" smtClean="0"/>
              <a:t>Craylands</a:t>
            </a:r>
            <a:r>
              <a:rPr lang="en-GB" dirty="0" smtClean="0"/>
              <a:t> regeneration, Swan currently marketing 200 units for custom build with plans for self build in future phases. See: </a:t>
            </a:r>
            <a:r>
              <a:rPr lang="en-GB" u="sng" dirty="0" smtClean="0">
                <a:hlinkClick r:id="rId3"/>
              </a:rPr>
              <a:t>https://www.nuliving.co.uk/nu-homes/custom-build</a:t>
            </a:r>
            <a:endParaRPr lang="en-GB" dirty="0" smtClean="0"/>
          </a:p>
          <a:p>
            <a:pPr>
              <a:buNone/>
            </a:pPr>
            <a:endParaRPr lang="en-GB" dirty="0" smtClean="0"/>
          </a:p>
          <a:p>
            <a:r>
              <a:rPr lang="en-GB" dirty="0" smtClean="0"/>
              <a:t>Designations in the future might typically include corner sites on or within council estates which may not be popular with the applicants</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Rochford</a:t>
            </a:r>
            <a:endParaRPr lang="en-GB" b="1" dirty="0"/>
          </a:p>
        </p:txBody>
      </p:sp>
      <p:sp>
        <p:nvSpPr>
          <p:cNvPr id="3" name="Content Placeholder 2"/>
          <p:cNvSpPr>
            <a:spLocks noGrp="1"/>
          </p:cNvSpPr>
          <p:nvPr>
            <p:ph idx="1"/>
          </p:nvPr>
        </p:nvSpPr>
        <p:spPr>
          <a:xfrm>
            <a:off x="457200" y="1600200"/>
            <a:ext cx="8363272" cy="4525963"/>
          </a:xfrm>
        </p:spPr>
        <p:txBody>
          <a:bodyPr>
            <a:normAutofit fontScale="92500" lnSpcReduction="10000"/>
          </a:bodyPr>
          <a:lstStyle/>
          <a:p>
            <a:pPr>
              <a:buNone/>
            </a:pPr>
            <a:r>
              <a:rPr lang="en-GB" dirty="0" smtClean="0"/>
              <a:t> </a:t>
            </a:r>
          </a:p>
          <a:p>
            <a:pPr lvl="0"/>
            <a:r>
              <a:rPr lang="en-GB" dirty="0" smtClean="0"/>
              <a:t>Local register fully set up</a:t>
            </a:r>
          </a:p>
          <a:p>
            <a:pPr lvl="0"/>
            <a:r>
              <a:rPr lang="en-GB" dirty="0" smtClean="0"/>
              <a:t>36 on register as at 20/9/16 (a number of applications have been refused due to insufficient information)</a:t>
            </a:r>
          </a:p>
          <a:p>
            <a:pPr lvl="0"/>
            <a:r>
              <a:rPr lang="en-GB" dirty="0" smtClean="0"/>
              <a:t>Custom / self build policy in the new Local plan?</a:t>
            </a:r>
          </a:p>
          <a:p>
            <a:pPr lvl="0"/>
            <a:r>
              <a:rPr lang="en-GB" dirty="0" smtClean="0"/>
              <a:t>Site allocations in the new Local plan?</a:t>
            </a:r>
          </a:p>
          <a:p>
            <a:pPr lvl="0"/>
            <a:r>
              <a:rPr lang="en-GB" dirty="0" smtClean="0"/>
              <a:t>Promotion done through rolling banner on RDC homepage</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Southend</a:t>
            </a:r>
            <a:endParaRPr lang="en-GB" b="1" dirty="0"/>
          </a:p>
        </p:txBody>
      </p:sp>
      <p:sp>
        <p:nvSpPr>
          <p:cNvPr id="3" name="Content Placeholder 2"/>
          <p:cNvSpPr>
            <a:spLocks noGrp="1"/>
          </p:cNvSpPr>
          <p:nvPr>
            <p:ph idx="1"/>
          </p:nvPr>
        </p:nvSpPr>
        <p:spPr/>
        <p:txBody>
          <a:bodyPr>
            <a:normAutofit fontScale="85000" lnSpcReduction="20000"/>
          </a:bodyPr>
          <a:lstStyle/>
          <a:p>
            <a:pPr lvl="0"/>
            <a:r>
              <a:rPr lang="en-GB" dirty="0" smtClean="0"/>
              <a:t>Register set up 1 April </a:t>
            </a:r>
            <a:r>
              <a:rPr lang="en-GB" sz="1800" dirty="0" smtClean="0"/>
              <a:t>(</a:t>
            </a:r>
            <a:r>
              <a:rPr lang="en-GB" sz="1800" u="sng" dirty="0" smtClean="0">
                <a:hlinkClick r:id="rId2"/>
              </a:rPr>
              <a:t>http://www.southend.gov.uk/info/200232/housing/564/strategic_housing/2</a:t>
            </a:r>
            <a:r>
              <a:rPr lang="en-GB" sz="1800" dirty="0" smtClean="0"/>
              <a:t>). </a:t>
            </a:r>
          </a:p>
          <a:p>
            <a:pPr lvl="0"/>
            <a:r>
              <a:rPr lang="en-GB" dirty="0" smtClean="0"/>
              <a:t>8 applicants on our register</a:t>
            </a:r>
          </a:p>
          <a:p>
            <a:pPr lvl="0"/>
            <a:r>
              <a:rPr lang="en-GB" dirty="0" smtClean="0"/>
              <a:t>Reference in the new Local Plan if the evidence supports it – it will form part of the preparation</a:t>
            </a:r>
          </a:p>
          <a:p>
            <a:pPr lvl="0"/>
            <a:r>
              <a:rPr lang="en-GB" dirty="0" smtClean="0"/>
              <a:t>No firm plans to allocate sites as yet but it will form part of their considerations when undertaking future feasibility assessments of Council owned land</a:t>
            </a:r>
          </a:p>
          <a:p>
            <a:pPr lvl="0"/>
            <a:r>
              <a:rPr lang="en-GB" dirty="0" smtClean="0"/>
              <a:t>Register is available on website and Strategic Housing web-pages </a:t>
            </a:r>
          </a:p>
          <a:p>
            <a:pPr lvl="0"/>
            <a:r>
              <a:rPr lang="en-GB" dirty="0" smtClean="0"/>
              <a:t>Links to the National Custom &amp; Self Build Association’s Self Build Portal</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Castle Point </a:t>
            </a:r>
            <a:endParaRPr lang="en-GB" b="1" dirty="0"/>
          </a:p>
        </p:txBody>
      </p:sp>
      <p:sp>
        <p:nvSpPr>
          <p:cNvPr id="3" name="Content Placeholder 2"/>
          <p:cNvSpPr>
            <a:spLocks noGrp="1"/>
          </p:cNvSpPr>
          <p:nvPr>
            <p:ph idx="1"/>
          </p:nvPr>
        </p:nvSpPr>
        <p:spPr/>
        <p:txBody>
          <a:bodyPr>
            <a:normAutofit/>
          </a:bodyPr>
          <a:lstStyle/>
          <a:p>
            <a:r>
              <a:rPr lang="en-GB" dirty="0" smtClean="0"/>
              <a:t>Register set up, but no response to-date</a:t>
            </a:r>
          </a:p>
          <a:p>
            <a:r>
              <a:rPr lang="en-GB" dirty="0" smtClean="0"/>
              <a:t>However, a number of people are doing it already without going via the register. </a:t>
            </a:r>
            <a:r>
              <a:rPr lang="en-GB" dirty="0" err="1" smtClean="0"/>
              <a:t>Eg</a:t>
            </a:r>
            <a:r>
              <a:rPr lang="en-GB" dirty="0" smtClean="0"/>
              <a:t> buying sites on Canvey Island often bungalow and building two story housing</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Plotlands</a:t>
            </a:r>
            <a:r>
              <a:rPr lang="en-GB" b="1" dirty="0" smtClean="0"/>
              <a:t> – </a:t>
            </a:r>
            <a:r>
              <a:rPr lang="en-GB" b="1" dirty="0" smtClean="0"/>
              <a:t>O</a:t>
            </a:r>
            <a:r>
              <a:rPr lang="en-GB" b="1" dirty="0" smtClean="0"/>
              <a:t>rigins</a:t>
            </a:r>
            <a:endParaRPr lang="en-GB" b="1" dirty="0"/>
          </a:p>
        </p:txBody>
      </p:sp>
      <p:sp>
        <p:nvSpPr>
          <p:cNvPr id="6" name="Text Placeholder 5"/>
          <p:cNvSpPr>
            <a:spLocks noGrp="1"/>
          </p:cNvSpPr>
          <p:nvPr>
            <p:ph type="body" idx="1"/>
          </p:nvPr>
        </p:nvSpPr>
        <p:spPr>
          <a:xfrm>
            <a:off x="457200" y="1124744"/>
            <a:ext cx="4330824" cy="4896544"/>
          </a:xfrm>
        </p:spPr>
        <p:txBody>
          <a:bodyPr anchor="t">
            <a:normAutofit/>
          </a:bodyPr>
          <a:lstStyle/>
          <a:p>
            <a:pPr>
              <a:tabLst>
                <a:tab pos="539750" algn="l"/>
              </a:tabLst>
            </a:pPr>
            <a:endParaRPr lang="en-GB" dirty="0" smtClean="0"/>
          </a:p>
          <a:p>
            <a:pPr marL="182563" indent="-182563">
              <a:buFont typeface="Arial" pitchFamily="34" charset="0"/>
              <a:buChar char="•"/>
              <a:tabLst>
                <a:tab pos="539750" algn="l"/>
              </a:tabLst>
            </a:pPr>
            <a:r>
              <a:rPr lang="en-GB" sz="3200" b="0" dirty="0" smtClean="0"/>
              <a:t>Origins in decline of agriculture 1850s</a:t>
            </a:r>
          </a:p>
          <a:p>
            <a:pPr>
              <a:tabLst>
                <a:tab pos="539750" algn="l"/>
              </a:tabLst>
            </a:pPr>
            <a:endParaRPr lang="en-GB" sz="3200" b="0" dirty="0" smtClean="0"/>
          </a:p>
          <a:p>
            <a:pPr marL="182563" indent="-182563">
              <a:buFont typeface="Arial" pitchFamily="34" charset="0"/>
              <a:buChar char="•"/>
              <a:tabLst>
                <a:tab pos="539750" algn="l"/>
              </a:tabLst>
            </a:pPr>
            <a:r>
              <a:rPr lang="en-GB" sz="3200" b="0" dirty="0" smtClean="0"/>
              <a:t>Farms collapsed &amp; building / land sold </a:t>
            </a:r>
          </a:p>
          <a:p>
            <a:endParaRPr lang="en-GB"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5148064" y="1196752"/>
            <a:ext cx="3672408" cy="5516209"/>
          </a:xfrm>
          <a:prstGeom prst="rect">
            <a:avLst/>
          </a:prstGeom>
          <a:noFill/>
          <a:ln w="9525">
            <a:noFill/>
            <a:miter lim="800000"/>
            <a:headEnd/>
            <a:tailEnd/>
          </a:ln>
        </p:spPr>
      </p:pic>
      <p:sp>
        <p:nvSpPr>
          <p:cNvPr id="5" name="Rectangle 4"/>
          <p:cNvSpPr/>
          <p:nvPr/>
        </p:nvSpPr>
        <p:spPr>
          <a:xfrm>
            <a:off x="0" y="6211669"/>
            <a:ext cx="4572000" cy="307777"/>
          </a:xfrm>
          <a:prstGeom prst="rect">
            <a:avLst/>
          </a:prstGeom>
        </p:spPr>
        <p:txBody>
          <a:bodyPr>
            <a:spAutoFit/>
          </a:bodyPr>
          <a:lstStyle/>
          <a:p>
            <a:r>
              <a:rPr lang="en-GB" sz="1400" u="sng" dirty="0" smtClean="0">
                <a:hlinkClick r:id="rId3"/>
              </a:rPr>
              <a:t>http://www.essexrecordofficeblog.co.uk/tag/plotlands/</a:t>
            </a:r>
            <a:endParaRPr lang="en-GB"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Plotlands</a:t>
            </a:r>
            <a:r>
              <a:rPr lang="en-GB" b="1" dirty="0" smtClean="0"/>
              <a:t> – </a:t>
            </a:r>
            <a:r>
              <a:rPr lang="en-GB" b="1" dirty="0" smtClean="0"/>
              <a:t>Development</a:t>
            </a:r>
            <a:endParaRPr lang="en-GB" dirty="0"/>
          </a:p>
        </p:txBody>
      </p:sp>
      <p:sp>
        <p:nvSpPr>
          <p:cNvPr id="4" name="Content Placeholder 3"/>
          <p:cNvSpPr>
            <a:spLocks noGrp="1"/>
          </p:cNvSpPr>
          <p:nvPr>
            <p:ph sz="half" idx="2"/>
          </p:nvPr>
        </p:nvSpPr>
        <p:spPr>
          <a:xfrm>
            <a:off x="457200" y="1556792"/>
            <a:ext cx="4040188" cy="4569371"/>
          </a:xfrm>
        </p:spPr>
        <p:txBody>
          <a:bodyPr/>
          <a:lstStyle/>
          <a:p>
            <a:r>
              <a:rPr lang="en-GB" sz="3200" dirty="0" smtClean="0"/>
              <a:t>Coming of the railway boosted sales</a:t>
            </a:r>
          </a:p>
          <a:p>
            <a:endParaRPr lang="en-GB" sz="3200" dirty="0" smtClean="0"/>
          </a:p>
          <a:p>
            <a:r>
              <a:rPr lang="en-GB" sz="3200" dirty="0" smtClean="0"/>
              <a:t>Land parcelled up 20x140ft plots (hence </a:t>
            </a:r>
            <a:r>
              <a:rPr lang="en-GB" sz="3200" dirty="0" err="1" smtClean="0"/>
              <a:t>plotlands</a:t>
            </a:r>
            <a:r>
              <a:rPr lang="en-GB" sz="3200" dirty="0" smtClean="0"/>
              <a:t>)</a:t>
            </a:r>
          </a:p>
          <a:p>
            <a:endParaRPr lang="en-GB" dirty="0"/>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pic>
        <p:nvPicPr>
          <p:cNvPr id="7" name="Picture 3"/>
          <p:cNvPicPr>
            <a:picLocks noChangeAspect="1" noChangeArrowheads="1"/>
          </p:cNvPicPr>
          <p:nvPr/>
        </p:nvPicPr>
        <p:blipFill>
          <a:blip r:embed="rId2" cstate="print"/>
          <a:srcRect/>
          <a:stretch>
            <a:fillRect/>
          </a:stretch>
        </p:blipFill>
        <p:spPr bwMode="auto">
          <a:xfrm>
            <a:off x="4644008" y="1556792"/>
            <a:ext cx="3937523" cy="50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Plotlands</a:t>
            </a:r>
            <a:r>
              <a:rPr lang="en-GB" b="1" dirty="0" smtClean="0"/>
              <a:t> – The Passing</a:t>
            </a:r>
            <a:endParaRPr lang="en-GB" b="1" dirty="0"/>
          </a:p>
        </p:txBody>
      </p:sp>
      <p:pic>
        <p:nvPicPr>
          <p:cNvPr id="4" name="Picture 4" descr="http://www.essexrecordofficeblog.co.uk/wp-content/uploads/2015/01/Baslidon-Aerial-Photo-1-watermarked.jpg"/>
          <p:cNvPicPr>
            <a:picLocks noChangeAspect="1" noChangeArrowheads="1"/>
          </p:cNvPicPr>
          <p:nvPr/>
        </p:nvPicPr>
        <p:blipFill>
          <a:blip r:embed="rId2" cstate="print"/>
          <a:srcRect/>
          <a:stretch>
            <a:fillRect/>
          </a:stretch>
        </p:blipFill>
        <p:spPr bwMode="auto">
          <a:xfrm>
            <a:off x="179512" y="3645024"/>
            <a:ext cx="3771649" cy="3096344"/>
          </a:xfrm>
          <a:prstGeom prst="rect">
            <a:avLst/>
          </a:prstGeom>
          <a:noFill/>
        </p:spPr>
      </p:pic>
      <p:pic>
        <p:nvPicPr>
          <p:cNvPr id="5" name="Content Placeholder 4" descr="Victoria Road Photos watermarked">
            <a:hlinkClick r:id="rId3"/>
          </p:cNvPr>
          <p:cNvPicPr>
            <a:picLocks noGrp="1"/>
          </p:cNvPicPr>
          <p:nvPr>
            <p:ph idx="1"/>
          </p:nvPr>
        </p:nvPicPr>
        <p:blipFill>
          <a:blip r:embed="rId4" cstate="print"/>
          <a:srcRect/>
          <a:stretch>
            <a:fillRect/>
          </a:stretch>
        </p:blipFill>
        <p:spPr bwMode="auto">
          <a:xfrm>
            <a:off x="5652120" y="1484784"/>
            <a:ext cx="3293565" cy="2980928"/>
          </a:xfrm>
          <a:prstGeom prst="rect">
            <a:avLst/>
          </a:prstGeom>
          <a:noFill/>
          <a:ln w="9525">
            <a:noFill/>
            <a:miter lim="800000"/>
            <a:headEnd/>
            <a:tailEnd/>
          </a:ln>
        </p:spPr>
      </p:pic>
      <p:sp>
        <p:nvSpPr>
          <p:cNvPr id="6" name="Rectangle 5"/>
          <p:cNvSpPr/>
          <p:nvPr/>
        </p:nvSpPr>
        <p:spPr>
          <a:xfrm>
            <a:off x="107504" y="1340768"/>
            <a:ext cx="5616624" cy="2554545"/>
          </a:xfrm>
          <a:prstGeom prst="rect">
            <a:avLst/>
          </a:prstGeom>
        </p:spPr>
        <p:txBody>
          <a:bodyPr wrap="square">
            <a:spAutoFit/>
          </a:bodyPr>
          <a:lstStyle/>
          <a:p>
            <a:pPr>
              <a:buFont typeface="Arial" pitchFamily="34" charset="0"/>
              <a:buChar char="•"/>
            </a:pPr>
            <a:r>
              <a:rPr lang="en-GB" sz="3200" dirty="0" smtClean="0"/>
              <a:t>Development of chalets then bungalows</a:t>
            </a:r>
          </a:p>
          <a:p>
            <a:pPr>
              <a:buFont typeface="Arial" pitchFamily="34" charset="0"/>
              <a:buChar char="•"/>
            </a:pPr>
            <a:r>
              <a:rPr lang="en-GB" sz="3200" dirty="0" smtClean="0"/>
              <a:t>1962 Development Corporation buy up plots</a:t>
            </a:r>
          </a:p>
          <a:p>
            <a:pPr>
              <a:buFont typeface="Arial" pitchFamily="34" charset="0"/>
              <a:buChar char="•"/>
            </a:pPr>
            <a:endParaRPr lang="en-GB" sz="3200" dirty="0" smtClean="0"/>
          </a:p>
        </p:txBody>
      </p:sp>
      <p:sp>
        <p:nvSpPr>
          <p:cNvPr id="7" name="Rectangle 6"/>
          <p:cNvSpPr/>
          <p:nvPr/>
        </p:nvSpPr>
        <p:spPr>
          <a:xfrm>
            <a:off x="4211960" y="4941168"/>
            <a:ext cx="4572000" cy="1569660"/>
          </a:xfrm>
          <a:prstGeom prst="rect">
            <a:avLst/>
          </a:prstGeom>
        </p:spPr>
        <p:txBody>
          <a:bodyPr wrap="square">
            <a:spAutoFit/>
          </a:bodyPr>
          <a:lstStyle/>
          <a:p>
            <a:pPr>
              <a:buFont typeface="Arial" pitchFamily="34" charset="0"/>
              <a:buChar char="•"/>
            </a:pPr>
            <a:r>
              <a:rPr lang="en-GB" sz="3200" dirty="0" smtClean="0"/>
              <a:t>1970 Basildon New Town created</a:t>
            </a:r>
          </a:p>
          <a:p>
            <a:pPr>
              <a:buFont typeface="Arial" pitchFamily="34" charset="0"/>
              <a:buChar char="•"/>
            </a:pPr>
            <a:r>
              <a:rPr lang="en-GB" sz="3200" dirty="0" err="1" smtClean="0"/>
              <a:t>Plotlands</a:t>
            </a:r>
            <a:r>
              <a:rPr lang="en-GB" sz="3200" dirty="0" smtClean="0"/>
              <a:t> extinguished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Case Study: Graven Hill</a:t>
            </a:r>
            <a:br>
              <a:rPr lang="en-GB" b="1" dirty="0" smtClean="0"/>
            </a:br>
            <a:r>
              <a:rPr lang="en-GB" b="1" dirty="0" smtClean="0"/>
              <a:t> North Oxfordshire</a:t>
            </a:r>
            <a:endParaRPr lang="en-GB" b="1" dirty="0"/>
          </a:p>
        </p:txBody>
      </p:sp>
      <p:sp>
        <p:nvSpPr>
          <p:cNvPr id="3" name="Content Placeholder 2"/>
          <p:cNvSpPr>
            <a:spLocks noGrp="1"/>
          </p:cNvSpPr>
          <p:nvPr>
            <p:ph idx="1"/>
          </p:nvPr>
        </p:nvSpPr>
        <p:spPr/>
        <p:txBody>
          <a:bodyPr>
            <a:normAutofit fontScale="55000" lnSpcReduction="20000"/>
          </a:bodyPr>
          <a:lstStyle/>
          <a:p>
            <a:endParaRPr lang="en-GB" dirty="0" smtClean="0"/>
          </a:p>
          <a:p>
            <a:r>
              <a:rPr lang="en-GB" dirty="0" smtClean="0"/>
              <a:t>Graven Hill an ex airport trailblazing site for self / custom build, largest in England</a:t>
            </a:r>
          </a:p>
          <a:p>
            <a:r>
              <a:rPr lang="en-GB" dirty="0" smtClean="0"/>
              <a:t>new homes programme (10 years)</a:t>
            </a:r>
          </a:p>
          <a:p>
            <a:r>
              <a:rPr lang="en-GB" dirty="0" smtClean="0"/>
              <a:t>Currently occupied by the MoD , vacating over next five years</a:t>
            </a:r>
          </a:p>
          <a:p>
            <a:r>
              <a:rPr lang="en-GB" dirty="0" smtClean="0"/>
              <a:t>188 hectares south of </a:t>
            </a:r>
            <a:r>
              <a:rPr lang="en-GB" dirty="0" err="1" smtClean="0"/>
              <a:t>Bicester</a:t>
            </a:r>
            <a:r>
              <a:rPr lang="en-GB" dirty="0" smtClean="0"/>
              <a:t> (=300 football fields)</a:t>
            </a:r>
          </a:p>
          <a:p>
            <a:r>
              <a:rPr lang="en-GB" dirty="0" smtClean="0"/>
              <a:t>Led by Graven Hill Village Development Company, delivery 10 year programme</a:t>
            </a:r>
          </a:p>
          <a:p>
            <a:r>
              <a:rPr lang="en-GB" dirty="0" smtClean="0"/>
              <a:t>Outline planning for 1,900 new homes, along with a primary school, employment space, a local pub/restaurant and a small number of local shops</a:t>
            </a:r>
          </a:p>
          <a:p>
            <a:r>
              <a:rPr lang="en-GB" dirty="0" smtClean="0"/>
              <a:t>Over £2.5 million of work began on site in early 2016</a:t>
            </a:r>
          </a:p>
          <a:p>
            <a:r>
              <a:rPr lang="en-GB" dirty="0" smtClean="0"/>
              <a:t>Includes the demolition of disused Ministry of Defence buildings and construction of the first access roads</a:t>
            </a:r>
          </a:p>
          <a:p>
            <a:r>
              <a:rPr lang="en-GB" dirty="0" smtClean="0"/>
              <a:t>The first Golden Brick plots in Phase 1A was released for sale from 22 August 2016</a:t>
            </a:r>
          </a:p>
          <a:p>
            <a:r>
              <a:rPr lang="en-GB" dirty="0" smtClean="0"/>
              <a:t>Further plots released gradually in batches over the coming months and years </a:t>
            </a:r>
          </a:p>
          <a:p>
            <a:pPr>
              <a:buNone/>
            </a:pPr>
            <a:r>
              <a:rPr lang="en-GB" dirty="0" smtClean="0"/>
              <a:t> </a:t>
            </a:r>
          </a:p>
          <a:p>
            <a:pPr>
              <a:buNone/>
            </a:pPr>
            <a:r>
              <a:rPr lang="en-GB" u="sng" dirty="0" smtClean="0">
                <a:hlinkClick r:id="rId2"/>
              </a:rPr>
              <a:t>http</a:t>
            </a:r>
            <a:r>
              <a:rPr lang="en-GB" u="sng" dirty="0" smtClean="0">
                <a:hlinkClick r:id="rId2"/>
              </a:rPr>
              <a:t>://gravenhill.co.uk</a:t>
            </a:r>
            <a:r>
              <a:rPr lang="en-GB" u="sng" dirty="0" smtClean="0">
                <a:hlinkClick r:id="rId2"/>
              </a:rPr>
              <a:t>/</a:t>
            </a:r>
            <a:endParaRPr lang="en-GB" u="sng" dirty="0" smtClean="0"/>
          </a:p>
          <a:p>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6861346" y="5273824"/>
            <a:ext cx="2282654"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Issues / discussion</a:t>
            </a:r>
            <a:endParaRPr lang="en-GB" b="1" dirty="0"/>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r>
              <a:rPr lang="en-GB" dirty="0" smtClean="0"/>
              <a:t>Lessons learnt from the passing of the </a:t>
            </a:r>
            <a:r>
              <a:rPr lang="en-GB" dirty="0" err="1" smtClean="0"/>
              <a:t>Plotlands</a:t>
            </a:r>
            <a:r>
              <a:rPr lang="en-GB" dirty="0" smtClean="0"/>
              <a:t>?</a:t>
            </a:r>
          </a:p>
          <a:p>
            <a:r>
              <a:rPr lang="en-GB" dirty="0" smtClean="0"/>
              <a:t>Difficulty </a:t>
            </a:r>
            <a:r>
              <a:rPr lang="en-GB" dirty="0" smtClean="0"/>
              <a:t>for planners to undertake the role of matching people to land. Not a normal planning function. Struggling to do this...</a:t>
            </a:r>
          </a:p>
          <a:p>
            <a:r>
              <a:rPr lang="en-GB" dirty="0" smtClean="0"/>
              <a:t>31 October regulation will be difficult to meet</a:t>
            </a:r>
          </a:p>
          <a:p>
            <a:r>
              <a:rPr lang="en-GB" dirty="0" smtClean="0"/>
              <a:t> Some potential applicants are matching with their own land </a:t>
            </a:r>
          </a:p>
          <a:p>
            <a:r>
              <a:rPr lang="en-GB" dirty="0" smtClean="0"/>
              <a:t>Might work well on big scale / site, but for one off sites harder to deliver</a:t>
            </a:r>
          </a:p>
          <a:p>
            <a:r>
              <a:rPr lang="en-GB" dirty="0" smtClean="0"/>
              <a:t>There is also the matter of planning consent</a:t>
            </a:r>
          </a:p>
          <a:p>
            <a:r>
              <a:rPr lang="en-GB" dirty="0" smtClean="0"/>
              <a:t>Issue for Green Belt land too</a:t>
            </a:r>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3" name="Content Placeholder 2"/>
          <p:cNvSpPr>
            <a:spLocks noGrp="1"/>
          </p:cNvSpPr>
          <p:nvPr>
            <p:ph idx="1"/>
          </p:nvPr>
        </p:nvSpPr>
        <p:spPr>
          <a:xfrm>
            <a:off x="457200" y="1600200"/>
            <a:ext cx="8686800" cy="4525963"/>
          </a:xfrm>
        </p:spPr>
        <p:txBody>
          <a:bodyPr/>
          <a:lstStyle/>
          <a:p>
            <a:r>
              <a:rPr lang="en-GB" dirty="0" smtClean="0"/>
              <a:t>Geography</a:t>
            </a:r>
          </a:p>
          <a:p>
            <a:r>
              <a:rPr lang="en-GB" dirty="0" smtClean="0"/>
              <a:t>National Policy</a:t>
            </a:r>
          </a:p>
          <a:p>
            <a:r>
              <a:rPr lang="en-GB" dirty="0" smtClean="0"/>
              <a:t>What’s happening in South Essex?</a:t>
            </a:r>
          </a:p>
          <a:p>
            <a:r>
              <a:rPr lang="en-GB" dirty="0" smtClean="0"/>
              <a:t>Learning from the past – </a:t>
            </a:r>
            <a:r>
              <a:rPr lang="en-GB" dirty="0" err="1" smtClean="0"/>
              <a:t>Plotlands</a:t>
            </a:r>
            <a:r>
              <a:rPr lang="en-GB" dirty="0" smtClean="0"/>
              <a:t>, Basildon</a:t>
            </a:r>
          </a:p>
          <a:p>
            <a:r>
              <a:rPr lang="en-GB" dirty="0" smtClean="0"/>
              <a:t>Looking to the future – Graven Hill, N Oxfordshire</a:t>
            </a:r>
          </a:p>
          <a:p>
            <a:r>
              <a:rPr lang="en-GB" dirty="0" smtClean="0"/>
              <a:t>Issues going forward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Thank you!</a:t>
            </a:r>
            <a:endParaRPr lang="en-GB" b="1" dirty="0"/>
          </a:p>
        </p:txBody>
      </p:sp>
      <p:sp>
        <p:nvSpPr>
          <p:cNvPr id="3" name="Content Placeholder 2"/>
          <p:cNvSpPr>
            <a:spLocks noGrp="1"/>
          </p:cNvSpPr>
          <p:nvPr>
            <p:ph idx="1"/>
          </p:nvPr>
        </p:nvSpPr>
        <p:spPr/>
        <p:txBody>
          <a:bodyPr/>
          <a:lstStyle/>
          <a:p>
            <a:pPr>
              <a:buNone/>
            </a:pPr>
            <a:endParaRPr lang="en-GB" b="1" dirty="0" smtClean="0"/>
          </a:p>
          <a:p>
            <a:pPr>
              <a:buNone/>
            </a:pPr>
            <a:r>
              <a:rPr lang="en-GB" b="1" dirty="0" smtClean="0"/>
              <a:t>Alastair Pollock</a:t>
            </a:r>
          </a:p>
          <a:p>
            <a:pPr>
              <a:buNone/>
            </a:pPr>
            <a:r>
              <a:rPr lang="en-GB" i="1" dirty="0" smtClean="0"/>
              <a:t>South Essex Housing Strategy Coordinator</a:t>
            </a:r>
          </a:p>
          <a:p>
            <a:endParaRPr lang="en-GB" dirty="0" smtClean="0"/>
          </a:p>
          <a:p>
            <a:r>
              <a:rPr lang="en-GB" dirty="0" smtClean="0">
                <a:hlinkClick r:id="rId2"/>
              </a:rPr>
              <a:t>apollock@castlepoint.gov.uk</a:t>
            </a:r>
            <a:endParaRPr lang="en-GB" dirty="0" smtClean="0"/>
          </a:p>
          <a:p>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5868144" y="5517232"/>
            <a:ext cx="303847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South Essex sub region</a:t>
            </a:r>
            <a:endParaRPr lang="en-GB" b="1"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525095" y="1600200"/>
            <a:ext cx="8093809" cy="4525963"/>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724128" y="5301208"/>
            <a:ext cx="286702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National Planning Policy Framework</a:t>
            </a:r>
            <a:endParaRPr lang="en-GB" b="1" dirty="0"/>
          </a:p>
        </p:txBody>
      </p:sp>
      <p:sp>
        <p:nvSpPr>
          <p:cNvPr id="3" name="Content Placeholder 2"/>
          <p:cNvSpPr>
            <a:spLocks noGrp="1"/>
          </p:cNvSpPr>
          <p:nvPr>
            <p:ph idx="1"/>
          </p:nvPr>
        </p:nvSpPr>
        <p:spPr/>
        <p:txBody>
          <a:bodyPr>
            <a:normAutofit lnSpcReduction="10000"/>
          </a:bodyPr>
          <a:lstStyle/>
          <a:p>
            <a:endParaRPr lang="en-GB" dirty="0" smtClean="0"/>
          </a:p>
          <a:p>
            <a:r>
              <a:rPr lang="en-GB" i="1" dirty="0" smtClean="0"/>
              <a:t>The NPPF – in expecting authorities to have a clear understanding of housing needs in their area – states that need should be addressed for all types of housing, including </a:t>
            </a:r>
            <a:r>
              <a:rPr lang="en-GB" b="1" i="1" dirty="0" smtClean="0"/>
              <a:t>people wishing to build their own homes</a:t>
            </a:r>
            <a:r>
              <a:rPr lang="en-GB" i="1" dirty="0" smtClean="0"/>
              <a:t>. This is also recognised in the PPG, which states that </a:t>
            </a:r>
            <a:r>
              <a:rPr lang="en-GB" b="1" i="1" dirty="0" smtClean="0"/>
              <a:t>local authorities should plan to meet the strong demand for such housing </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Laying the Foundations: a Housing Strategy for England</a:t>
            </a:r>
            <a:endParaRPr lang="en-GB" b="1" dirty="0"/>
          </a:p>
        </p:txBody>
      </p:sp>
      <p:sp>
        <p:nvSpPr>
          <p:cNvPr id="3" name="Content Placeholder 2"/>
          <p:cNvSpPr>
            <a:spLocks noGrp="1"/>
          </p:cNvSpPr>
          <p:nvPr>
            <p:ph idx="1"/>
          </p:nvPr>
        </p:nvSpPr>
        <p:spPr/>
        <p:txBody>
          <a:bodyPr>
            <a:normAutofit fontScale="77500" lnSpcReduction="20000"/>
          </a:bodyPr>
          <a:lstStyle/>
          <a:p>
            <a:endParaRPr lang="en-GB" dirty="0" smtClean="0"/>
          </a:p>
          <a:p>
            <a:r>
              <a:rPr lang="en-GB" dirty="0" smtClean="0"/>
              <a:t>The strategy states that, in 2011, over 100,000 UK residents were looking for building plots across the country, with around one in ten new homes custom built </a:t>
            </a:r>
          </a:p>
          <a:p>
            <a:r>
              <a:rPr lang="en-GB" dirty="0" smtClean="0"/>
              <a:t>This is considerably lower than in many other European countries, and recent figures suggest that – while there is demand – there are relatively few self-build homes in the UK, with just 8,235 delivered in 2013 – a fall of 22% since 2010</a:t>
            </a:r>
          </a:p>
          <a:p>
            <a:r>
              <a:rPr lang="en-GB" dirty="0" smtClean="0"/>
              <a:t>However, as many as half of people </a:t>
            </a:r>
          </a:p>
          <a:p>
            <a:pPr>
              <a:buNone/>
            </a:pPr>
            <a:r>
              <a:rPr lang="en-GB" dirty="0" smtClean="0"/>
              <a:t>	nationally would consider building </a:t>
            </a:r>
          </a:p>
          <a:p>
            <a:pPr>
              <a:buNone/>
            </a:pPr>
            <a:r>
              <a:rPr lang="en-GB" dirty="0" smtClean="0"/>
              <a:t>	their own home if they were able to do so </a:t>
            </a:r>
          </a:p>
          <a:p>
            <a:endParaRPr lang="en-GB" dirty="0"/>
          </a:p>
        </p:txBody>
      </p:sp>
      <p:pic>
        <p:nvPicPr>
          <p:cNvPr id="8" name="Picture 3"/>
          <p:cNvPicPr>
            <a:picLocks noChangeAspect="1" noChangeArrowheads="1"/>
          </p:cNvPicPr>
          <p:nvPr/>
        </p:nvPicPr>
        <p:blipFill>
          <a:blip r:embed="rId2" cstate="print"/>
          <a:srcRect/>
          <a:stretch>
            <a:fillRect/>
          </a:stretch>
        </p:blipFill>
        <p:spPr bwMode="auto">
          <a:xfrm>
            <a:off x="6804248" y="4296574"/>
            <a:ext cx="1800200" cy="2185957"/>
          </a:xfrm>
          <a:prstGeom prst="rect">
            <a:avLst/>
          </a:prstGeom>
          <a:noFill/>
          <a:ln w="9525">
            <a:solidFill>
              <a:schemeClr val="accent1">
                <a:alpha val="65000"/>
              </a:schemeClr>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Self-Build and Custom </a:t>
            </a:r>
            <a:r>
              <a:rPr lang="en-GB" b="1" dirty="0" err="1" smtClean="0"/>
              <a:t>Housebuilding</a:t>
            </a:r>
            <a:r>
              <a:rPr lang="en-GB" b="1" dirty="0" smtClean="0"/>
              <a:t> Act 2015</a:t>
            </a:r>
            <a:endParaRPr lang="en-GB" b="1" dirty="0"/>
          </a:p>
        </p:txBody>
      </p:sp>
      <p:sp>
        <p:nvSpPr>
          <p:cNvPr id="3" name="Content Placeholder 2"/>
          <p:cNvSpPr>
            <a:spLocks noGrp="1"/>
          </p:cNvSpPr>
          <p:nvPr>
            <p:ph idx="1"/>
          </p:nvPr>
        </p:nvSpPr>
        <p:spPr/>
        <p:txBody>
          <a:bodyPr>
            <a:normAutofit fontScale="85000" lnSpcReduction="10000"/>
          </a:bodyPr>
          <a:lstStyle/>
          <a:p>
            <a:endParaRPr lang="en-GB" dirty="0" smtClean="0"/>
          </a:p>
          <a:p>
            <a:r>
              <a:rPr lang="en-GB" dirty="0" smtClean="0"/>
              <a:t>Legislative framework for the first part of Right to Build</a:t>
            </a:r>
          </a:p>
          <a:p>
            <a:r>
              <a:rPr lang="en-GB" dirty="0" smtClean="0"/>
              <a:t>From 1 April 2016, this requires local authorities to establish local registers of custom builders wishing to acquire suitable land to build their own home, and local authorities should have regard to demand from this local register when exercising planning functions</a:t>
            </a:r>
          </a:p>
          <a:p>
            <a:r>
              <a:rPr lang="en-GB" dirty="0" smtClean="0"/>
              <a:t>This will provide a valuable future mechanism for monitoring demand for self-build and custom build housing across South Essex, which should be used in the development of Local Plans</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What’s happening in South </a:t>
            </a:r>
            <a:r>
              <a:rPr lang="en-GB" b="1" dirty="0" smtClean="0"/>
              <a:t>Essex</a:t>
            </a:r>
            <a:endParaRPr lang="en-GB" b="1" dirty="0"/>
          </a:p>
        </p:txBody>
      </p:sp>
      <p:sp>
        <p:nvSpPr>
          <p:cNvPr id="3" name="Content Placeholder 2"/>
          <p:cNvSpPr>
            <a:spLocks noGrp="1"/>
          </p:cNvSpPr>
          <p:nvPr>
            <p:ph idx="1"/>
          </p:nvPr>
        </p:nvSpPr>
        <p:spPr/>
        <p:txBody>
          <a:bodyPr>
            <a:normAutofit fontScale="85000" lnSpcReduction="10000"/>
          </a:bodyPr>
          <a:lstStyle/>
          <a:p>
            <a:pPr>
              <a:buNone/>
            </a:pPr>
            <a:r>
              <a:rPr lang="en-GB" b="1" i="1" dirty="0" smtClean="0"/>
              <a:t>Questions asked</a:t>
            </a:r>
          </a:p>
          <a:p>
            <a:r>
              <a:rPr lang="en-GB" i="1" dirty="0" smtClean="0"/>
              <a:t>Is </a:t>
            </a:r>
            <a:r>
              <a:rPr lang="en-GB" i="1" dirty="0" smtClean="0"/>
              <a:t>your local register fully set up?</a:t>
            </a:r>
          </a:p>
          <a:p>
            <a:r>
              <a:rPr lang="en-GB" i="1" dirty="0" smtClean="0"/>
              <a:t>If so, how many people do you have on your register?</a:t>
            </a:r>
          </a:p>
          <a:p>
            <a:r>
              <a:rPr lang="en-GB" i="1" dirty="0" smtClean="0"/>
              <a:t>What does your local plan saying about custom / self build?</a:t>
            </a:r>
          </a:p>
          <a:p>
            <a:r>
              <a:rPr lang="en-GB" i="1" dirty="0" smtClean="0"/>
              <a:t>What plans does your authority have for allocating sites for custom / self build now or in the future?</a:t>
            </a:r>
          </a:p>
          <a:p>
            <a:r>
              <a:rPr lang="en-GB" i="1" dirty="0" smtClean="0"/>
              <a:t>How are you promoting Self Build / Custom Build in your authority?</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GB" b="1" dirty="0" smtClean="0"/>
              <a:t>Summary of Responses</a:t>
            </a:r>
            <a:endParaRPr lang="en-GB" b="1" dirty="0"/>
          </a:p>
        </p:txBody>
      </p:sp>
      <p:graphicFrame>
        <p:nvGraphicFramePr>
          <p:cNvPr id="4" name="Content Placeholder 3"/>
          <p:cNvGraphicFramePr>
            <a:graphicFrameLocks noGrp="1"/>
          </p:cNvGraphicFramePr>
          <p:nvPr>
            <p:ph idx="1"/>
          </p:nvPr>
        </p:nvGraphicFramePr>
        <p:xfrm>
          <a:off x="467544" y="1052736"/>
          <a:ext cx="8229600" cy="5148252"/>
        </p:xfrm>
        <a:graphic>
          <a:graphicData uri="http://schemas.openxmlformats.org/drawingml/2006/table">
            <a:tbl>
              <a:tblPr firstRow="1" bandRow="1">
                <a:tableStyleId>{5C22544A-7EE6-4342-B048-85BDC9FD1C3A}</a:tableStyleId>
              </a:tblPr>
              <a:tblGrid>
                <a:gridCol w="1440160"/>
                <a:gridCol w="1224136"/>
                <a:gridCol w="1512168"/>
                <a:gridCol w="2016224"/>
                <a:gridCol w="2036912"/>
              </a:tblGrid>
              <a:tr h="858042">
                <a:tc>
                  <a:txBody>
                    <a:bodyPr/>
                    <a:lstStyle/>
                    <a:p>
                      <a:r>
                        <a:rPr lang="en-GB" sz="2000" b="1" dirty="0" smtClean="0">
                          <a:effectLst>
                            <a:outerShdw blurRad="38100" dist="38100" dir="2700000" algn="tl">
                              <a:srgbClr val="000000">
                                <a:alpha val="43137"/>
                              </a:srgbClr>
                            </a:outerShdw>
                          </a:effectLst>
                        </a:rPr>
                        <a:t>LA</a:t>
                      </a:r>
                      <a:endParaRPr lang="en-GB" sz="2000" b="1" dirty="0">
                        <a:effectLst>
                          <a:outerShdw blurRad="38100" dist="38100" dir="2700000" algn="tl">
                            <a:srgbClr val="000000">
                              <a:alpha val="43137"/>
                            </a:srgbClr>
                          </a:outerShdw>
                        </a:effectLst>
                      </a:endParaRPr>
                    </a:p>
                  </a:txBody>
                  <a:tcPr/>
                </a:tc>
                <a:tc>
                  <a:txBody>
                    <a:bodyPr/>
                    <a:lstStyle/>
                    <a:p>
                      <a:r>
                        <a:rPr lang="en-GB" sz="2000" b="1" dirty="0" smtClean="0">
                          <a:effectLst>
                            <a:outerShdw blurRad="38100" dist="38100" dir="2700000" algn="tl">
                              <a:srgbClr val="000000">
                                <a:alpha val="43137"/>
                              </a:srgbClr>
                            </a:outerShdw>
                          </a:effectLst>
                        </a:rPr>
                        <a:t>Register</a:t>
                      </a:r>
                      <a:r>
                        <a:rPr lang="en-GB" sz="2000" b="1" baseline="0" dirty="0" smtClean="0">
                          <a:effectLst>
                            <a:outerShdw blurRad="38100" dist="38100" dir="2700000" algn="tl">
                              <a:srgbClr val="000000">
                                <a:alpha val="43137"/>
                              </a:srgbClr>
                            </a:outerShdw>
                          </a:effectLst>
                        </a:rPr>
                        <a:t> set up</a:t>
                      </a:r>
                      <a:endParaRPr lang="en-GB" sz="2000" b="1" dirty="0">
                        <a:effectLst>
                          <a:outerShdw blurRad="38100" dist="38100" dir="2700000" algn="tl">
                            <a:srgbClr val="000000">
                              <a:alpha val="43137"/>
                            </a:srgbClr>
                          </a:outerShdw>
                        </a:effectLst>
                      </a:endParaRPr>
                    </a:p>
                  </a:txBody>
                  <a:tcPr/>
                </a:tc>
                <a:tc>
                  <a:txBody>
                    <a:bodyPr/>
                    <a:lstStyle/>
                    <a:p>
                      <a:r>
                        <a:rPr lang="en-GB" sz="2000" b="1" dirty="0" smtClean="0">
                          <a:effectLst>
                            <a:outerShdw blurRad="38100" dist="38100" dir="2700000" algn="tl">
                              <a:srgbClr val="000000">
                                <a:alpha val="43137"/>
                              </a:srgbClr>
                            </a:outerShdw>
                          </a:effectLst>
                        </a:rPr>
                        <a:t>Numbers</a:t>
                      </a:r>
                      <a:r>
                        <a:rPr lang="en-GB" sz="2000" b="1" baseline="0" dirty="0" smtClean="0">
                          <a:effectLst>
                            <a:outerShdw blurRad="38100" dist="38100" dir="2700000" algn="tl">
                              <a:srgbClr val="000000">
                                <a:alpha val="43137"/>
                              </a:srgbClr>
                            </a:outerShdw>
                          </a:effectLst>
                        </a:rPr>
                        <a:t> accepted</a:t>
                      </a:r>
                      <a:endParaRPr lang="en-GB" sz="2000" b="1" dirty="0">
                        <a:effectLst>
                          <a:outerShdw blurRad="38100" dist="38100" dir="2700000" algn="tl">
                            <a:srgbClr val="000000">
                              <a:alpha val="43137"/>
                            </a:srgbClr>
                          </a:outerShdw>
                        </a:effectLst>
                      </a:endParaRPr>
                    </a:p>
                  </a:txBody>
                  <a:tcPr/>
                </a:tc>
                <a:tc>
                  <a:txBody>
                    <a:bodyPr/>
                    <a:lstStyle/>
                    <a:p>
                      <a:r>
                        <a:rPr lang="en-GB" sz="2000" b="1" dirty="0" smtClean="0">
                          <a:effectLst>
                            <a:outerShdw blurRad="38100" dist="38100" dir="2700000" algn="tl">
                              <a:srgbClr val="000000">
                                <a:alpha val="43137"/>
                              </a:srgbClr>
                            </a:outerShdw>
                          </a:effectLst>
                        </a:rPr>
                        <a:t>Planning Policy</a:t>
                      </a:r>
                      <a:endParaRPr lang="en-GB" sz="2000" b="1" dirty="0">
                        <a:effectLst>
                          <a:outerShdw blurRad="38100" dist="38100" dir="2700000" algn="tl">
                            <a:srgbClr val="000000">
                              <a:alpha val="43137"/>
                            </a:srgbClr>
                          </a:outerShdw>
                        </a:effectLst>
                      </a:endParaRPr>
                    </a:p>
                  </a:txBody>
                  <a:tcPr/>
                </a:tc>
                <a:tc>
                  <a:txBody>
                    <a:bodyPr/>
                    <a:lstStyle/>
                    <a:p>
                      <a:r>
                        <a:rPr lang="en-GB" sz="2000" b="1" dirty="0" smtClean="0">
                          <a:effectLst>
                            <a:outerShdw blurRad="38100" dist="38100" dir="2700000" algn="tl">
                              <a:srgbClr val="000000">
                                <a:alpha val="43137"/>
                              </a:srgbClr>
                            </a:outerShdw>
                          </a:effectLst>
                        </a:rPr>
                        <a:t>Promotion on</a:t>
                      </a:r>
                      <a:r>
                        <a:rPr lang="en-GB" sz="2000" b="1" baseline="0" dirty="0" smtClean="0">
                          <a:effectLst>
                            <a:outerShdw blurRad="38100" dist="38100" dir="2700000" algn="tl">
                              <a:srgbClr val="000000">
                                <a:alpha val="43137"/>
                              </a:srgbClr>
                            </a:outerShdw>
                          </a:effectLst>
                        </a:rPr>
                        <a:t> web site</a:t>
                      </a:r>
                      <a:endParaRPr lang="en-GB" sz="2000" b="1" dirty="0">
                        <a:effectLst>
                          <a:outerShdw blurRad="38100" dist="38100" dir="2700000" algn="tl">
                            <a:srgbClr val="000000">
                              <a:alpha val="43137"/>
                            </a:srgbClr>
                          </a:outerShdw>
                        </a:effectLst>
                      </a:endParaRPr>
                    </a:p>
                  </a:txBody>
                  <a:tcPr/>
                </a:tc>
              </a:tr>
              <a:tr h="858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effectLst>
                            <a:outerShdw blurRad="38100" dist="38100" dir="2700000" algn="tl">
                              <a:srgbClr val="000000">
                                <a:alpha val="43137"/>
                              </a:srgbClr>
                            </a:outerShdw>
                          </a:effectLst>
                        </a:rPr>
                        <a:t>Basildon</a:t>
                      </a:r>
                      <a:endParaRPr lang="en-GB" sz="1800" b="1" dirty="0" smtClean="0">
                        <a:solidFill>
                          <a:srgbClr val="00B050"/>
                        </a:solidFill>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a:txBody>
                  <a:tcPr/>
                </a:tc>
                <a:tc>
                  <a:txBody>
                    <a:bodyPr/>
                    <a:lstStyle/>
                    <a:p>
                      <a:pPr algn="ctr"/>
                      <a:r>
                        <a:rPr lang="en-GB" sz="2000" dirty="0" smtClean="0"/>
                        <a:t>√</a:t>
                      </a:r>
                      <a:endParaRPr lang="en-GB" sz="2000" dirty="0"/>
                    </a:p>
                  </a:txBody>
                  <a:tcPr/>
                </a:tc>
                <a:tc>
                  <a:txBody>
                    <a:bodyPr/>
                    <a:lstStyle/>
                    <a:p>
                      <a:pPr algn="ctr"/>
                      <a:r>
                        <a:rPr lang="en-GB" sz="2000" dirty="0" smtClean="0"/>
                        <a:t>3</a:t>
                      </a:r>
                      <a:endParaRPr lang="en-GB"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 √</a:t>
                      </a:r>
                    </a:p>
                    <a:p>
                      <a:pPr algn="ctr"/>
                      <a:r>
                        <a:rPr lang="en-GB" sz="1400" dirty="0" smtClean="0"/>
                        <a:t>But only site specific</a:t>
                      </a:r>
                      <a:endParaRPr lang="en-GB" sz="1400" dirty="0"/>
                    </a:p>
                  </a:txBody>
                  <a:tcPr/>
                </a:tc>
                <a:tc>
                  <a:txBody>
                    <a:bodyPr/>
                    <a:lstStyle/>
                    <a:p>
                      <a:pPr algn="ctr"/>
                      <a:r>
                        <a:rPr lang="en-GB" sz="2000" dirty="0" smtClean="0"/>
                        <a:t>Yes</a:t>
                      </a:r>
                      <a:endParaRPr lang="en-GB" sz="2000" dirty="0"/>
                    </a:p>
                  </a:txBody>
                  <a:tcPr/>
                </a:tc>
              </a:tr>
              <a:tr h="858042">
                <a:tc>
                  <a:txBody>
                    <a:bodyPr/>
                    <a:lstStyle/>
                    <a:p>
                      <a:r>
                        <a:rPr lang="en-GB" sz="2000" b="1" dirty="0" smtClean="0">
                          <a:solidFill>
                            <a:srgbClr val="FF0000"/>
                          </a:solidFill>
                          <a:effectLst>
                            <a:outerShdw blurRad="38100" dist="38100" dir="2700000" algn="tl">
                              <a:srgbClr val="000000">
                                <a:alpha val="43137"/>
                              </a:srgbClr>
                            </a:outerShdw>
                          </a:effectLst>
                        </a:rPr>
                        <a:t>Castle Point</a:t>
                      </a:r>
                      <a:endParaRPr lang="en-GB" sz="20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a:t>
                      </a:r>
                    </a:p>
                    <a:p>
                      <a:pPr algn="ct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dirty="0" smtClean="0"/>
                        <a:t>×</a:t>
                      </a:r>
                      <a:endParaRPr lang="en-GB" sz="2000" dirty="0"/>
                    </a:p>
                  </a:txBody>
                  <a:tcPr/>
                </a:tc>
                <a:tc>
                  <a:txBody>
                    <a:bodyPr/>
                    <a:lstStyle/>
                    <a:p>
                      <a:pPr algn="ctr"/>
                      <a:r>
                        <a:rPr lang="en-GB" sz="2000" dirty="0" smtClean="0"/>
                        <a:t>Yes</a:t>
                      </a:r>
                      <a:endParaRPr lang="en-GB" sz="2000" dirty="0"/>
                    </a:p>
                  </a:txBody>
                  <a:tcPr/>
                </a:tc>
              </a:tr>
              <a:tr h="858042">
                <a:tc>
                  <a:txBody>
                    <a:bodyPr/>
                    <a:lstStyle/>
                    <a:p>
                      <a:r>
                        <a:rPr lang="en-GB" sz="2000" b="1" dirty="0" err="1" smtClean="0">
                          <a:solidFill>
                            <a:srgbClr val="FF0000"/>
                          </a:solidFill>
                          <a:effectLst>
                            <a:outerShdw blurRad="38100" dist="38100" dir="2700000" algn="tl">
                              <a:srgbClr val="000000">
                                <a:alpha val="43137"/>
                              </a:srgbClr>
                            </a:outerShdw>
                          </a:effectLst>
                        </a:rPr>
                        <a:t>Rochford</a:t>
                      </a:r>
                      <a:endParaRPr lang="en-GB" sz="20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a:t>
                      </a:r>
                    </a:p>
                    <a:p>
                      <a:pPr algn="ctr"/>
                      <a:endParaRPr lang="en-GB" sz="2000" dirty="0"/>
                    </a:p>
                  </a:txBody>
                  <a:tcPr/>
                </a:tc>
                <a:tc>
                  <a:txBody>
                    <a:bodyPr/>
                    <a:lstStyle/>
                    <a:p>
                      <a:pPr algn="ctr"/>
                      <a:r>
                        <a:rPr lang="en-GB" sz="2000" dirty="0" smtClean="0"/>
                        <a:t>36</a:t>
                      </a:r>
                      <a:endParaRPr lang="en-GB" sz="2000" dirty="0"/>
                    </a:p>
                  </a:txBody>
                  <a:tcPr/>
                </a:tc>
                <a:tc>
                  <a:txBody>
                    <a:bodyPr/>
                    <a:lstStyle/>
                    <a:p>
                      <a:pPr algn="ctr"/>
                      <a:r>
                        <a:rPr lang="en-GB" sz="2000" dirty="0" smtClean="0"/>
                        <a:t>×</a:t>
                      </a:r>
                      <a:endParaRPr lang="en-GB" sz="2000" dirty="0"/>
                    </a:p>
                  </a:txBody>
                  <a:tcPr/>
                </a:tc>
                <a:tc>
                  <a:txBody>
                    <a:bodyPr/>
                    <a:lstStyle/>
                    <a:p>
                      <a:pPr algn="ctr"/>
                      <a:r>
                        <a:rPr lang="en-GB" sz="2000" dirty="0" smtClean="0"/>
                        <a:t>Yes</a:t>
                      </a:r>
                      <a:endParaRPr lang="en-GB" sz="2000" dirty="0"/>
                    </a:p>
                  </a:txBody>
                  <a:tcPr/>
                </a:tc>
              </a:tr>
              <a:tr h="858042">
                <a:tc>
                  <a:txBody>
                    <a:bodyPr/>
                    <a:lstStyle/>
                    <a:p>
                      <a:r>
                        <a:rPr lang="en-GB" sz="2000" b="1" dirty="0" smtClean="0">
                          <a:solidFill>
                            <a:srgbClr val="FF0000"/>
                          </a:solidFill>
                          <a:effectLst>
                            <a:outerShdw blurRad="38100" dist="38100" dir="2700000" algn="tl">
                              <a:srgbClr val="000000">
                                <a:alpha val="43137"/>
                              </a:srgbClr>
                            </a:outerShdw>
                          </a:effectLst>
                        </a:rPr>
                        <a:t>Southend</a:t>
                      </a:r>
                      <a:endParaRPr lang="en-GB" sz="2000" b="1" dirty="0" smtClean="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a:t>
                      </a:r>
                    </a:p>
                    <a:p>
                      <a:pPr algn="ctr"/>
                      <a:endParaRPr lang="en-GB" sz="2000" dirty="0"/>
                    </a:p>
                  </a:txBody>
                  <a:tcPr/>
                </a:tc>
                <a:tc>
                  <a:txBody>
                    <a:bodyPr/>
                    <a:lstStyle/>
                    <a:p>
                      <a:pPr algn="ctr"/>
                      <a:r>
                        <a:rPr lang="en-GB" sz="2000" dirty="0" smtClean="0"/>
                        <a:t>8</a:t>
                      </a:r>
                      <a:endParaRPr lang="en-GB" sz="2000" dirty="0"/>
                    </a:p>
                  </a:txBody>
                  <a:tcPr/>
                </a:tc>
                <a:tc>
                  <a:txBody>
                    <a:bodyPr/>
                    <a:lstStyle/>
                    <a:p>
                      <a:pPr algn="ctr"/>
                      <a:r>
                        <a:rPr lang="en-GB" sz="2000" dirty="0" smtClean="0"/>
                        <a:t>×</a:t>
                      </a:r>
                      <a:endParaRPr lang="en-GB" sz="2000" dirty="0"/>
                    </a:p>
                  </a:txBody>
                  <a:tcPr/>
                </a:tc>
                <a:tc>
                  <a:txBody>
                    <a:bodyPr/>
                    <a:lstStyle/>
                    <a:p>
                      <a:pPr algn="ctr"/>
                      <a:r>
                        <a:rPr lang="en-GB" sz="2000" dirty="0" smtClean="0"/>
                        <a:t>Yes</a:t>
                      </a:r>
                      <a:endParaRPr lang="en-GB" sz="2000" dirty="0"/>
                    </a:p>
                  </a:txBody>
                  <a:tcPr/>
                </a:tc>
              </a:tr>
              <a:tr h="858042">
                <a:tc>
                  <a:txBody>
                    <a:bodyPr/>
                    <a:lstStyle/>
                    <a:p>
                      <a:r>
                        <a:rPr lang="en-GB" sz="2000" b="1" dirty="0" smtClean="0">
                          <a:solidFill>
                            <a:srgbClr val="FF0000"/>
                          </a:solidFill>
                          <a:effectLst>
                            <a:outerShdw blurRad="38100" dist="38100" dir="2700000" algn="tl">
                              <a:srgbClr val="000000">
                                <a:alpha val="43137"/>
                              </a:srgbClr>
                            </a:outerShdw>
                          </a:effectLst>
                        </a:rPr>
                        <a:t>Thurrock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a:t>
                      </a:r>
                    </a:p>
                    <a:p>
                      <a:pPr algn="ctr"/>
                      <a:endParaRPr lang="en-GB" sz="2000" dirty="0"/>
                    </a:p>
                  </a:txBody>
                  <a:tcPr/>
                </a:tc>
                <a:tc>
                  <a:txBody>
                    <a:bodyPr/>
                    <a:lstStyle/>
                    <a:p>
                      <a:pPr algn="ctr"/>
                      <a:r>
                        <a:rPr lang="en-GB" sz="2000" dirty="0" smtClean="0"/>
                        <a:t>3</a:t>
                      </a:r>
                      <a:endParaRPr lang="en-GB" sz="2000" dirty="0"/>
                    </a:p>
                  </a:txBody>
                  <a:tcPr/>
                </a:tc>
                <a:tc>
                  <a:txBody>
                    <a:bodyPr/>
                    <a:lstStyle/>
                    <a:p>
                      <a:pPr algn="ctr"/>
                      <a:r>
                        <a:rPr lang="en-GB" sz="2000" dirty="0" smtClean="0"/>
                        <a:t>×</a:t>
                      </a:r>
                      <a:endParaRPr lang="en-GB" sz="2000" dirty="0"/>
                    </a:p>
                  </a:txBody>
                  <a:tcPr/>
                </a:tc>
                <a:tc>
                  <a:txBody>
                    <a:bodyPr/>
                    <a:lstStyle/>
                    <a:p>
                      <a:pPr algn="ctr"/>
                      <a:r>
                        <a:rPr lang="en-GB" sz="2000" dirty="0" smtClean="0"/>
                        <a:t>Yes</a:t>
                      </a:r>
                      <a:endParaRPr lang="en-GB" sz="20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Thurrock</a:t>
            </a:r>
            <a:endParaRPr lang="en-GB" b="1" dirty="0"/>
          </a:p>
        </p:txBody>
      </p:sp>
      <p:sp>
        <p:nvSpPr>
          <p:cNvPr id="3" name="Content Placeholder 2"/>
          <p:cNvSpPr>
            <a:spLocks noGrp="1"/>
          </p:cNvSpPr>
          <p:nvPr>
            <p:ph idx="1"/>
          </p:nvPr>
        </p:nvSpPr>
        <p:spPr>
          <a:xfrm>
            <a:off x="323528" y="1340768"/>
            <a:ext cx="8496944" cy="4896544"/>
          </a:xfrm>
        </p:spPr>
        <p:txBody>
          <a:bodyPr>
            <a:normAutofit fontScale="62500" lnSpcReduction="20000"/>
          </a:bodyPr>
          <a:lstStyle/>
          <a:p>
            <a:pPr>
              <a:buNone/>
            </a:pPr>
            <a:r>
              <a:rPr lang="en-GB" dirty="0" smtClean="0"/>
              <a:t> </a:t>
            </a:r>
          </a:p>
          <a:p>
            <a:r>
              <a:rPr lang="en-GB" dirty="0" smtClean="0"/>
              <a:t>Local register administered by Site3 on behalf of Housing Team  </a:t>
            </a:r>
          </a:p>
          <a:p>
            <a:pPr>
              <a:buNone/>
            </a:pPr>
            <a:r>
              <a:rPr lang="en-GB" dirty="0" smtClean="0"/>
              <a:t> </a:t>
            </a:r>
          </a:p>
          <a:p>
            <a:r>
              <a:rPr lang="en-GB" dirty="0" smtClean="0"/>
              <a:t>Thurrock’s adopted Core Strategy (as amended) does not specifically mention custom or self-build.  The emerging Local Plan will look at options for promoting self-build and specific questions have already been asked in the Issues and Options stage</a:t>
            </a:r>
          </a:p>
          <a:p>
            <a:endParaRPr lang="en-GB" dirty="0" smtClean="0"/>
          </a:p>
          <a:p>
            <a:r>
              <a:rPr lang="en-GB" dirty="0" smtClean="0"/>
              <a:t>Thurrock  will be exploring the suitability of sites to be allocated for this purpose as part of our 2016 HLAA and will be inviting the National Custom and</a:t>
            </a:r>
            <a:r>
              <a:rPr lang="en-GB" b="1" dirty="0" smtClean="0"/>
              <a:t> </a:t>
            </a:r>
            <a:r>
              <a:rPr lang="en-GB" i="1" dirty="0" smtClean="0"/>
              <a:t>Self Build Association to participate on the HLAA stakeholder panel</a:t>
            </a:r>
            <a:endParaRPr lang="en-GB" dirty="0" smtClean="0"/>
          </a:p>
          <a:p>
            <a:r>
              <a:rPr lang="en-GB" dirty="0" smtClean="0"/>
              <a:t> </a:t>
            </a:r>
          </a:p>
          <a:p>
            <a:pPr lvl="0"/>
            <a:r>
              <a:rPr lang="en-GB" dirty="0" smtClean="0"/>
              <a:t>The initiative is promoted on their website: </a:t>
            </a:r>
          </a:p>
          <a:p>
            <a:r>
              <a:rPr lang="en-GB" u="sng" dirty="0" smtClean="0">
                <a:hlinkClick r:id="rId2"/>
              </a:rPr>
              <a:t>https://www.thurrock.gov.uk/forms/register-interest-in-building-your-own-home</a:t>
            </a:r>
            <a:r>
              <a:rPr lang="en-GB" dirty="0" smtClean="0"/>
              <a:t> and </a:t>
            </a:r>
            <a:r>
              <a:rPr lang="en-GB" u="sng" dirty="0" smtClean="0">
                <a:hlinkClick r:id="rId3"/>
              </a:rPr>
              <a:t>https://www.thurrock.gov.uk/finding-somewhere-to-live/self-build-and-custom-housebuilding</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987</Words>
  <Application>Microsoft Office PowerPoint</Application>
  <PresentationFormat>On-screen Show (4:3)</PresentationFormat>
  <Paragraphs>152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Self Build &amp; Custom Build Event  Ashford, Kent   Planning Policy Update   </vt:lpstr>
      <vt:lpstr>Summary</vt:lpstr>
      <vt:lpstr>South Essex sub region</vt:lpstr>
      <vt:lpstr>National Planning Policy Framework</vt:lpstr>
      <vt:lpstr>Laying the Foundations: a Housing Strategy for England</vt:lpstr>
      <vt:lpstr>Self-Build and Custom Housebuilding Act 2015</vt:lpstr>
      <vt:lpstr>What’s happening in South Essex</vt:lpstr>
      <vt:lpstr>Summary of Responses</vt:lpstr>
      <vt:lpstr>Thurrock</vt:lpstr>
      <vt:lpstr>Recent Survey Thurrock cont.</vt:lpstr>
      <vt:lpstr>Basildon </vt:lpstr>
      <vt:lpstr>Rochford</vt:lpstr>
      <vt:lpstr>Southend</vt:lpstr>
      <vt:lpstr>Castle Point </vt:lpstr>
      <vt:lpstr>Plotlands – Origins</vt:lpstr>
      <vt:lpstr>Plotlands – Development</vt:lpstr>
      <vt:lpstr>Plotlands – The Passing</vt:lpstr>
      <vt:lpstr>Case Study: Graven Hill  North Oxfordshire</vt:lpstr>
      <vt:lpstr>Issues / discussion</vt:lpstr>
      <vt:lpstr>Thank you!</vt:lpstr>
    </vt:vector>
  </TitlesOfParts>
  <Company>Castle Point Borough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Essex Housing Group</dc:title>
  <dc:creator>apollock</dc:creator>
  <cp:lastModifiedBy>apollock</cp:lastModifiedBy>
  <cp:revision>100</cp:revision>
  <dcterms:created xsi:type="dcterms:W3CDTF">2016-09-20T10:30:44Z</dcterms:created>
  <dcterms:modified xsi:type="dcterms:W3CDTF">2016-10-19T15:09:53Z</dcterms:modified>
</cp:coreProperties>
</file>