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69" r:id="rId3"/>
    <p:sldId id="270" r:id="rId4"/>
    <p:sldId id="261" r:id="rId5"/>
    <p:sldId id="265" r:id="rId6"/>
    <p:sldId id="263" r:id="rId7"/>
    <p:sldId id="266" r:id="rId8"/>
    <p:sldId id="277" r:id="rId9"/>
    <p:sldId id="276" r:id="rId10"/>
    <p:sldId id="278" r:id="rId11"/>
    <p:sldId id="279" r:id="rId12"/>
    <p:sldId id="280" r:id="rId13"/>
    <p:sldId id="281" r:id="rId14"/>
    <p:sldId id="286" r:id="rId15"/>
    <p:sldId id="273" r:id="rId16"/>
    <p:sldId id="274" r:id="rId17"/>
    <p:sldId id="282" r:id="rId18"/>
    <p:sldId id="283" r:id="rId19"/>
    <p:sldId id="271" r:id="rId20"/>
    <p:sldId id="272" r:id="rId21"/>
    <p:sldId id="28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F56"/>
    <a:srgbClr val="055AA7"/>
    <a:srgbClr val="055EAF"/>
    <a:srgbClr val="0564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7" autoAdjust="0"/>
    <p:restoredTop sz="94663" autoAdjust="0"/>
  </p:normalViewPr>
  <p:slideViewPr>
    <p:cSldViewPr>
      <p:cViewPr varScale="1">
        <p:scale>
          <a:sx n="107" d="100"/>
          <a:sy n="107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</c:spPr>
          <c:invertIfNegative val="0"/>
          <c:cat>
            <c:strRef>
              <c:f>Sheet1!$B$3:$B$4</c:f>
              <c:strCache>
                <c:ptCount val="2"/>
                <c:pt idx="0">
                  <c:v>Parliamentary
cycle</c:v>
                </c:pt>
                <c:pt idx="1">
                  <c:v>Viability
assessments</c:v>
                </c:pt>
              </c:strCache>
            </c:strRef>
          </c:cat>
          <c:val>
            <c:numRef>
              <c:f>Sheet1!$A$3:$A$4</c:f>
              <c:numCache>
                <c:formatCode>General</c:formatCode>
                <c:ptCount val="2"/>
                <c:pt idx="0">
                  <c:v>5</c:v>
                </c:pt>
                <c:pt idx="1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498752"/>
        <c:axId val="119214848"/>
      </c:barChart>
      <c:catAx>
        <c:axId val="71498752"/>
        <c:scaling>
          <c:orientation val="minMax"/>
        </c:scaling>
        <c:delete val="0"/>
        <c:axPos val="l"/>
        <c:majorTickMark val="out"/>
        <c:minorTickMark val="none"/>
        <c:tickLblPos val="nextTo"/>
        <c:crossAx val="119214848"/>
        <c:crosses val="autoZero"/>
        <c:auto val="1"/>
        <c:lblAlgn val="ctr"/>
        <c:lblOffset val="100"/>
        <c:noMultiLvlLbl val="0"/>
      </c:catAx>
      <c:valAx>
        <c:axId val="119214848"/>
        <c:scaling>
          <c:orientation val="minMax"/>
          <c:max val="60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7149875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>
        <c:manualLayout>
          <c:xMode val="edge"/>
          <c:yMode val="edge"/>
          <c:x val="0.40118744531933509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3423643919510062"/>
          <c:y val="0.1078462173879647"/>
          <c:w val="0.5476388888888889"/>
          <c:h val="0.78820577298661332"/>
        </c:manualLayout>
      </c:layout>
      <c:pieChart>
        <c:varyColors val="1"/>
        <c:ser>
          <c:idx val="0"/>
          <c:order val="0"/>
          <c:tx>
            <c:strRef>
              <c:f>Sheet1!$A$17</c:f>
              <c:strCache>
                <c:ptCount val="1"/>
                <c:pt idx="0">
                  <c:v>Previously</c:v>
                </c:pt>
              </c:strCache>
            </c:strRef>
          </c:tx>
          <c:cat>
            <c:strRef>
              <c:f>Sheet1!$B$16:$C$16</c:f>
              <c:strCache>
                <c:ptCount val="2"/>
                <c:pt idx="0">
                  <c:v>Affordable</c:v>
                </c:pt>
                <c:pt idx="1">
                  <c:v>SO</c:v>
                </c:pt>
              </c:strCache>
            </c:strRef>
          </c:cat>
          <c:val>
            <c:numRef>
              <c:f>Sheet1!$B$17:$C$17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32166732283464566"/>
          <c:y val="0.93074204146083783"/>
          <c:w val="0.38944378827646542"/>
          <c:h val="6.726934685895683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layout>
        <c:manualLayout>
          <c:xMode val="edge"/>
          <c:yMode val="edge"/>
          <c:x val="0.378166666666666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2622944006999124"/>
          <c:y val="0.10416054243316283"/>
          <c:w val="0.54555555555555557"/>
          <c:h val="0.78756879796833845"/>
        </c:manualLayout>
      </c:layout>
      <c:pieChart>
        <c:varyColors val="1"/>
        <c:ser>
          <c:idx val="0"/>
          <c:order val="0"/>
          <c:tx>
            <c:strRef>
              <c:f>Sheet1!$A$19</c:f>
              <c:strCache>
                <c:ptCount val="1"/>
                <c:pt idx="0">
                  <c:v>New world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c:spPr>
          </c:dPt>
          <c:dPt>
            <c:idx val="2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c:spPr>
          </c:dPt>
          <c:cat>
            <c:strRef>
              <c:f>Sheet1!$B$18:$D$18</c:f>
              <c:strCache>
                <c:ptCount val="3"/>
                <c:pt idx="0">
                  <c:v>LCHO</c:v>
                </c:pt>
                <c:pt idx="1">
                  <c:v>Open market sale</c:v>
                </c:pt>
                <c:pt idx="2">
                  <c:v>AR</c:v>
                </c:pt>
              </c:strCache>
            </c:strRef>
          </c:cat>
          <c:val>
            <c:numRef>
              <c:f>Sheet1!$B$19:$D$19</c:f>
              <c:numCache>
                <c:formatCode>General</c:formatCode>
                <c:ptCount val="3"/>
                <c:pt idx="0">
                  <c:v>60</c:v>
                </c:pt>
                <c:pt idx="1">
                  <c:v>20</c:v>
                </c:pt>
                <c:pt idx="2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19523665791776021"/>
          <c:y val="0.90646854830484902"/>
          <c:w val="0.63254111986001749"/>
          <c:h val="9.3228015988314719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D886B-6B7B-4324-9482-15DE2AE107C4}" type="datetimeFigureOut">
              <a:rPr lang="en-GB" smtClean="0"/>
              <a:t>15/03/2016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DE67C-AC04-40A5-A286-C776DF480C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255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DE67C-AC04-40A5-A286-C776DF480CD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249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DE67C-AC04-40A5-A286-C776DF480CD7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249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9E37-F9E0-4542-956C-716479C335C2}" type="datetimeFigureOut">
              <a:rPr lang="en-GB" smtClean="0"/>
              <a:t>15/03/2016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8658-7A6B-43DC-91AC-71E1E02E2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323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9E37-F9E0-4542-956C-716479C335C2}" type="datetimeFigureOut">
              <a:rPr lang="en-GB" smtClean="0"/>
              <a:t>15/03/2016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8658-7A6B-43DC-91AC-71E1E02E2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052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9E37-F9E0-4542-956C-716479C335C2}" type="datetimeFigureOut">
              <a:rPr lang="en-GB" smtClean="0"/>
              <a:t>15/03/2016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8658-7A6B-43DC-91AC-71E1E02E2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390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200"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200">
                <a:latin typeface="Arial" pitchFamily="34" charset="0"/>
                <a:cs typeface="Arial" pitchFamily="34" charset="0"/>
              </a:defRPr>
            </a:lvl3pPr>
            <a:lvl4pPr>
              <a:defRPr sz="2200">
                <a:latin typeface="Arial" pitchFamily="34" charset="0"/>
                <a:cs typeface="Arial" pitchFamily="34" charset="0"/>
              </a:defRPr>
            </a:lvl4pPr>
            <a:lvl5pPr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9E37-F9E0-4542-956C-716479C335C2}" type="datetimeFigureOut">
              <a:rPr lang="en-GB" smtClean="0"/>
              <a:t>15/03/2016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8658-7A6B-43DC-91AC-71E1E02E2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484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9E37-F9E0-4542-956C-716479C335C2}" type="datetimeFigureOut">
              <a:rPr lang="en-GB" smtClean="0"/>
              <a:t>15/03/2016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8658-7A6B-43DC-91AC-71E1E02E2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200"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200">
                <a:latin typeface="Arial" pitchFamily="34" charset="0"/>
                <a:cs typeface="Arial" pitchFamily="34" charset="0"/>
              </a:defRPr>
            </a:lvl3pPr>
            <a:lvl4pPr>
              <a:defRPr sz="2200">
                <a:latin typeface="Arial" pitchFamily="34" charset="0"/>
                <a:cs typeface="Arial" pitchFamily="34" charset="0"/>
              </a:defRPr>
            </a:lvl4pPr>
            <a:lvl5pPr>
              <a:defRPr sz="22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200"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200">
                <a:latin typeface="Arial" pitchFamily="34" charset="0"/>
                <a:cs typeface="Arial" pitchFamily="34" charset="0"/>
              </a:defRPr>
            </a:lvl3pPr>
            <a:lvl4pPr>
              <a:defRPr sz="2200">
                <a:latin typeface="Arial" pitchFamily="34" charset="0"/>
                <a:cs typeface="Arial" pitchFamily="34" charset="0"/>
              </a:defRPr>
            </a:lvl4pPr>
            <a:lvl5pPr>
              <a:defRPr sz="22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9E37-F9E0-4542-956C-716479C335C2}" type="datetimeFigureOut">
              <a:rPr lang="en-GB" smtClean="0"/>
              <a:t>15/03/2016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8658-7A6B-43DC-91AC-71E1E02E2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19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9E37-F9E0-4542-956C-716479C335C2}" type="datetimeFigureOut">
              <a:rPr lang="en-GB" smtClean="0"/>
              <a:t>15/03/2016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8658-7A6B-43DC-91AC-71E1E02E2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867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9E37-F9E0-4542-956C-716479C335C2}" type="datetimeFigureOut">
              <a:rPr lang="en-GB" smtClean="0"/>
              <a:t>15/03/2016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8658-7A6B-43DC-91AC-71E1E02E2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538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9E37-F9E0-4542-956C-716479C335C2}" type="datetimeFigureOut">
              <a:rPr lang="en-GB" smtClean="0"/>
              <a:t>15/03/2016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8658-7A6B-43DC-91AC-71E1E02E2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100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9E37-F9E0-4542-956C-716479C335C2}" type="datetimeFigureOut">
              <a:rPr lang="en-GB" smtClean="0"/>
              <a:t>15/03/2016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8658-7A6B-43DC-91AC-71E1E02E2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51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9E37-F9E0-4542-956C-716479C335C2}" type="datetimeFigureOut">
              <a:rPr lang="en-GB" smtClean="0"/>
              <a:t>15/03/2016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8658-7A6B-43DC-91AC-71E1E02E2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566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49E37-F9E0-4542-956C-716479C335C2}" type="datetimeFigureOut">
              <a:rPr lang="en-GB" smtClean="0"/>
              <a:t>15/03/2016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38658-7A6B-43DC-91AC-71E1E02E2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492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Users\KitchE\AppData\Local\Temp\vmware-KitchE\VMwareDnD\06a81af1\Powerpoint imag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79"/>
          <a:stretch/>
        </p:blipFill>
        <p:spPr bwMode="auto">
          <a:xfrm>
            <a:off x="0" y="0"/>
            <a:ext cx="9144000" cy="508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1" y="4912712"/>
            <a:ext cx="828092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latin typeface="Arial" pitchFamily="34" charset="0"/>
                <a:cs typeface="Arial" pitchFamily="34" charset="0"/>
              </a:rPr>
              <a:t>Shared ownership – the RP perspective</a:t>
            </a:r>
          </a:p>
          <a:p>
            <a:pPr algn="r"/>
            <a:r>
              <a:rPr lang="en-GB" sz="2400" dirty="0" smtClean="0">
                <a:latin typeface="Arial" pitchFamily="34" charset="0"/>
                <a:cs typeface="Arial" pitchFamily="34" charset="0"/>
              </a:rPr>
              <a:t>Marilyn DiCara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C:\Users\KitchE\AppData\Local\Temp\vmware-KitchE\VMwareDnD\495581bd\Moat_full colou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3" y="6146901"/>
            <a:ext cx="1381845" cy="30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31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itchE\AppData\Local\Temp\vmware-KitchE\VMwareDnD\485b967f\Powerpoint image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74" t="44366"/>
          <a:stretch/>
        </p:blipFill>
        <p:spPr bwMode="auto">
          <a:xfrm>
            <a:off x="5940152" y="2852936"/>
            <a:ext cx="3074754" cy="359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7" t="30359" r="21420" b="29166"/>
          <a:stretch/>
        </p:blipFill>
        <p:spPr>
          <a:xfrm>
            <a:off x="7531602" y="98585"/>
            <a:ext cx="1332000" cy="46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Local authorities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7571184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S106s – Starter Homes</a:t>
            </a:r>
          </a:p>
          <a:p>
            <a:r>
              <a:rPr lang="en-GB" dirty="0" smtClean="0"/>
              <a:t>Local live/work connection</a:t>
            </a:r>
          </a:p>
          <a:p>
            <a:r>
              <a:rPr lang="en-GB" dirty="0" smtClean="0"/>
              <a:t>LA thinking – planners? Wording in new S106s?</a:t>
            </a:r>
          </a:p>
          <a:p>
            <a:r>
              <a:rPr lang="en-GB" dirty="0" smtClean="0"/>
              <a:t>Modelling how product competition pans out</a:t>
            </a:r>
          </a:p>
          <a:p>
            <a:r>
              <a:rPr lang="en-GB" dirty="0" smtClean="0"/>
              <a:t>High value areas – gap between SO and other products</a:t>
            </a:r>
          </a:p>
          <a:p>
            <a:r>
              <a:rPr lang="en-GB" dirty="0" smtClean="0"/>
              <a:t>Low value areas – reduced gap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44267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itchE\AppData\Local\Temp\vmware-KitchE\VMwareDnD\485b967f\Powerpoint image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74" t="44366"/>
          <a:stretch/>
        </p:blipFill>
        <p:spPr bwMode="auto">
          <a:xfrm>
            <a:off x="5940152" y="2852936"/>
            <a:ext cx="3074754" cy="359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7" t="30359" r="21420" b="29166"/>
          <a:stretch/>
        </p:blipFill>
        <p:spPr>
          <a:xfrm>
            <a:off x="7531602" y="98585"/>
            <a:ext cx="1332000" cy="46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Private developers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7571184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Appetite?</a:t>
            </a:r>
          </a:p>
          <a:p>
            <a:r>
              <a:rPr lang="en-GB" dirty="0" smtClean="0"/>
              <a:t>Competition </a:t>
            </a:r>
            <a:r>
              <a:rPr lang="en-GB" dirty="0" smtClean="0"/>
              <a:t>amongst products</a:t>
            </a:r>
          </a:p>
          <a:p>
            <a:r>
              <a:rPr lang="en-GB" dirty="0" smtClean="0"/>
              <a:t>Different affordability points – sufficiently different?</a:t>
            </a:r>
          </a:p>
          <a:p>
            <a:r>
              <a:rPr lang="en-GB" dirty="0" smtClean="0"/>
              <a:t>Starter Homes on S106s – different views from developers</a:t>
            </a:r>
          </a:p>
          <a:p>
            <a:r>
              <a:rPr lang="en-GB" dirty="0" smtClean="0"/>
              <a:t>Details still emerging</a:t>
            </a:r>
          </a:p>
          <a:p>
            <a:r>
              <a:rPr lang="en-GB" dirty="0" smtClean="0"/>
              <a:t>Keen to know </a:t>
            </a:r>
            <a:r>
              <a:rPr lang="en-GB" dirty="0" smtClean="0"/>
              <a:t>views</a:t>
            </a:r>
            <a:r>
              <a:rPr lang="en-GB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096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itchE\AppData\Local\Temp\vmware-KitchE\VMwareDnD\485b967f\Powerpoint image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74" t="44366"/>
          <a:stretch/>
        </p:blipFill>
        <p:spPr bwMode="auto">
          <a:xfrm>
            <a:off x="5940152" y="2852936"/>
            <a:ext cx="3074754" cy="359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7" t="30359" r="21420" b="29166"/>
          <a:stretch/>
        </p:blipFill>
        <p:spPr>
          <a:xfrm>
            <a:off x="7531602" y="98585"/>
            <a:ext cx="1332000" cy="46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Housing association providers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7571184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Competition amongst HA providers for SO</a:t>
            </a:r>
          </a:p>
          <a:p>
            <a:r>
              <a:rPr lang="en-GB" dirty="0" smtClean="0"/>
              <a:t>Competition with private providers who bid for a slice of the shared ownership pie</a:t>
            </a:r>
          </a:p>
          <a:p>
            <a:r>
              <a:rPr lang="en-GB" dirty="0" smtClean="0"/>
              <a:t>Grant rates in future programmes unknown</a:t>
            </a:r>
          </a:p>
        </p:txBody>
      </p:sp>
    </p:spTree>
    <p:extLst>
      <p:ext uri="{BB962C8B-B14F-4D97-AF65-F5344CB8AC3E}">
        <p14:creationId xmlns:p14="http://schemas.microsoft.com/office/powerpoint/2010/main" val="363148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itchE\AppData\Local\Temp\vmware-KitchE\VMwareDnD\485b967f\Powerpoint image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74" t="44366"/>
          <a:stretch/>
        </p:blipFill>
        <p:spPr bwMode="auto">
          <a:xfrm>
            <a:off x="5652120" y="2996952"/>
            <a:ext cx="3074754" cy="359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7" t="30359" r="21420" b="29166"/>
          <a:stretch/>
        </p:blipFill>
        <p:spPr>
          <a:xfrm>
            <a:off x="7531602" y="98585"/>
            <a:ext cx="1332000" cy="46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Housing association providers</a:t>
            </a:r>
            <a:br>
              <a:rPr lang="en-GB" dirty="0" smtClean="0"/>
            </a:br>
            <a:r>
              <a:rPr lang="en-GB" dirty="0" smtClean="0"/>
              <a:t>Moat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7571184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Use </a:t>
            </a:r>
            <a:r>
              <a:rPr lang="en-GB" dirty="0"/>
              <a:t>of RCGF to deliver our programme</a:t>
            </a:r>
          </a:p>
          <a:p>
            <a:r>
              <a:rPr lang="en-GB" dirty="0" err="1"/>
              <a:t>Approx</a:t>
            </a:r>
            <a:r>
              <a:rPr lang="en-GB" dirty="0"/>
              <a:t> £5m RCGF generated each year, £2/3k in Kent</a:t>
            </a:r>
          </a:p>
          <a:p>
            <a:r>
              <a:rPr lang="en-GB" dirty="0"/>
              <a:t>We’re generating RCGF faster than we can spend it</a:t>
            </a:r>
          </a:p>
          <a:p>
            <a:r>
              <a:rPr lang="en-GB" dirty="0"/>
              <a:t>As homes from nil grant S106s start to staircase, RCGF will </a:t>
            </a:r>
            <a:r>
              <a:rPr lang="en-GB" dirty="0" smtClean="0"/>
              <a:t>reduce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Plans to ramp up our programmes</a:t>
            </a:r>
          </a:p>
          <a:p>
            <a:r>
              <a:rPr lang="en-GB" dirty="0" smtClean="0"/>
              <a:t>750 homes per year by 2021</a:t>
            </a:r>
          </a:p>
          <a:p>
            <a:r>
              <a:rPr lang="en-GB" dirty="0" smtClean="0"/>
              <a:t>50% will be shared ownership</a:t>
            </a:r>
          </a:p>
          <a:p>
            <a:r>
              <a:rPr lang="en-GB" dirty="0" smtClean="0"/>
              <a:t>Affordable rent – from 60% down to circa 20%</a:t>
            </a:r>
          </a:p>
          <a:p>
            <a:r>
              <a:rPr lang="en-GB" dirty="0" smtClean="0"/>
              <a:t>Open market sale</a:t>
            </a:r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6350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7" t="30359" r="21420" b="29166"/>
          <a:stretch/>
        </p:blipFill>
        <p:spPr>
          <a:xfrm>
            <a:off x="7531602" y="98585"/>
            <a:ext cx="1332000" cy="46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252520" cy="64566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31602" y="6525344"/>
            <a:ext cx="13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Copyright:</a:t>
            </a:r>
            <a:br>
              <a:rPr lang="en-GB" sz="1200" dirty="0" smtClean="0"/>
            </a:br>
            <a:r>
              <a:rPr lang="en-GB" sz="1200" dirty="0" smtClean="0"/>
              <a:t>Inside Housing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95954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7" t="30359" r="21420" b="29166"/>
          <a:stretch/>
        </p:blipFill>
        <p:spPr>
          <a:xfrm>
            <a:off x="7531602" y="98585"/>
            <a:ext cx="1332000" cy="46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Risks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2"/>
          <a:stretch/>
        </p:blipFill>
        <p:spPr>
          <a:xfrm>
            <a:off x="0" y="1196752"/>
            <a:ext cx="9144000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2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7" t="30359" r="21420" b="29166"/>
          <a:stretch/>
        </p:blipFill>
        <p:spPr>
          <a:xfrm>
            <a:off x="7531602" y="98585"/>
            <a:ext cx="1332000" cy="46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Risks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2"/>
          <a:stretch/>
        </p:blipFill>
        <p:spPr>
          <a:xfrm>
            <a:off x="0" y="1196752"/>
            <a:ext cx="9144000" cy="56612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9512" y="1412776"/>
            <a:ext cx="2088232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Increased exposure to SO programmes.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1600" y="4627002"/>
            <a:ext cx="2088232" cy="175432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 clear and concise customer offer. Understood by our customers and delivered consistently.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43608" y="3140968"/>
            <a:ext cx="0" cy="5446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006767" y="3685619"/>
            <a:ext cx="8949" cy="9413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283968" y="1951672"/>
            <a:ext cx="2088232" cy="12003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Increased reliance on asset sales to cover interest payments.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319135" y="3367327"/>
            <a:ext cx="8950" cy="10569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876256" y="3685619"/>
            <a:ext cx="2088232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Carrying SO sales risk valued at £129 million.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8392899" y="3127298"/>
            <a:ext cx="4475" cy="55832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076056" y="5301208"/>
            <a:ext cx="2088232" cy="147732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Demand for SO is high. “10 households for every home provided”?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43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itchE\AppData\Local\Temp\vmware-KitchE\VMwareDnD\485b967f\Powerpoint image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74" t="44366"/>
          <a:stretch/>
        </p:blipFill>
        <p:spPr bwMode="auto">
          <a:xfrm>
            <a:off x="5652120" y="2996952"/>
            <a:ext cx="3074754" cy="359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7" t="30359" r="21420" b="29166"/>
          <a:stretch/>
        </p:blipFill>
        <p:spPr>
          <a:xfrm>
            <a:off x="7531602" y="98585"/>
            <a:ext cx="1332000" cy="46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Mortgages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268760"/>
            <a:ext cx="7571184" cy="4569371"/>
          </a:xfrm>
        </p:spPr>
        <p:txBody>
          <a:bodyPr>
            <a:normAutofit/>
          </a:bodyPr>
          <a:lstStyle/>
          <a:p>
            <a:r>
              <a:rPr lang="en-GB" dirty="0" smtClean="0"/>
              <a:t>Shared ownership has always been a niche product for mortgage lenders</a:t>
            </a:r>
          </a:p>
          <a:p>
            <a:r>
              <a:rPr lang="en-GB" dirty="0" smtClean="0"/>
              <a:t>Potential new entrants</a:t>
            </a:r>
          </a:p>
          <a:p>
            <a:r>
              <a:rPr lang="en-GB" dirty="0" smtClean="0"/>
              <a:t>Mortgage lending support needs to support ambitious SO growth levels</a:t>
            </a:r>
          </a:p>
          <a:p>
            <a:r>
              <a:rPr lang="en-GB" dirty="0" smtClean="0"/>
              <a:t>SO model lease – without variations (DPAs, restricted staircasing, etc)</a:t>
            </a:r>
          </a:p>
          <a:p>
            <a:r>
              <a:rPr lang="en-GB" dirty="0" smtClean="0"/>
              <a:t>Support from mortgage lenders for HA provision of shared ownership – trust/partnerships</a:t>
            </a:r>
          </a:p>
          <a:p>
            <a:r>
              <a:rPr lang="en-GB" dirty="0" smtClean="0"/>
              <a:t>Increased understanding of shared ownership – myths/misperceptions</a:t>
            </a:r>
          </a:p>
          <a:p>
            <a:r>
              <a:rPr lang="en-GB" dirty="0" smtClean="0"/>
              <a:t>Simplification of the eligibility rules</a:t>
            </a:r>
          </a:p>
        </p:txBody>
      </p:sp>
    </p:spTree>
    <p:extLst>
      <p:ext uri="{BB962C8B-B14F-4D97-AF65-F5344CB8AC3E}">
        <p14:creationId xmlns:p14="http://schemas.microsoft.com/office/powerpoint/2010/main" val="226134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itchE\AppData\Local\Temp\vmware-KitchE\VMwareDnD\485b967f\Powerpoint image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74" t="44366"/>
          <a:stretch/>
        </p:blipFill>
        <p:spPr bwMode="auto">
          <a:xfrm>
            <a:off x="5652120" y="2996952"/>
            <a:ext cx="3074754" cy="359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7" t="30359" r="21420" b="29166"/>
          <a:stretch/>
        </p:blipFill>
        <p:spPr>
          <a:xfrm>
            <a:off x="7531602" y="98585"/>
            <a:ext cx="1332000" cy="46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Customers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268760"/>
            <a:ext cx="7571184" cy="4569371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Product </a:t>
            </a:r>
            <a:r>
              <a:rPr lang="en-GB" dirty="0" smtClean="0"/>
              <a:t>choice – helpful or confusing?</a:t>
            </a:r>
          </a:p>
          <a:p>
            <a:r>
              <a:rPr lang="en-GB" dirty="0" smtClean="0"/>
              <a:t>Drivers for customer choice</a:t>
            </a:r>
          </a:p>
          <a:p>
            <a:r>
              <a:rPr lang="en-GB" dirty="0" smtClean="0"/>
              <a:t>Key research pieces in 2015</a:t>
            </a:r>
            <a:br>
              <a:rPr lang="en-GB" dirty="0" smtClean="0"/>
            </a:br>
            <a:r>
              <a:rPr lang="en-GB" dirty="0" smtClean="0"/>
              <a:t>: </a:t>
            </a:r>
            <a:r>
              <a:rPr lang="en-GB" dirty="0" err="1" smtClean="0"/>
              <a:t>CIoH</a:t>
            </a:r>
            <a:r>
              <a:rPr lang="en-GB" dirty="0" smtClean="0"/>
              <a:t>/Orbit – Fourth tenure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: Universities of Kent, Bristol and York</a:t>
            </a:r>
            <a:br>
              <a:rPr lang="en-GB" dirty="0" smtClean="0"/>
            </a:br>
            <a:r>
              <a:rPr lang="en-GB" dirty="0" smtClean="0"/>
              <a:t>: Thames Valley HA and </a:t>
            </a:r>
            <a:r>
              <a:rPr lang="en-GB" dirty="0" smtClean="0"/>
              <a:t>others</a:t>
            </a:r>
          </a:p>
          <a:p>
            <a:r>
              <a:rPr lang="en-GB" dirty="0" smtClean="0"/>
              <a:t>Plus SO data exercise from the NHG</a:t>
            </a:r>
            <a:endParaRPr lang="en-GB" dirty="0" smtClean="0"/>
          </a:p>
          <a:p>
            <a:r>
              <a:rPr lang="en-GB" dirty="0" smtClean="0"/>
              <a:t>Staircasing assumptions</a:t>
            </a:r>
          </a:p>
          <a:p>
            <a:r>
              <a:rPr lang="en-GB" dirty="0" smtClean="0"/>
              <a:t>Right to Buy</a:t>
            </a:r>
          </a:p>
        </p:txBody>
      </p:sp>
    </p:spTree>
    <p:extLst>
      <p:ext uri="{BB962C8B-B14F-4D97-AF65-F5344CB8AC3E}">
        <p14:creationId xmlns:p14="http://schemas.microsoft.com/office/powerpoint/2010/main" val="79029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7" t="30359" r="21420" b="29166"/>
          <a:stretch/>
        </p:blipFill>
        <p:spPr>
          <a:xfrm>
            <a:off x="7524328" y="98585"/>
            <a:ext cx="1332000" cy="46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future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" t="7340" r="640" b="444"/>
          <a:stretch/>
        </p:blipFill>
        <p:spPr>
          <a:xfrm>
            <a:off x="0" y="1187865"/>
            <a:ext cx="9144000" cy="567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3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7" t="30359" r="21420" b="29166"/>
          <a:stretch/>
        </p:blipFill>
        <p:spPr>
          <a:xfrm>
            <a:off x="7524328" y="98585"/>
            <a:ext cx="1332000" cy="46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the ‘new normal’?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3"/>
          <a:stretch/>
        </p:blipFill>
        <p:spPr>
          <a:xfrm>
            <a:off x="0" y="1196752"/>
            <a:ext cx="9144000" cy="588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42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7" t="30359" r="21420" b="29166"/>
          <a:stretch/>
        </p:blipFill>
        <p:spPr>
          <a:xfrm>
            <a:off x="7524328" y="98585"/>
            <a:ext cx="1332000" cy="46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future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" t="7340" r="640" b="444"/>
          <a:stretch/>
        </p:blipFill>
        <p:spPr>
          <a:xfrm>
            <a:off x="0" y="1187865"/>
            <a:ext cx="9144000" cy="567013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92794" y="1581122"/>
            <a:ext cx="278306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The sector is reacting to change</a:t>
            </a:r>
            <a:r>
              <a:rPr lang="en-GB" sz="2000" dirty="0"/>
              <a:t>, despite being asked to do more with less and from a less stable source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24128" y="1581656"/>
            <a:ext cx="28738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000" dirty="0"/>
              <a:t>There is a </a:t>
            </a:r>
            <a:r>
              <a:rPr lang="en-GB" sz="2000" b="1" dirty="0"/>
              <a:t>determination to keep </a:t>
            </a:r>
            <a:r>
              <a:rPr lang="en-GB" sz="2000" b="1" dirty="0" smtClean="0"/>
              <a:t>developing </a:t>
            </a:r>
            <a:r>
              <a:rPr lang="en-GB" sz="2000" dirty="0" smtClean="0"/>
              <a:t>across the sector</a:t>
            </a:r>
            <a:br>
              <a:rPr lang="en-GB" sz="2000" dirty="0" smtClean="0"/>
            </a:br>
            <a:r>
              <a:rPr lang="en-GB" sz="2000" dirty="0" smtClean="0"/>
              <a:t>– </a:t>
            </a:r>
            <a:r>
              <a:rPr lang="en-GB" sz="2000" b="1" dirty="0" smtClean="0"/>
              <a:t>and to grow</a:t>
            </a:r>
            <a:endParaRPr lang="en-GB" sz="2000" b="1" dirty="0"/>
          </a:p>
        </p:txBody>
      </p:sp>
      <p:sp>
        <p:nvSpPr>
          <p:cNvPr id="13" name="Rectangle 12"/>
          <p:cNvSpPr/>
          <p:nvPr/>
        </p:nvSpPr>
        <p:spPr>
          <a:xfrm>
            <a:off x="492794" y="3933056"/>
            <a:ext cx="30710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GB" sz="2000" b="1" dirty="0"/>
              <a:t>Cross-subsidy remains </a:t>
            </a:r>
            <a:r>
              <a:rPr lang="en-GB" sz="2000" b="1" dirty="0" smtClean="0"/>
              <a:t>key. </a:t>
            </a:r>
            <a:r>
              <a:rPr lang="en-GB" sz="2000" dirty="0" smtClean="0"/>
              <a:t>Moat has developed </a:t>
            </a:r>
            <a:r>
              <a:rPr lang="en-GB" sz="2000" dirty="0"/>
              <a:t>2,366 homes since 2010 with no new grant from government</a:t>
            </a:r>
          </a:p>
          <a:p>
            <a:endParaRPr lang="en-GB" sz="2000" dirty="0"/>
          </a:p>
        </p:txBody>
      </p:sp>
      <p:sp>
        <p:nvSpPr>
          <p:cNvPr id="15" name="Rectangle 14"/>
          <p:cNvSpPr/>
          <p:nvPr/>
        </p:nvSpPr>
        <p:spPr>
          <a:xfrm>
            <a:off x="5508104" y="3933056"/>
            <a:ext cx="30981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000" b="1" dirty="0"/>
              <a:t>Housing associations sit on a wide spectrum;</a:t>
            </a:r>
            <a:r>
              <a:rPr lang="en-GB" sz="2000" dirty="0"/>
              <a:t> we will need varying strategies that play to our strengths</a:t>
            </a:r>
          </a:p>
        </p:txBody>
      </p:sp>
    </p:spTree>
    <p:extLst>
      <p:ext uri="{BB962C8B-B14F-4D97-AF65-F5344CB8AC3E}">
        <p14:creationId xmlns:p14="http://schemas.microsoft.com/office/powerpoint/2010/main" val="14092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Users\KitchE\AppData\Local\Temp\vmware-KitchE\VMwareDnD\06a81af1\Powerpoint imag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79"/>
          <a:stretch/>
        </p:blipFill>
        <p:spPr bwMode="auto">
          <a:xfrm>
            <a:off x="0" y="0"/>
            <a:ext cx="9144000" cy="508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1" y="4912712"/>
            <a:ext cx="828092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latin typeface="Arial" pitchFamily="34" charset="0"/>
                <a:cs typeface="Arial" pitchFamily="34" charset="0"/>
              </a:rPr>
              <a:t>Shared ownership – the RP perspective</a:t>
            </a:r>
          </a:p>
          <a:p>
            <a:pPr algn="r"/>
            <a:r>
              <a:rPr lang="en-GB" sz="2400" dirty="0" smtClean="0">
                <a:latin typeface="Arial" pitchFamily="34" charset="0"/>
                <a:cs typeface="Arial" pitchFamily="34" charset="0"/>
              </a:rPr>
              <a:t>Marilyn DiCara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C:\Users\KitchE\AppData\Local\Temp\vmware-KitchE\VMwareDnD\495581bd\Moat_full colou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3" y="6146901"/>
            <a:ext cx="1381845" cy="30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62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7" t="30359" r="21420" b="29166"/>
          <a:stretch/>
        </p:blipFill>
        <p:spPr>
          <a:xfrm>
            <a:off x="7524328" y="98585"/>
            <a:ext cx="1332000" cy="46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the ‘new normal’?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3"/>
          <a:stretch/>
        </p:blipFill>
        <p:spPr>
          <a:xfrm>
            <a:off x="-36512" y="1145197"/>
            <a:ext cx="9361040" cy="588552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6212" y="1702549"/>
            <a:ext cx="1368151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Devil’s in the </a:t>
            </a:r>
            <a:r>
              <a:rPr lang="en-GB" dirty="0" smtClean="0">
                <a:solidFill>
                  <a:schemeClr val="bg1"/>
                </a:solidFill>
              </a:rPr>
              <a:t>detail (still emerging)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79912" y="1551189"/>
            <a:ext cx="1656184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Right to Buy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Rent cuts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547663" y="1879499"/>
            <a:ext cx="432049" cy="871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563887" y="2926812"/>
            <a:ext cx="432049" cy="2141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157903" y="4294837"/>
            <a:ext cx="1422209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Budget 2016?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452320" y="4233862"/>
            <a:ext cx="1494217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EU referendum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Brexit?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5580112" y="4418528"/>
            <a:ext cx="1152128" cy="2102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869871" y="2564904"/>
            <a:ext cx="1494217" cy="12003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Housing market – demand bubble?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66215" y="3392125"/>
            <a:ext cx="1494217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Interest rates / affordability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516216" y="2060848"/>
            <a:ext cx="1944216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Mortgage lenders’ appetite to support SO growth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347863" y="1846692"/>
            <a:ext cx="432049" cy="2141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300192" y="2924945"/>
            <a:ext cx="936104" cy="4671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660232" y="4581128"/>
            <a:ext cx="936104" cy="4671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732240" y="4005064"/>
            <a:ext cx="936104" cy="4671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26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7" t="30359" r="21420" b="29166"/>
          <a:stretch/>
        </p:blipFill>
        <p:spPr>
          <a:xfrm>
            <a:off x="7524328" y="98585"/>
            <a:ext cx="1332000" cy="46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proofing our businesses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have to play a long-term game</a:t>
            </a:r>
          </a:p>
          <a:p>
            <a:pPr lvl="1"/>
            <a:r>
              <a:rPr lang="en-GB" sz="2000" dirty="0" smtClean="0"/>
              <a:t>We still need to be here when policy changes</a:t>
            </a:r>
          </a:p>
          <a:p>
            <a:pPr lvl="1"/>
            <a:r>
              <a:rPr lang="en-GB" sz="2000" dirty="0" smtClean="0"/>
              <a:t>Political imperatives are based on five year cycles; our viability assessments are based on 60 year lifespans</a:t>
            </a:r>
            <a:endParaRPr lang="en-GB" sz="20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7355084"/>
              </p:ext>
            </p:extLst>
          </p:nvPr>
        </p:nvGraphicFramePr>
        <p:xfrm>
          <a:off x="539552" y="3429000"/>
          <a:ext cx="799288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9376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7" t="30359" r="21420" b="29166"/>
          <a:stretch/>
        </p:blipFill>
        <p:spPr>
          <a:xfrm>
            <a:off x="7524328" y="98585"/>
            <a:ext cx="1332000" cy="46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proofing our businesses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Cross-subsidy will be important if we are to deliver at the levels required to meet the UK’s housing need</a:t>
            </a:r>
            <a:endParaRPr lang="en-GB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2909133"/>
              </p:ext>
            </p:extLst>
          </p:nvPr>
        </p:nvGraphicFramePr>
        <p:xfrm>
          <a:off x="179512" y="2564904"/>
          <a:ext cx="4895528" cy="3464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6037792"/>
              </p:ext>
            </p:extLst>
          </p:nvPr>
        </p:nvGraphicFramePr>
        <p:xfrm>
          <a:off x="4103440" y="2564904"/>
          <a:ext cx="4824536" cy="3464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2036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itchE\AppData\Local\Temp\vmware-KitchE\VMwareDnD\485b967f\Powerpoint image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74" t="44366"/>
          <a:stretch/>
        </p:blipFill>
        <p:spPr bwMode="auto">
          <a:xfrm>
            <a:off x="5652120" y="3068960"/>
            <a:ext cx="3074754" cy="359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7" t="30359" r="21420" b="29166"/>
          <a:stretch/>
        </p:blipFill>
        <p:spPr>
          <a:xfrm>
            <a:off x="7531602" y="98585"/>
            <a:ext cx="1332000" cy="46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Knowns and </a:t>
            </a:r>
            <a:r>
              <a:rPr lang="en-GB" dirty="0" smtClean="0"/>
              <a:t>unknowns: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How will we respond? How will our partners respond?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7571184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GB" sz="2800" dirty="0" smtClean="0"/>
              <a:t>Government: DCLG, HCA, GLA</a:t>
            </a:r>
          </a:p>
          <a:p>
            <a:r>
              <a:rPr lang="en-GB" sz="2800" dirty="0" smtClean="0"/>
              <a:t>Local authorities</a:t>
            </a:r>
          </a:p>
          <a:p>
            <a:r>
              <a:rPr lang="en-GB" sz="2800" dirty="0" smtClean="0"/>
              <a:t>Housing association providers</a:t>
            </a:r>
          </a:p>
          <a:p>
            <a:r>
              <a:rPr lang="en-GB" sz="2800" dirty="0" smtClean="0"/>
              <a:t>Mortgage lenders</a:t>
            </a:r>
          </a:p>
          <a:p>
            <a:r>
              <a:rPr lang="en-GB" sz="2800" dirty="0" smtClean="0"/>
              <a:t>Customers/consumers</a:t>
            </a:r>
          </a:p>
        </p:txBody>
      </p:sp>
    </p:spTree>
    <p:extLst>
      <p:ext uri="{BB962C8B-B14F-4D97-AF65-F5344CB8AC3E}">
        <p14:creationId xmlns:p14="http://schemas.microsoft.com/office/powerpoint/2010/main" val="43398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itchE\AppData\Local\Temp\vmware-KitchE\VMwareDnD\485b967f\Powerpoint image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74" t="44366"/>
          <a:stretch/>
        </p:blipFill>
        <p:spPr bwMode="auto">
          <a:xfrm>
            <a:off x="5940152" y="2852936"/>
            <a:ext cx="3074754" cy="359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7" t="30359" r="21420" b="29166"/>
          <a:stretch/>
        </p:blipFill>
        <p:spPr>
          <a:xfrm>
            <a:off x="7531602" y="98585"/>
            <a:ext cx="1332000" cy="46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Government: DCLG, HCA, GLA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7571184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A million people into home ownership </a:t>
            </a:r>
            <a:r>
              <a:rPr lang="en-GB" dirty="0" smtClean="0"/>
              <a:t>by 2020/21 through </a:t>
            </a:r>
            <a:r>
              <a:rPr lang="en-GB" dirty="0" err="1" smtClean="0"/>
              <a:t>Govt</a:t>
            </a:r>
            <a:r>
              <a:rPr lang="en-GB" dirty="0" smtClean="0"/>
              <a:t>-backed </a:t>
            </a:r>
            <a:r>
              <a:rPr lang="en-GB" dirty="0" smtClean="0"/>
              <a:t>initiatives</a:t>
            </a:r>
            <a:endParaRPr lang="en-GB" dirty="0" smtClean="0"/>
          </a:p>
          <a:p>
            <a:r>
              <a:rPr lang="en-GB" dirty="0" smtClean="0"/>
              <a:t>Shared ownership to emerge as the fourth mainstream tenure (</a:t>
            </a:r>
            <a:r>
              <a:rPr lang="en-GB" dirty="0" err="1" smtClean="0"/>
              <a:t>CIoH</a:t>
            </a:r>
            <a:r>
              <a:rPr lang="en-GB" dirty="0" smtClean="0"/>
              <a:t>/Orbit research 2015)</a:t>
            </a:r>
          </a:p>
          <a:p>
            <a:r>
              <a:rPr lang="en-GB" dirty="0" smtClean="0"/>
              <a:t>More private investment in the delivery of shared ownership</a:t>
            </a:r>
          </a:p>
          <a:p>
            <a:r>
              <a:rPr lang="en-GB" dirty="0" smtClean="0"/>
              <a:t>New HCA prospectus due Spring 2016</a:t>
            </a:r>
            <a:endParaRPr lang="en-GB" dirty="0"/>
          </a:p>
          <a:p>
            <a:r>
              <a:rPr lang="en-GB" dirty="0" smtClean="0"/>
              <a:t>Bidding open to private companies to provide shared ownership homes</a:t>
            </a:r>
          </a:p>
        </p:txBody>
      </p:sp>
    </p:spTree>
    <p:extLst>
      <p:ext uri="{BB962C8B-B14F-4D97-AF65-F5344CB8AC3E}">
        <p14:creationId xmlns:p14="http://schemas.microsoft.com/office/powerpoint/2010/main" val="409904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itchE\AppData\Local\Temp\vmware-KitchE\VMwareDnD\485b967f\Powerpoint image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74" t="44366"/>
          <a:stretch/>
        </p:blipFill>
        <p:spPr bwMode="auto">
          <a:xfrm>
            <a:off x="5940152" y="2852936"/>
            <a:ext cx="3074754" cy="359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7" t="30359" r="21420" b="29166"/>
          <a:stretch/>
        </p:blipFill>
        <p:spPr>
          <a:xfrm>
            <a:off x="7531602" y="98585"/>
            <a:ext cx="1332000" cy="46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Government: DCLG, HCA, GLA</a:t>
            </a:r>
            <a:br>
              <a:rPr lang="en-GB" dirty="0" smtClean="0"/>
            </a:br>
            <a:r>
              <a:rPr lang="en-GB" dirty="0" smtClean="0"/>
              <a:t>Help to Buy product offers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757118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Help </a:t>
            </a:r>
            <a:r>
              <a:rPr lang="en-GB" dirty="0" smtClean="0"/>
              <a:t>to Buy shared ownership</a:t>
            </a:r>
          </a:p>
          <a:p>
            <a:r>
              <a:rPr lang="en-GB" dirty="0" smtClean="0"/>
              <a:t>Help to Buy ISAs for first time buyers</a:t>
            </a:r>
          </a:p>
          <a:p>
            <a:r>
              <a:rPr lang="en-GB" dirty="0" smtClean="0"/>
              <a:t>Help to Buy equity loans for brand new homes</a:t>
            </a:r>
          </a:p>
          <a:p>
            <a:r>
              <a:rPr lang="en-GB" dirty="0" smtClean="0"/>
              <a:t>Mortgage guarantee for new and second-hand homes</a:t>
            </a:r>
          </a:p>
          <a:p>
            <a:r>
              <a:rPr lang="en-GB" dirty="0" smtClean="0"/>
              <a:t>Starter Homes, new discounted homes for people under 40</a:t>
            </a:r>
          </a:p>
          <a:p>
            <a:r>
              <a:rPr lang="en-GB" dirty="0" smtClean="0"/>
              <a:t>London Help to Buy for new homes </a:t>
            </a:r>
            <a:r>
              <a:rPr lang="en-GB" dirty="0" smtClean="0"/>
              <a:t>in</a:t>
            </a:r>
            <a:br>
              <a:rPr lang="en-GB" dirty="0" smtClean="0"/>
            </a:br>
            <a:r>
              <a:rPr lang="en-GB" dirty="0" smtClean="0"/>
              <a:t>London </a:t>
            </a:r>
            <a:r>
              <a:rPr lang="en-GB" dirty="0" smtClean="0"/>
              <a:t>boroughs</a:t>
            </a:r>
          </a:p>
        </p:txBody>
      </p:sp>
    </p:spTree>
    <p:extLst>
      <p:ext uri="{BB962C8B-B14F-4D97-AF65-F5344CB8AC3E}">
        <p14:creationId xmlns:p14="http://schemas.microsoft.com/office/powerpoint/2010/main" val="18936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itchE\AppData\Local\Temp\vmware-KitchE\VMwareDnD\485b967f\Powerpoint image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74" t="44366"/>
          <a:stretch/>
        </p:blipFill>
        <p:spPr bwMode="auto">
          <a:xfrm>
            <a:off x="5940152" y="2852936"/>
            <a:ext cx="3074754" cy="359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7" t="30359" r="21420" b="29166"/>
          <a:stretch/>
        </p:blipFill>
        <p:spPr>
          <a:xfrm>
            <a:off x="7531602" y="98585"/>
            <a:ext cx="1332000" cy="46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Government: DCLG, HCA, GLA</a:t>
            </a:r>
            <a:br>
              <a:rPr lang="en-GB" dirty="0" smtClean="0"/>
            </a:br>
            <a:r>
              <a:rPr lang="en-GB" dirty="0" smtClean="0"/>
              <a:t>Changes to the eligibility criteria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7571184" cy="4525963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Max </a:t>
            </a:r>
            <a:r>
              <a:rPr lang="en-GB" dirty="0" smtClean="0"/>
              <a:t>household income increased to £80k</a:t>
            </a:r>
          </a:p>
          <a:p>
            <a:r>
              <a:rPr lang="en-GB" dirty="0" smtClean="0"/>
              <a:t>Priority status removed for Council and HA tenants and other “locally defined priority groups”</a:t>
            </a:r>
          </a:p>
          <a:p>
            <a:r>
              <a:rPr lang="en-GB" dirty="0" smtClean="0"/>
              <a:t>Armed Forces </a:t>
            </a:r>
            <a:r>
              <a:rPr lang="en-GB" dirty="0" smtClean="0"/>
              <a:t>personnel – </a:t>
            </a:r>
            <a:r>
              <a:rPr lang="en-GB" dirty="0" smtClean="0"/>
              <a:t>the only remaining priority group</a:t>
            </a:r>
            <a:endParaRPr lang="en-GB" dirty="0" smtClean="0"/>
          </a:p>
          <a:p>
            <a:r>
              <a:rPr lang="en-GB" dirty="0" smtClean="0"/>
              <a:t>Shared owners can now </a:t>
            </a:r>
            <a:r>
              <a:rPr lang="en-GB" dirty="0" smtClean="0"/>
              <a:t>buy and move to a different shared </a:t>
            </a:r>
            <a:r>
              <a:rPr lang="en-GB" dirty="0" smtClean="0"/>
              <a:t>ownership </a:t>
            </a:r>
            <a:r>
              <a:rPr lang="en-GB" dirty="0" smtClean="0"/>
              <a:t>home – improving the secondary market</a:t>
            </a:r>
            <a:endParaRPr lang="en-GB" dirty="0" smtClean="0"/>
          </a:p>
          <a:p>
            <a:r>
              <a:rPr lang="en-GB" dirty="0" smtClean="0"/>
              <a:t>Bedroom sizes – restrictions removed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92603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1389</TotalTime>
  <Words>667</Words>
  <Application>Microsoft Office PowerPoint</Application>
  <PresentationFormat>On-screen Show (4:3)</PresentationFormat>
  <Paragraphs>113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What is the ‘new normal’?</vt:lpstr>
      <vt:lpstr>What is the ‘new normal’?</vt:lpstr>
      <vt:lpstr>Future proofing our businesses</vt:lpstr>
      <vt:lpstr>Future proofing our businesses</vt:lpstr>
      <vt:lpstr>Knowns and unknowns: How will we respond? How will our partners respond?</vt:lpstr>
      <vt:lpstr>Government: DCLG, HCA, GLA</vt:lpstr>
      <vt:lpstr>Government: DCLG, HCA, GLA Help to Buy product offers</vt:lpstr>
      <vt:lpstr>Government: DCLG, HCA, GLA Changes to the eligibility criteria</vt:lpstr>
      <vt:lpstr>Local authorities</vt:lpstr>
      <vt:lpstr>Private developers</vt:lpstr>
      <vt:lpstr>Housing association providers</vt:lpstr>
      <vt:lpstr>Housing association providers Moat</vt:lpstr>
      <vt:lpstr>PowerPoint Presentation</vt:lpstr>
      <vt:lpstr>Risks</vt:lpstr>
      <vt:lpstr>Risks</vt:lpstr>
      <vt:lpstr>Mortgages</vt:lpstr>
      <vt:lpstr>Customers</vt:lpstr>
      <vt:lpstr>The future</vt:lpstr>
      <vt:lpstr>The future</vt:lpstr>
      <vt:lpstr>PowerPoint Presentation</vt:lpstr>
    </vt:vector>
  </TitlesOfParts>
  <Company>Moat Homes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Ellis Kitchener</dc:creator>
  <cp:lastModifiedBy>Marilyn DiCara</cp:lastModifiedBy>
  <cp:revision>55</cp:revision>
  <dcterms:created xsi:type="dcterms:W3CDTF">2015-03-31T10:10:20Z</dcterms:created>
  <dcterms:modified xsi:type="dcterms:W3CDTF">2016-03-15T17:11:08Z</dcterms:modified>
</cp:coreProperties>
</file>