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40639" marR="40639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1pPr>
    <a:lvl2pPr marL="40639" marR="40639" indent="3429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2pPr>
    <a:lvl3pPr marL="40639" marR="40639" indent="685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3pPr>
    <a:lvl4pPr marL="40639" marR="40639" indent="10287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4pPr>
    <a:lvl5pPr marL="40639" marR="40639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5pPr>
    <a:lvl6pPr marL="40639" marR="40639" indent="17145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6pPr>
    <a:lvl7pPr marL="40639" marR="40639" indent="2057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7pPr>
    <a:lvl8pPr marL="40639" marR="40639" indent="24003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8pPr>
    <a:lvl9pPr marL="40639" marR="40639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200" u="none" kumimoji="0" normalizeH="0">
        <a:ln>
          <a:noFill/>
        </a:ln>
        <a:solidFill>
          <a:srgbClr val="000000"/>
        </a:solidFill>
        <a:effectLst/>
        <a:uFill>
          <a:solidFill>
            <a:srgbClr val="000000"/>
          </a:solidFill>
        </a:uFill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D51ADE6A-740E-44AE-83CC-AE7238B6C88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A9BC294-FFE2-49D5-8D69-9E1BD2C41BD5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BBFC77FB-9ED0-4EC9-95AA-A1379042E64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3DC5C2F9-1CAC-4260-A1DD-9FCDBB87749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6CBB8FF1-D9AA-43F3-AF6F-95CC898621D3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9" name="Shape 1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half" idx="1"/>
          </p:nvPr>
        </p:nvSpPr>
        <p:spPr>
          <a:xfrm>
            <a:off x="1270000" y="5029200"/>
            <a:ext cx="10464800" cy="4724400"/>
          </a:xfrm>
          <a:prstGeom prst="rect">
            <a:avLst/>
          </a:prstGeom>
        </p:spPr>
        <p:txBody>
          <a:bodyPr/>
          <a:lstStyle>
            <a:lvl1pPr marL="0" marR="0"/>
            <a:lvl2pPr marL="0" marR="0"/>
            <a:lvl3pPr marL="0" marR="0"/>
            <a:lvl4pPr marL="0" marR="0"/>
            <a:lvl5pPr marL="0" marR="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title"/>
          </p:nvPr>
        </p:nvSpPr>
        <p:spPr>
          <a:xfrm>
            <a:off x="1270000" y="239712"/>
            <a:ext cx="10464800" cy="24653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5" name="Shape 95"/>
          <p:cNvSpPr/>
          <p:nvPr>
            <p:ph type="body" sz="half" idx="1"/>
          </p:nvPr>
        </p:nvSpPr>
        <p:spPr>
          <a:xfrm>
            <a:off x="1270000" y="2705100"/>
            <a:ext cx="5041900" cy="5840413"/>
          </a:xfrm>
          <a:prstGeom prst="rect">
            <a:avLst/>
          </a:prstGeom>
        </p:spPr>
        <p:txBody>
          <a:bodyPr anchor="ctr"/>
          <a:lstStyle>
            <a:lvl1pPr marL="7096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1pPr>
            <a:lvl2pPr marL="11541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2pPr>
            <a:lvl3pPr marL="15986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3pPr>
            <a:lvl4pPr marL="20431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4pPr>
            <a:lvl5pPr marL="24876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title"/>
          </p:nvPr>
        </p:nvSpPr>
        <p:spPr>
          <a:xfrm>
            <a:off x="1270000" y="177800"/>
            <a:ext cx="10464800" cy="2590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4" name="Shape 104"/>
          <p:cNvSpPr/>
          <p:nvPr>
            <p:ph type="body" idx="1"/>
          </p:nvPr>
        </p:nvSpPr>
        <p:spPr>
          <a:xfrm>
            <a:off x="1270000" y="2768600"/>
            <a:ext cx="10464800" cy="6985000"/>
          </a:xfrm>
          <a:prstGeom prst="rect">
            <a:avLst/>
          </a:prstGeom>
        </p:spPr>
        <p:txBody>
          <a:bodyPr/>
          <a:lstStyle>
            <a:lvl1pPr marL="7096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1pPr>
            <a:lvl2pPr marL="11541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2pPr>
            <a:lvl3pPr marL="15986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3pPr>
            <a:lvl4pPr marL="20431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4pPr>
            <a:lvl5pPr marL="24876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" name="Shape 10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/>
          </p:nvPr>
        </p:nvSpPr>
        <p:spPr>
          <a:xfrm>
            <a:off x="1270000" y="239712"/>
            <a:ext cx="10464800" cy="24653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3" name="Shape 113"/>
          <p:cNvSpPr/>
          <p:nvPr>
            <p:ph type="body" sz="quarter" idx="1"/>
          </p:nvPr>
        </p:nvSpPr>
        <p:spPr>
          <a:xfrm>
            <a:off x="7772400" y="2705100"/>
            <a:ext cx="3962400" cy="5840413"/>
          </a:xfrm>
          <a:prstGeom prst="rect">
            <a:avLst/>
          </a:prstGeom>
        </p:spPr>
        <p:txBody>
          <a:bodyPr anchor="ctr"/>
          <a:lstStyle>
            <a:lvl1pPr marL="7096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1pPr>
            <a:lvl2pPr marL="11541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2pPr>
            <a:lvl3pPr marL="15986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3pPr>
            <a:lvl4pPr marL="20431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4pPr>
            <a:lvl5pPr marL="24876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title"/>
          </p:nvPr>
        </p:nvSpPr>
        <p:spPr>
          <a:xfrm>
            <a:off x="1270000" y="239712"/>
            <a:ext cx="10464800" cy="24653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2" name="Shape 122"/>
          <p:cNvSpPr/>
          <p:nvPr>
            <p:ph type="body" sz="half" idx="1"/>
          </p:nvPr>
        </p:nvSpPr>
        <p:spPr>
          <a:xfrm>
            <a:off x="1270000" y="2705100"/>
            <a:ext cx="5041900" cy="5840413"/>
          </a:xfrm>
          <a:prstGeom prst="rect">
            <a:avLst/>
          </a:prstGeom>
        </p:spPr>
        <p:txBody>
          <a:bodyPr anchor="ctr"/>
          <a:lstStyle>
            <a:lvl1pPr marL="7096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1pPr>
            <a:lvl2pPr marL="11541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2pPr>
            <a:lvl3pPr marL="15986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3pPr>
            <a:lvl4pPr marL="20431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4pPr>
            <a:lvl5pPr marL="2487612" marR="0" indent="-493712">
              <a:spcBef>
                <a:spcPts val="3800"/>
              </a:spcBef>
              <a:buClr>
                <a:srgbClr val="000000"/>
              </a:buClr>
              <a:buSzPct val="171000"/>
              <a:buFont typeface="Gill Sans"/>
              <a:buChar char="•"/>
              <a:defRPr sz="32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3" name="Shape 1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>
            <a:normAutofit fontScale="100000" lnSpcReduction="0"/>
          </a:bodyPr>
          <a:lstStyle>
            <a:lvl1pPr defTabSz="584200">
              <a:defRPr>
                <a:uFillTx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marR="0" algn="ctr" defTabSz="584200"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algn="ctr" defTabSz="584200"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algn="ctr" defTabSz="584200"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algn="ctr" defTabSz="584200"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algn="ctr" defTabSz="584200">
              <a:defRPr sz="3600">
                <a:uFillTx/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2" name="Shape 132"/>
          <p:cNvSpPr/>
          <p:nvPr>
            <p:ph type="sldNum" sz="quarter" idx="2"/>
          </p:nvPr>
        </p:nvSpPr>
        <p:spPr>
          <a:xfrm>
            <a:off x="6324599" y="9258300"/>
            <a:ext cx="342901" cy="368300"/>
          </a:xfrm>
          <a:prstGeom prst="rect">
            <a:avLst/>
          </a:prstGeom>
        </p:spPr>
        <p:txBody>
          <a:bodyPr/>
          <a:lstStyle>
            <a:lvl1pPr>
              <a:defRPr sz="1800">
                <a:uFillTx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xfrm>
            <a:off x="1270000" y="239712"/>
            <a:ext cx="10464800" cy="246538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xfrm>
            <a:off x="1270000" y="2705100"/>
            <a:ext cx="10464800" cy="5840413"/>
          </a:xfrm>
          <a:prstGeom prst="rect">
            <a:avLst/>
          </a:prstGeom>
        </p:spPr>
        <p:txBody>
          <a:bodyPr anchor="ctr"/>
          <a:lstStyle>
            <a:lvl1pPr marL="787400" marR="0" indent="-571500">
              <a:spcBef>
                <a:spcPts val="2400"/>
              </a:spcBef>
              <a:buClr>
                <a:srgbClr val="000000"/>
              </a:buClr>
              <a:buSzPct val="171000"/>
              <a:buFont typeface="Gill Sans"/>
              <a:buChar char="•"/>
              <a:defRPr sz="4200">
                <a:latin typeface="+mn-lt"/>
                <a:ea typeface="+mn-ea"/>
                <a:cs typeface="+mn-cs"/>
                <a:sym typeface="Gill Sans"/>
              </a:defRPr>
            </a:lvl1pPr>
            <a:lvl2pPr marL="1231900" marR="0" indent="-571500">
              <a:spcBef>
                <a:spcPts val="2400"/>
              </a:spcBef>
              <a:buClr>
                <a:srgbClr val="000000"/>
              </a:buClr>
              <a:buSzPct val="171000"/>
              <a:buFont typeface="Gill Sans"/>
              <a:buChar char="•"/>
              <a:defRPr sz="4200">
                <a:latin typeface="+mn-lt"/>
                <a:ea typeface="+mn-ea"/>
                <a:cs typeface="+mn-cs"/>
                <a:sym typeface="Gill Sans"/>
              </a:defRPr>
            </a:lvl2pPr>
            <a:lvl3pPr marL="1676400" marR="0" indent="-571500">
              <a:spcBef>
                <a:spcPts val="2400"/>
              </a:spcBef>
              <a:buClr>
                <a:srgbClr val="000000"/>
              </a:buClr>
              <a:buSzPct val="171000"/>
              <a:buFont typeface="Gill Sans"/>
              <a:buChar char="•"/>
              <a:defRPr sz="4200">
                <a:latin typeface="+mn-lt"/>
                <a:ea typeface="+mn-ea"/>
                <a:cs typeface="+mn-cs"/>
                <a:sym typeface="Gill Sans"/>
              </a:defRPr>
            </a:lvl3pPr>
            <a:lvl4pPr marL="2120900" marR="0" indent="-571500">
              <a:spcBef>
                <a:spcPts val="2400"/>
              </a:spcBef>
              <a:buClr>
                <a:srgbClr val="000000"/>
              </a:buClr>
              <a:buSzPct val="171000"/>
              <a:buFont typeface="Gill Sans"/>
              <a:buChar char="•"/>
              <a:defRPr sz="4200">
                <a:latin typeface="+mn-lt"/>
                <a:ea typeface="+mn-ea"/>
                <a:cs typeface="+mn-cs"/>
                <a:sym typeface="Gill Sans"/>
              </a:defRPr>
            </a:lvl4pPr>
            <a:lvl5pPr marL="2565400" marR="0" indent="-571500">
              <a:spcBef>
                <a:spcPts val="2400"/>
              </a:spcBef>
              <a:buClr>
                <a:srgbClr val="000000"/>
              </a:buClr>
              <a:buSzPct val="171000"/>
              <a:buFont typeface="Gill Sans"/>
              <a:buChar char="•"/>
              <a:defRPr sz="42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Shape 3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 anchor="ctr"/>
          <a:lstStyle>
            <a:lvl1pPr marL="787400" marR="0" indent="-571500">
              <a:spcBef>
                <a:spcPts val="4800"/>
              </a:spcBef>
              <a:buClr>
                <a:srgbClr val="000000"/>
              </a:buClr>
              <a:buSzPct val="171000"/>
              <a:buFont typeface="Gill Sans"/>
              <a:buChar char="•"/>
              <a:defRPr sz="4200">
                <a:latin typeface="+mn-lt"/>
                <a:ea typeface="+mn-ea"/>
                <a:cs typeface="+mn-cs"/>
                <a:sym typeface="Gill Sans"/>
              </a:defRPr>
            </a:lvl1pPr>
            <a:lvl2pPr marL="1231900" marR="0" indent="-571500">
              <a:spcBef>
                <a:spcPts val="4800"/>
              </a:spcBef>
              <a:buClr>
                <a:srgbClr val="000000"/>
              </a:buClr>
              <a:buSzPct val="171000"/>
              <a:buFont typeface="Gill Sans"/>
              <a:buChar char="•"/>
              <a:defRPr sz="4200">
                <a:latin typeface="+mn-lt"/>
                <a:ea typeface="+mn-ea"/>
                <a:cs typeface="+mn-cs"/>
                <a:sym typeface="Gill Sans"/>
              </a:defRPr>
            </a:lvl2pPr>
            <a:lvl3pPr marL="1676400" marR="0" indent="-571500">
              <a:spcBef>
                <a:spcPts val="4800"/>
              </a:spcBef>
              <a:buClr>
                <a:srgbClr val="000000"/>
              </a:buClr>
              <a:buSzPct val="171000"/>
              <a:buFont typeface="Gill Sans"/>
              <a:buChar char="•"/>
              <a:defRPr sz="4200">
                <a:latin typeface="+mn-lt"/>
                <a:ea typeface="+mn-ea"/>
                <a:cs typeface="+mn-cs"/>
                <a:sym typeface="Gill Sans"/>
              </a:defRPr>
            </a:lvl3pPr>
            <a:lvl4pPr marL="2120900" marR="0" indent="-571500">
              <a:spcBef>
                <a:spcPts val="4800"/>
              </a:spcBef>
              <a:buClr>
                <a:srgbClr val="000000"/>
              </a:buClr>
              <a:buSzPct val="171000"/>
              <a:buFont typeface="Gill Sans"/>
              <a:buChar char="•"/>
              <a:defRPr sz="4200">
                <a:latin typeface="+mn-lt"/>
                <a:ea typeface="+mn-ea"/>
                <a:cs typeface="+mn-cs"/>
                <a:sym typeface="Gill Sans"/>
              </a:defRPr>
            </a:lvl4pPr>
            <a:lvl5pPr marL="2565400" marR="0" indent="-571500">
              <a:spcBef>
                <a:spcPts val="4800"/>
              </a:spcBef>
              <a:buClr>
                <a:srgbClr val="000000"/>
              </a:buClr>
              <a:buSzPct val="171000"/>
              <a:buFont typeface="Gill Sans"/>
              <a:buChar char="•"/>
              <a:defRPr sz="42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" name="Shape 3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xfrm>
            <a:off x="635000" y="0"/>
            <a:ext cx="5867400" cy="47117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body" sz="half" idx="1"/>
          </p:nvPr>
        </p:nvSpPr>
        <p:spPr>
          <a:xfrm>
            <a:off x="635000" y="4787900"/>
            <a:ext cx="5867400" cy="4965700"/>
          </a:xfrm>
          <a:prstGeom prst="rect">
            <a:avLst/>
          </a:prstGeom>
        </p:spPr>
        <p:txBody>
          <a:bodyPr/>
          <a:lstStyle>
            <a:lvl1pPr marL="0" marR="0" algn="ctr">
              <a:defRPr sz="3400">
                <a:latin typeface="+mn-lt"/>
                <a:ea typeface="+mn-ea"/>
                <a:cs typeface="+mn-cs"/>
                <a:sym typeface="Gill Sans"/>
              </a:defRPr>
            </a:lvl1pPr>
            <a:lvl2pPr marL="0" marR="0" algn="ctr">
              <a:defRPr sz="3400">
                <a:latin typeface="+mn-lt"/>
                <a:ea typeface="+mn-ea"/>
                <a:cs typeface="+mn-cs"/>
                <a:sym typeface="Gill Sans"/>
              </a:defRPr>
            </a:lvl2pPr>
            <a:lvl3pPr marL="0" marR="0" algn="ctr">
              <a:defRPr sz="3400">
                <a:latin typeface="+mn-lt"/>
                <a:ea typeface="+mn-ea"/>
                <a:cs typeface="+mn-cs"/>
                <a:sym typeface="Gill Sans"/>
              </a:defRPr>
            </a:lvl3pPr>
            <a:lvl4pPr marL="0" marR="0" algn="ctr">
              <a:defRPr sz="3400">
                <a:latin typeface="+mn-lt"/>
                <a:ea typeface="+mn-ea"/>
                <a:cs typeface="+mn-cs"/>
                <a:sym typeface="Gill Sans"/>
              </a:defRPr>
            </a:lvl4pPr>
            <a:lvl5pPr marL="0" marR="0" algn="ctr">
              <a:defRPr sz="34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" name="Shape 6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xfrm>
            <a:off x="635000" y="0"/>
            <a:ext cx="5867400" cy="47117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sz="half" idx="1"/>
          </p:nvPr>
        </p:nvSpPr>
        <p:spPr>
          <a:xfrm>
            <a:off x="635000" y="4787900"/>
            <a:ext cx="5867400" cy="4965700"/>
          </a:xfrm>
          <a:prstGeom prst="rect">
            <a:avLst/>
          </a:prstGeom>
        </p:spPr>
        <p:txBody>
          <a:bodyPr/>
          <a:lstStyle>
            <a:lvl1pPr marL="0" marR="0" algn="ctr">
              <a:defRPr sz="3400">
                <a:latin typeface="+mn-lt"/>
                <a:ea typeface="+mn-ea"/>
                <a:cs typeface="+mn-cs"/>
                <a:sym typeface="Gill Sans"/>
              </a:defRPr>
            </a:lvl1pPr>
            <a:lvl2pPr marL="0" marR="0" algn="ctr">
              <a:defRPr sz="3400">
                <a:latin typeface="+mn-lt"/>
                <a:ea typeface="+mn-ea"/>
                <a:cs typeface="+mn-cs"/>
                <a:sym typeface="Gill Sans"/>
              </a:defRPr>
            </a:lvl2pPr>
            <a:lvl3pPr marL="0" marR="0" algn="ctr">
              <a:defRPr sz="3400">
                <a:latin typeface="+mn-lt"/>
                <a:ea typeface="+mn-ea"/>
                <a:cs typeface="+mn-cs"/>
                <a:sym typeface="Gill Sans"/>
              </a:defRPr>
            </a:lvl3pPr>
            <a:lvl4pPr marL="0" marR="0" algn="ctr">
              <a:defRPr sz="3400">
                <a:latin typeface="+mn-lt"/>
                <a:ea typeface="+mn-ea"/>
                <a:cs typeface="+mn-cs"/>
                <a:sym typeface="Gill Sans"/>
              </a:defRPr>
            </a:lvl4pPr>
            <a:lvl5pPr marL="0" marR="0" algn="ctr">
              <a:defRPr sz="3400">
                <a:latin typeface="+mn-lt"/>
                <a:ea typeface="+mn-ea"/>
                <a:cs typeface="+mn-c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650240" y="2275839"/>
            <a:ext cx="11704321" cy="6436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69050" y="9283700"/>
            <a:ext cx="266700" cy="279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marL="0" marR="0" algn="ctr" defTabSz="584200"/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1pPr>
      <a:lvl2pPr marL="0" marR="0" indent="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2pPr>
      <a:lvl3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3pPr>
      <a:lvl4pPr marL="0" marR="0" indent="685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4pPr>
      <a:lvl5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5pPr>
      <a:lvl6pPr marL="0" marR="0" indent="1143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6pPr>
      <a:lvl7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7pPr>
      <a:lvl8pPr marL="0" marR="0" indent="1600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9pPr>
    </p:titleStyle>
    <p:bodyStyle>
      <a:lvl1pPr marL="80327" marR="40639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1pPr>
      <a:lvl2pPr marL="80327" marR="40639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2pPr>
      <a:lvl3pPr marL="80327" marR="40639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3pPr>
      <a:lvl4pPr marL="80327" marR="40639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4pPr>
      <a:lvl5pPr marL="80327" marR="40639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5pPr>
      <a:lvl6pPr marL="80327" marR="40639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6pPr>
      <a:lvl7pPr marL="80327" marR="40639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7pPr>
      <a:lvl8pPr marL="80327" marR="40639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8pPr>
      <a:lvl9pPr marL="80327" marR="40639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subTitle" idx="1"/>
          </p:nvPr>
        </p:nvSpPr>
        <p:spPr>
          <a:xfrm>
            <a:off x="1270000" y="2833290"/>
            <a:ext cx="10464800" cy="5777310"/>
          </a:xfrm>
          <a:prstGeom prst="rect">
            <a:avLst/>
          </a:prstGeom>
        </p:spPr>
        <p:txBody>
          <a:bodyPr/>
          <a:lstStyle/>
          <a:p>
            <a:pPr algn="ctr">
              <a:buClr>
                <a:srgbClr val="000000"/>
              </a:buClr>
              <a:buFont typeface="Arial"/>
            </a:pPr>
          </a:p>
          <a:p>
            <a:pPr algn="ctr">
              <a:buClr>
                <a:srgbClr val="000000"/>
              </a:buClr>
              <a:buFont typeface="Arial"/>
              <a:defRPr>
                <a:solidFill>
                  <a:srgbClr val="4A093A"/>
                </a:solidFill>
              </a:defRPr>
            </a:pPr>
            <a:r>
              <a:t>A Presentation to </a:t>
            </a:r>
          </a:p>
          <a:p>
            <a:pPr algn="ctr">
              <a:buClr>
                <a:srgbClr val="000000"/>
              </a:buClr>
              <a:buFont typeface="Arial"/>
              <a:defRPr>
                <a:solidFill>
                  <a:srgbClr val="4A093A"/>
                </a:solidFill>
              </a:defRPr>
            </a:pPr>
          </a:p>
          <a:p>
            <a:pPr algn="ctr">
              <a:buClr>
                <a:srgbClr val="000000"/>
              </a:buClr>
              <a:buFont typeface="Arial"/>
              <a:defRPr>
                <a:solidFill>
                  <a:srgbClr val="4A093A"/>
                </a:solidFill>
              </a:defRPr>
            </a:pPr>
            <a:r>
              <a:t>Housing Strategy and Enabling Sub Group </a:t>
            </a:r>
          </a:p>
          <a:p>
            <a:pPr algn="ctr"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</a:defRPr>
            </a:pPr>
          </a:p>
          <a:p>
            <a:pPr algn="ctr"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</a:defRPr>
            </a:pPr>
            <a:r>
              <a:t>of the </a:t>
            </a:r>
          </a:p>
          <a:p>
            <a:pPr algn="ctr"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</a:defRPr>
            </a:pPr>
          </a:p>
          <a:p>
            <a:pPr algn="ctr"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</a:defRPr>
            </a:pPr>
            <a:r>
              <a:t>Kent Housing Group</a:t>
            </a:r>
          </a:p>
          <a:p>
            <a:pPr algn="ctr"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</a:defRPr>
            </a:pPr>
          </a:p>
          <a:p>
            <a:pPr algn="ctr"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</a:defRPr>
            </a:pPr>
          </a:p>
          <a:p>
            <a:pPr algn="ctr"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</a:defRPr>
            </a:pPr>
          </a:p>
          <a:p>
            <a:pPr algn="ctr"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</a:defRPr>
            </a:pPr>
          </a:p>
          <a:p>
            <a:pPr algn="ctr"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</a:defRPr>
            </a:pPr>
          </a:p>
          <a:p>
            <a:pPr algn="ctr"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</a:defRPr>
            </a:pPr>
          </a:p>
          <a:p>
            <a:pPr algn="ctr"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</a:defRPr>
            </a:pPr>
            <a:r>
              <a:t>26th January 2016</a:t>
            </a:r>
          </a:p>
        </p:txBody>
      </p:sp>
      <p:pic>
        <p:nvPicPr>
          <p:cNvPr id="142" name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49900" y="558800"/>
            <a:ext cx="18923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ctrTitle"/>
          </p:nvPr>
        </p:nvSpPr>
        <p:spPr>
          <a:xfrm>
            <a:off x="5333658" y="204043"/>
            <a:ext cx="2337484" cy="468215"/>
          </a:xfrm>
          <a:prstGeom prst="rect">
            <a:avLst/>
          </a:prstGeom>
        </p:spPr>
        <p:txBody>
          <a:bodyPr/>
          <a:lstStyle/>
          <a:p>
            <a:pPr algn="l">
              <a:defRPr sz="20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78" name="Shape 178"/>
          <p:cNvSpPr/>
          <p:nvPr>
            <p:ph type="subTitle" idx="1"/>
          </p:nvPr>
        </p:nvSpPr>
        <p:spPr>
          <a:xfrm>
            <a:off x="1270000" y="1401812"/>
            <a:ext cx="10464800" cy="8351788"/>
          </a:xfrm>
          <a:prstGeom prst="rect">
            <a:avLst/>
          </a:prstGeom>
        </p:spPr>
        <p:txBody>
          <a:bodyPr/>
          <a:lstStyle/>
          <a:p>
            <a:pPr defTabSz="457200">
              <a:defRPr sz="1600">
                <a:uFillTx/>
              </a:defRPr>
            </a:pPr>
          </a:p>
          <a:p>
            <a:pPr defTabSz="457200">
              <a:defRPr sz="1600">
                <a:uFillTx/>
              </a:defRPr>
            </a:pPr>
          </a:p>
        </p:txBody>
      </p:sp>
      <p:pic>
        <p:nvPicPr>
          <p:cNvPr id="179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1144" y="199631"/>
            <a:ext cx="2337483" cy="4770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80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61304" y="891009"/>
            <a:ext cx="7882192" cy="8525173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ctrTitle"/>
          </p:nvPr>
        </p:nvSpPr>
        <p:spPr>
          <a:xfrm>
            <a:off x="1270000" y="0"/>
            <a:ext cx="10464800" cy="2002284"/>
          </a:xfrm>
          <a:prstGeom prst="rect">
            <a:avLst/>
          </a:prstGeom>
        </p:spPr>
        <p:txBody>
          <a:bodyPr/>
          <a:lstStyle>
            <a:lvl1pPr algn="l">
              <a:tabLst>
                <a:tab pos="6121400" algn="r"/>
                <a:tab pos="6400800" algn="l"/>
              </a:tabLst>
              <a:defRPr sz="2400">
                <a:solidFill>
                  <a:srgbClr val="4C09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Landspeed is an Affordable Housing Provider (AHP)</a:t>
            </a:r>
          </a:p>
        </p:txBody>
      </p:sp>
      <p:sp>
        <p:nvSpPr>
          <p:cNvPr id="145" name="Shape 145"/>
          <p:cNvSpPr/>
          <p:nvPr>
            <p:ph type="subTitle" idx="1"/>
          </p:nvPr>
        </p:nvSpPr>
        <p:spPr>
          <a:xfrm>
            <a:off x="1270000" y="2454175"/>
            <a:ext cx="10464800" cy="72994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Gill Sans"/>
              <a:defRPr sz="1800" u="sng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Primary Activity</a:t>
            </a: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To acquire &amp; deliver Section 106 Intermediate Affordable Housing to qualifying purchasers</a:t>
            </a: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To deliver shared ownership and affordable shared equity (shared purchase) products</a:t>
            </a: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To manage and assist homeowners, with initial purchase, home management, future sales &amp; staircasing</a:t>
            </a: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 sz="1800" u="sng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 sz="1800" u="sng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Secondary Activity</a:t>
            </a: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To provide supporting affordable housing values to housebuilders/developers</a:t>
            </a: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To advise local authorities/housebuilders/developers on size standards, unit mix &amp; integration</a:t>
            </a: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To advise local authorities/housebuilders/developers on Section 106 Deeds</a:t>
            </a: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To troubleshoot for local authorities/housebuilders/developers</a:t>
            </a: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 sz="18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 sz="1900">
                <a:solidFill>
                  <a:srgbClr val="4A093B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 sz="1900">
                <a:solidFill>
                  <a:srgbClr val="4A093B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Landspeed’s ethos is simply to ensure Section 106 affordable housing is maximised and delivered in every instance</a:t>
            </a:r>
          </a:p>
        </p:txBody>
      </p:sp>
      <p:pic>
        <p:nvPicPr>
          <p:cNvPr id="146" name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600" y="622300"/>
            <a:ext cx="18923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ctrTitle"/>
          </p:nvPr>
        </p:nvSpPr>
        <p:spPr>
          <a:xfrm>
            <a:off x="1270000" y="0"/>
            <a:ext cx="10464800" cy="2325490"/>
          </a:xfrm>
          <a:prstGeom prst="rect">
            <a:avLst/>
          </a:prstGeom>
        </p:spPr>
        <p:txBody>
          <a:bodyPr/>
          <a:lstStyle/>
          <a:p>
            <a:pPr algn="l">
              <a:tabLst>
                <a:tab pos="6121400" algn="r"/>
                <a:tab pos="6400800" algn="l"/>
              </a:tabLst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sz="2400">
                <a:solidFill>
                  <a:srgbClr val="49093B"/>
                </a:solidFill>
              </a:rPr>
              <a:t>Issues Confronting Delivery of Affordable Housing</a:t>
            </a:r>
            <a:r>
              <a:rPr sz="2400"/>
              <a:t> </a:t>
            </a:r>
            <a:br>
              <a:rPr sz="2400"/>
            </a:br>
          </a:p>
        </p:txBody>
      </p:sp>
      <p:sp>
        <p:nvSpPr>
          <p:cNvPr id="149" name="Shape 149"/>
          <p:cNvSpPr/>
          <p:nvPr>
            <p:ph type="subTitle" idx="1"/>
          </p:nvPr>
        </p:nvSpPr>
        <p:spPr>
          <a:xfrm>
            <a:off x="1041400" y="2339776"/>
            <a:ext cx="10464800" cy="7426524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Gill Sans"/>
              <a:defRPr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* Viability</a:t>
            </a: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* Grant and Subsidy</a:t>
            </a: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* Lack of consistency from RP’s</a:t>
            </a: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* Delivery of small Section 106 affordable allocations</a:t>
            </a: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* Achieving preferred Tenure Mix</a:t>
            </a: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A093A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* Housing &amp; Planning Bill and proposed changes to NPPF</a:t>
            </a:r>
          </a:p>
          <a:p>
            <a:pPr>
              <a:buClr>
                <a:srgbClr val="000000"/>
              </a:buClr>
              <a:buFont typeface="Gill Sans"/>
              <a:defRPr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</p:txBody>
      </p:sp>
      <p:pic>
        <p:nvPicPr>
          <p:cNvPr id="150" name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600" y="609600"/>
            <a:ext cx="18923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type="ctrTitle"/>
          </p:nvPr>
        </p:nvSpPr>
        <p:spPr>
          <a:xfrm>
            <a:off x="1270000" y="0"/>
            <a:ext cx="10464800" cy="2235200"/>
          </a:xfrm>
          <a:prstGeom prst="rect">
            <a:avLst/>
          </a:prstGeom>
        </p:spPr>
        <p:txBody>
          <a:bodyPr/>
          <a:lstStyle>
            <a:lvl1pPr algn="l">
              <a:tabLst>
                <a:tab pos="6121400" algn="r"/>
                <a:tab pos="6400800" algn="l"/>
              </a:tabLst>
              <a:defRPr sz="2400">
                <a:solidFill>
                  <a:srgbClr val="4C09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defRPr sz="8400"/>
            </a:pPr>
            <a:r>
              <a:rPr sz="2400"/>
              <a:t>Housing &amp; Planning Bill and proposed changes to NPPF</a:t>
            </a:r>
            <a:endParaRPr sz="2400"/>
          </a:p>
        </p:txBody>
      </p:sp>
      <p:sp>
        <p:nvSpPr>
          <p:cNvPr id="153" name="Shape 153"/>
          <p:cNvSpPr/>
          <p:nvPr>
            <p:ph type="subTitle" idx="1"/>
          </p:nvPr>
        </p:nvSpPr>
        <p:spPr>
          <a:xfrm>
            <a:off x="1041400" y="2174329"/>
            <a:ext cx="10464800" cy="7591971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* Starter Homes</a:t>
            </a: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* ‘Help to Buy’ Shared Ownership</a:t>
            </a: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* Right to Buy</a:t>
            </a: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* Rent Reductions</a:t>
            </a: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* Duty to consider selling vacant high value housing   </a:t>
            </a: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* Payments to Secretary of State by local housing authorities (from vacant sales and rent increases)</a:t>
            </a: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* Reducing 'social housing' regulation</a:t>
            </a: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>
              <a:buClr>
                <a:srgbClr val="000000"/>
              </a:buClr>
              <a:buFont typeface="Gill Sans"/>
              <a:defRPr>
                <a:solidFill>
                  <a:srgbClr val="49093E"/>
                </a:solidFill>
                <a:latin typeface="+mn-lt"/>
                <a:ea typeface="+mn-ea"/>
                <a:cs typeface="+mn-cs"/>
                <a:sym typeface="Gill Sans"/>
              </a:defRPr>
            </a:pPr>
            <a:r>
              <a:t>What will be the potential impact caused by the uncertainty of changes and possible future role of RP’s and HCA and how can this be minimised?</a:t>
            </a:r>
          </a:p>
        </p:txBody>
      </p:sp>
      <p:pic>
        <p:nvPicPr>
          <p:cNvPr id="154" name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600" y="609600"/>
            <a:ext cx="1892300" cy="406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title"/>
          </p:nvPr>
        </p:nvSpPr>
        <p:spPr>
          <a:xfrm>
            <a:off x="1270000" y="1368375"/>
            <a:ext cx="10464800" cy="587574"/>
          </a:xfrm>
          <a:prstGeom prst="rect">
            <a:avLst/>
          </a:prstGeom>
        </p:spPr>
        <p:txBody>
          <a:bodyPr/>
          <a:lstStyle>
            <a:lvl1pPr algn="l" defTabSz="369000">
              <a:tabLst>
                <a:tab pos="5003800" algn="r"/>
              </a:tabLst>
              <a:defRPr sz="1968">
                <a:solidFill>
                  <a:srgbClr val="4A09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Considerations that may assist to minimise impact to Section 106 affordable housing delivery</a:t>
            </a:r>
          </a:p>
        </p:txBody>
      </p:sp>
      <p:sp>
        <p:nvSpPr>
          <p:cNvPr id="157" name="Shape 157"/>
          <p:cNvSpPr/>
          <p:nvPr>
            <p:ph type="body" idx="1"/>
          </p:nvPr>
        </p:nvSpPr>
        <p:spPr>
          <a:xfrm>
            <a:off x="1270000" y="2194618"/>
            <a:ext cx="10464800" cy="6415982"/>
          </a:xfrm>
          <a:prstGeom prst="rect">
            <a:avLst/>
          </a:prstGeom>
        </p:spPr>
        <p:txBody>
          <a:bodyPr/>
          <a:lstStyle/>
          <a:p>
            <a:pPr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	</a:t>
            </a:r>
          </a:p>
          <a:p>
            <a:pPr algn="l"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Encourage deliverable tenure mixes for small Section 106 affordable allocations: </a:t>
            </a:r>
          </a:p>
          <a:p>
            <a:pPr lvl="2" algn="l" defTabSz="566674">
              <a:defRPr sz="1649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                    * </a:t>
            </a:r>
            <a:r>
              <a:rPr i="1" sz="1746"/>
              <a:t>Expand definitions and operative clauses to offset potential delivery difficulties</a:t>
            </a:r>
            <a:endParaRPr i="1" sz="1746"/>
          </a:p>
          <a:p>
            <a:pPr algn="l" defTabSz="566674">
              <a:defRPr i="1" sz="1746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		* Allow for possible variations to tenure and/or unit type if no RP interest</a:t>
            </a:r>
          </a:p>
          <a:p>
            <a:pPr algn="l"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 algn="l"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Apply practical integration and unit sizes for Section 106 affordable housing</a:t>
            </a:r>
          </a:p>
          <a:p>
            <a:pPr algn="l" defTabSz="566674">
              <a:defRPr sz="1649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                   * </a:t>
            </a:r>
            <a:r>
              <a:rPr i="1" sz="1746"/>
              <a:t>Allow standard developer house/apartment types</a:t>
            </a:r>
            <a:endParaRPr i="1" sz="1746"/>
          </a:p>
          <a:p>
            <a:pPr algn="l" defTabSz="566674">
              <a:defRPr sz="1746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rPr i="1"/>
              <a:t>                  * Consider higher proportion of studio and 1 bedroom apartmen</a:t>
            </a:r>
            <a:r>
              <a:t>ts</a:t>
            </a:r>
          </a:p>
          <a:p>
            <a:pPr algn="l"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 algn="l"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Do not capitulate to Section 106 viability arguments</a:t>
            </a:r>
          </a:p>
          <a:p>
            <a:pPr algn="l"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 algn="l"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Minimise acceptance of commuted payments in lieu of Section 106 affordable units</a:t>
            </a:r>
          </a:p>
          <a:p>
            <a:pPr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 algn="l"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Restrict proliferation of Section 106 DMS and other affordable products not currently NPPF compliant</a:t>
            </a:r>
          </a:p>
          <a:p>
            <a:pPr algn="l"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 algn="l"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Restrict use of Preferred Provider status within Section 106 deeds:</a:t>
            </a:r>
          </a:p>
          <a:p>
            <a:pPr lvl="3" algn="l" defTabSz="566674">
              <a:defRPr sz="1649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                   * </a:t>
            </a:r>
            <a:r>
              <a:rPr i="1" sz="1746"/>
              <a:t>Allow for inclusion of  Affordable Housing Provider in addition to standard RP definition</a:t>
            </a:r>
            <a:endParaRPr sz="1746"/>
          </a:p>
          <a:p>
            <a:pPr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</a:p>
          <a:p>
            <a:pPr algn="l" defTabSz="566674">
              <a:defRPr sz="1940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Consider introduction of  Local Household Income Thresholds:</a:t>
            </a:r>
          </a:p>
          <a:p>
            <a:pPr lvl="2" algn="l" defTabSz="566674">
              <a:defRPr sz="1649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                  * </a:t>
            </a:r>
            <a:r>
              <a:rPr i="1" sz="1746"/>
              <a:t>Controls affordable sales pricing          </a:t>
            </a:r>
            <a:endParaRPr i="1" sz="1746"/>
          </a:p>
          <a:p>
            <a:pPr lvl="1" algn="l" defTabSz="566674">
              <a:defRPr i="1" sz="1746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                 * Creates potential ability to target specific income groups &amp;</a:t>
            </a:r>
          </a:p>
          <a:p>
            <a:pPr lvl="1" algn="l" defTabSz="566674">
              <a:defRPr i="1" sz="1746">
                <a:solidFill>
                  <a:srgbClr val="2E073E"/>
                </a:solidFill>
                <a:latin typeface="Gill Sans Light"/>
                <a:ea typeface="Gill Sans Light"/>
                <a:cs typeface="Gill Sans Light"/>
                <a:sym typeface="Gill Sans Light"/>
              </a:defRPr>
            </a:pPr>
            <a:r>
              <a:t>                 * Alleviates pressure on rented sector by lifting lower income households into ownership</a:t>
            </a:r>
          </a:p>
        </p:txBody>
      </p:sp>
      <p:pic>
        <p:nvPicPr>
          <p:cNvPr id="158" name="image1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6700" y="546100"/>
            <a:ext cx="2302512" cy="469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type="ctrTitle"/>
          </p:nvPr>
        </p:nvSpPr>
        <p:spPr>
          <a:xfrm>
            <a:off x="1270000" y="0"/>
            <a:ext cx="10464800" cy="1741835"/>
          </a:xfrm>
          <a:prstGeom prst="rect">
            <a:avLst/>
          </a:prstGeom>
        </p:spPr>
        <p:txBody>
          <a:bodyPr/>
          <a:lstStyle>
            <a:lvl1pPr algn="l">
              <a:tabLst>
                <a:tab pos="6121400" algn="r"/>
                <a:tab pos="6400800" algn="l"/>
              </a:tabLst>
              <a:defRPr sz="2400">
                <a:solidFill>
                  <a:srgbClr val="4A093E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Example of Comparative Tenure Affordability</a:t>
            </a:r>
          </a:p>
        </p:txBody>
      </p:sp>
      <p:pic>
        <p:nvPicPr>
          <p:cNvPr id="161" name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600" y="622300"/>
            <a:ext cx="1892300" cy="406400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62" name="Table 162"/>
          <p:cNvGraphicFramePr/>
          <p:nvPr/>
        </p:nvGraphicFramePr>
        <p:xfrm>
          <a:off x="661987" y="2119312"/>
          <a:ext cx="11439526" cy="6691313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{8F44A2F1-9E1F-4B54-A3A2-5F16C0AD49E2}</a:tableStyleId>
              </a:tblPr>
              <a:tblGrid>
                <a:gridCol w="1025525"/>
                <a:gridCol w="501650"/>
                <a:gridCol w="566737"/>
                <a:gridCol w="787400"/>
                <a:gridCol w="927100"/>
                <a:gridCol w="468312"/>
                <a:gridCol w="579437"/>
                <a:gridCol w="654050"/>
                <a:gridCol w="641350"/>
                <a:gridCol w="755650"/>
                <a:gridCol w="881062"/>
                <a:gridCol w="654050"/>
                <a:gridCol w="641350"/>
                <a:gridCol w="609600"/>
                <a:gridCol w="774700"/>
                <a:gridCol w="971550"/>
              </a:tblGrid>
              <a:tr h="244127">
                <a:tc gridSpan="4"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b="1"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Example 1 - Discounted Market Sale ( 80%)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67059">
                <a:tc gridSpan="5"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b="1"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Single Household - 30 year repayment mortgage (Saffron BS*) *Extremely limited mortgage availability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9537">
                <a:tc>
                  <a:txBody>
                    <a:bodyPr/>
                    <a:lstStyle/>
                    <a:p>
                      <a:pPr algn="l" defTabSz="914400">
                        <a:def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Unit Type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000000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Size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OMV £ per sq ft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OMV Unit Price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Help to Buy  Shared Equity   Unit Sale Price £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% of OMV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Stamp Duty £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Deposit @ %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Deposit @ £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IMR @ 4.49% 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Monthly Mortgage Repayment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Rent on Balance @ %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Rent on Balance          £ pcm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Service Charge pcm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 Housing Cost pcm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Minimum Income Required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000000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 Bed apartment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000000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790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£253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£200,000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£160,000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80%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£1,500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10.00%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£20,000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£140,000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£715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0%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£80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£795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£32,404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000000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8125">
                <a:tc gridSpan="5"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b="1"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Example 2 - Traditional Shared Ownership 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38125">
                <a:tc gridSpan="5"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b="1"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Single Household - 30 year repayment mortgage (Nationwide)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3175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algn="l" defTabSz="914400">
                        <a:def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3175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944562"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Unit Type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Size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OMV £ per sq ft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OMV Unit Price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Shared Ownership Unit Sale Price £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% of OMV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Stamp Duty £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Deposit @ %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Deposit @ £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IMR @ 3.89%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Monthly Mortgage Repayment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Rent on Balance @ %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Rent on Balance          £ pcm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Service Charge pcm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 Housing Cost pcm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6350" cap="sq">
                      <a:solidFill>
                        <a:srgbClr val="EBEBEB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Minimum Income Required</a:t>
                      </a:r>
                    </a:p>
                  </a:txBody>
                  <a:tcPr marL="12700" marR="12700" marT="12700" marB="12700" anchor="t" anchorCtr="0" horzOverflow="overflow">
                    <a:lnL w="6350" cap="sq">
                      <a:solidFill>
                        <a:srgbClr val="EBEBEB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 Bed apartment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790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£253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£200,000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£66,000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33%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20%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£13,200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£52,800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£251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2.75%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£307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£80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£638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£26,008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232323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232323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0825">
                <a:tc gridSpan="4"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b="1"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Example 3 - Affordable Shared Equity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383728">
                <a:tc gridSpan="5"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b="1"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Single Household - 30 year repayment mortgage    (Nationwide)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D6D6D6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7921">
                <a:tc>
                  <a:txBody>
                    <a:bodyPr/>
                    <a:lstStyle/>
                    <a:p>
                      <a:pPr algn="l" defTabSz="914400">
                        <a:def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b="1"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000">
                          <a:latin typeface="Helvetica Neue"/>
                          <a:ea typeface="Helvetica Neue"/>
                          <a:cs typeface="Helvetica Neue"/>
                          <a:sym typeface="Helvetica Neue"/>
                        </a:defRPr>
                      </a:pP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D6D6D6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65225"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Unit Type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Size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OMV £ per sq ft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OMV Unit Price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Affordable Shared Equity Unit Sale Price £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% of OMV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Stamp Duty £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Deposit @ %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Deposit @ £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IMR @ 1.89% 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Monthly Mortgage Repayment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Rent on Balance @ %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Rent on Balance          £ pcm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Service Charge pcm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Total Housing Cost pcm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Minimum Income Required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50825">
                <a:tc>
                  <a:txBody>
                    <a:bodyPr/>
                    <a:lstStyle/>
                    <a:p>
                      <a:pPr algn="l"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2 Bed apartment</a:t>
                      </a:r>
                    </a:p>
                  </a:txBody>
                  <a:tcPr marL="12700" marR="12700" marT="12700" marB="12700" anchor="t" anchorCtr="0" horzOverflow="overflow">
                    <a:lnL w="3175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790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£253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£200,000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£150,000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75%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£1,500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5%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£10,000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£140,000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£513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0%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£0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£80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£593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12700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>
                          <a:uFillTx/>
                        </a:defRPr>
                      </a:pPr>
                      <a:r>
                        <a:rPr sz="1000">
                          <a:uFill>
                            <a:solidFill>
                              <a:srgbClr val="000000"/>
                            </a:solidFill>
                          </a:u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£24,171</a:t>
                      </a:r>
                    </a:p>
                  </a:txBody>
                  <a:tcPr marL="12700" marR="12700" marT="12700" marB="12700" anchor="t" anchorCtr="0" horzOverflow="overflow">
                    <a:lnL w="12700" cap="sq">
                      <a:solidFill>
                        <a:srgbClr val="D6D6D6"/>
                      </a:solidFill>
                    </a:lnL>
                    <a:lnR w="3175" cap="sq">
                      <a:solidFill>
                        <a:srgbClr val="D6D6D6"/>
                      </a:solidFill>
                    </a:lnR>
                    <a:lnT w="12700" cap="sq">
                      <a:solidFill>
                        <a:srgbClr val="000000"/>
                      </a:solidFill>
                    </a:lnT>
                    <a:lnB w="12700" cap="sq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ctrTitle"/>
          </p:nvPr>
        </p:nvSpPr>
        <p:spPr>
          <a:xfrm>
            <a:off x="1155700" y="0"/>
            <a:ext cx="10464800" cy="1763366"/>
          </a:xfrm>
          <a:prstGeom prst="rect">
            <a:avLst/>
          </a:prstGeom>
        </p:spPr>
        <p:txBody>
          <a:bodyPr/>
          <a:lstStyle>
            <a:lvl1pPr algn="l">
              <a:tabLst>
                <a:tab pos="6121400" algn="r"/>
                <a:tab pos="6400800" algn="l"/>
              </a:tabLst>
              <a:defRPr sz="2400">
                <a:solidFill>
                  <a:srgbClr val="4E093A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Examples of Landspeed Affordable Schemes</a:t>
            </a:r>
          </a:p>
        </p:txBody>
      </p:sp>
      <p:pic>
        <p:nvPicPr>
          <p:cNvPr id="165" name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600" y="622300"/>
            <a:ext cx="18923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8202" y="2133550"/>
            <a:ext cx="11608396" cy="6734225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ctrTitle"/>
          </p:nvPr>
        </p:nvSpPr>
        <p:spPr>
          <a:xfrm>
            <a:off x="1155700" y="0"/>
            <a:ext cx="10464800" cy="1651000"/>
          </a:xfrm>
          <a:prstGeom prst="rect">
            <a:avLst/>
          </a:prstGeom>
        </p:spPr>
        <p:txBody>
          <a:bodyPr/>
          <a:lstStyle>
            <a:lvl1pPr algn="l">
              <a:tabLst>
                <a:tab pos="6121400" algn="r"/>
                <a:tab pos="6400800" algn="l"/>
              </a:tabLst>
              <a:defRPr sz="2400">
                <a:solidFill>
                  <a:srgbClr val="4E093B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Examples of Landspeed Affordable Schemes</a:t>
            </a:r>
          </a:p>
        </p:txBody>
      </p:sp>
      <p:pic>
        <p:nvPicPr>
          <p:cNvPr id="169" name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600" y="622300"/>
            <a:ext cx="18923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image.jpg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2860" y="2002532"/>
            <a:ext cx="11439080" cy="7014468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ctrTitle"/>
          </p:nvPr>
        </p:nvSpPr>
        <p:spPr>
          <a:xfrm>
            <a:off x="1155700" y="0"/>
            <a:ext cx="10464800" cy="1651000"/>
          </a:xfrm>
          <a:prstGeom prst="rect">
            <a:avLst/>
          </a:prstGeom>
        </p:spPr>
        <p:txBody>
          <a:bodyPr/>
          <a:lstStyle>
            <a:lvl1pPr>
              <a:tabLst>
                <a:tab pos="6121400" algn="r"/>
                <a:tab pos="6400800" algn="l"/>
              </a:tabLst>
              <a:defRPr sz="2400">
                <a:solidFill>
                  <a:srgbClr val="4C0A4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‘…looks like the back end of a bus…’</a:t>
            </a:r>
          </a:p>
        </p:txBody>
      </p:sp>
      <p:sp>
        <p:nvSpPr>
          <p:cNvPr id="173" name="Shape 173"/>
          <p:cNvSpPr/>
          <p:nvPr>
            <p:ph type="subTitle" idx="1"/>
          </p:nvPr>
        </p:nvSpPr>
        <p:spPr>
          <a:xfrm>
            <a:off x="2478484" y="2019300"/>
            <a:ext cx="7591029" cy="7140625"/>
          </a:xfrm>
          <a:prstGeom prst="rect">
            <a:avLst/>
          </a:prstGeom>
        </p:spPr>
        <p:txBody>
          <a:bodyPr/>
          <a:lstStyle/>
          <a:p>
            <a:pPr>
              <a:buClr>
                <a:srgbClr val="000000"/>
              </a:buClr>
              <a:buFont typeface="Gill Sans"/>
              <a:defRPr i="1" sz="1900"/>
            </a:pPr>
          </a:p>
        </p:txBody>
      </p:sp>
      <p:pic>
        <p:nvPicPr>
          <p:cNvPr id="174" name="image.jp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35600" y="622300"/>
            <a:ext cx="1892300" cy="4064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3636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8820" y="1886823"/>
            <a:ext cx="7918560" cy="7405579"/>
          </a:xfrm>
          <a:prstGeom prst="rect">
            <a:avLst/>
          </a:prstGeom>
          <a:ln w="254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