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9" r:id="rId3"/>
    <p:sldId id="258" r:id="rId4"/>
    <p:sldId id="263" r:id="rId5"/>
    <p:sldId id="261" r:id="rId6"/>
    <p:sldId id="264" r:id="rId7"/>
    <p:sldId id="262" r:id="rId8"/>
    <p:sldId id="265" r:id="rId9"/>
    <p:sldId id="260" r:id="rId10"/>
    <p:sldId id="266" r:id="rId11"/>
    <p:sldId id="267" r:id="rId12"/>
    <p:sldId id="269" r:id="rId13"/>
    <p:sldId id="270" r:id="rId14"/>
    <p:sldId id="268" r:id="rId15"/>
    <p:sldId id="272" r:id="rId16"/>
    <p:sldId id="273" r:id="rId17"/>
    <p:sldId id="275" r:id="rId18"/>
    <p:sldId id="271" r:id="rId19"/>
    <p:sldId id="274" r:id="rId20"/>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5" d="100"/>
          <a:sy n="45" d="100"/>
        </p:scale>
        <p:origin x="-540" y="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8" d="100"/>
          <a:sy n="58" d="100"/>
        </p:scale>
        <p:origin x="-3012" y="-84"/>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6737" y="0"/>
            <a:ext cx="2950475" cy="497046"/>
          </a:xfrm>
          <a:prstGeom prst="rect">
            <a:avLst/>
          </a:prstGeom>
        </p:spPr>
        <p:txBody>
          <a:bodyPr vert="horz" lIns="91440" tIns="45720" rIns="91440" bIns="45720" rtlCol="0"/>
          <a:lstStyle>
            <a:lvl1pPr algn="r">
              <a:defRPr sz="1200"/>
            </a:lvl1pPr>
          </a:lstStyle>
          <a:p>
            <a:fld id="{AECAA50D-46B0-4A65-9A00-11938DCB0F8B}" type="datetimeFigureOut">
              <a:rPr lang="en-GB" smtClean="0"/>
              <a:t>11/11/2016</a:t>
            </a:fld>
            <a:endParaRPr lang="en-GB"/>
          </a:p>
        </p:txBody>
      </p:sp>
      <p:sp>
        <p:nvSpPr>
          <p:cNvPr id="4" name="Footer Placeholder 3"/>
          <p:cNvSpPr>
            <a:spLocks noGrp="1"/>
          </p:cNvSpPr>
          <p:nvPr>
            <p:ph type="ftr" sz="quarter" idx="2"/>
          </p:nvPr>
        </p:nvSpPr>
        <p:spPr>
          <a:xfrm>
            <a:off x="0" y="9442154"/>
            <a:ext cx="2950475" cy="49704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6737" y="9442154"/>
            <a:ext cx="2950475" cy="497046"/>
          </a:xfrm>
          <a:prstGeom prst="rect">
            <a:avLst/>
          </a:prstGeom>
        </p:spPr>
        <p:txBody>
          <a:bodyPr vert="horz" lIns="91440" tIns="45720" rIns="91440" bIns="45720" rtlCol="0" anchor="b"/>
          <a:lstStyle>
            <a:lvl1pPr algn="r">
              <a:defRPr sz="1200"/>
            </a:lvl1pPr>
          </a:lstStyle>
          <a:p>
            <a:fld id="{4F96ADC2-93BE-4BD0-9158-4B51ED2B9724}" type="slidenum">
              <a:rPr lang="en-GB" smtClean="0"/>
              <a:t>‹#›</a:t>
            </a:fld>
            <a:endParaRPr lang="en-GB"/>
          </a:p>
        </p:txBody>
      </p:sp>
    </p:spTree>
    <p:extLst>
      <p:ext uri="{BB962C8B-B14F-4D97-AF65-F5344CB8AC3E}">
        <p14:creationId xmlns:p14="http://schemas.microsoft.com/office/powerpoint/2010/main" val="21382630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7046"/>
          </a:xfrm>
          <a:prstGeom prst="rect">
            <a:avLst/>
          </a:prstGeom>
        </p:spPr>
        <p:txBody>
          <a:bodyPr vert="horz" lIns="91440" tIns="45720" rIns="91440" bIns="45720" rtlCol="0"/>
          <a:lstStyle>
            <a:lvl1pPr algn="r">
              <a:defRPr sz="1200"/>
            </a:lvl1pPr>
          </a:lstStyle>
          <a:p>
            <a:fld id="{69C5C7BF-5E19-48BF-BDB9-2449AFFD0E1A}" type="datetimeFigureOut">
              <a:rPr lang="en-GB" smtClean="0"/>
              <a:t>11/11/2016</a:t>
            </a:fld>
            <a:endParaRPr lang="en-GB"/>
          </a:p>
        </p:txBody>
      </p:sp>
      <p:sp>
        <p:nvSpPr>
          <p:cNvPr id="4" name="Slide Image Placehold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21940"/>
            <a:ext cx="5447030" cy="447341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a:defRPr sz="1200"/>
            </a:lvl1pPr>
          </a:lstStyle>
          <a:p>
            <a:fld id="{6D9F7E07-108F-484D-B763-C80795B690CD}" type="slidenum">
              <a:rPr lang="en-GB" smtClean="0"/>
              <a:t>‹#›</a:t>
            </a:fld>
            <a:endParaRPr lang="en-GB"/>
          </a:p>
        </p:txBody>
      </p:sp>
    </p:spTree>
    <p:extLst>
      <p:ext uri="{BB962C8B-B14F-4D97-AF65-F5344CB8AC3E}">
        <p14:creationId xmlns:p14="http://schemas.microsoft.com/office/powerpoint/2010/main" val="1761178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D9F7E07-108F-484D-B763-C80795B690CD}" type="slidenum">
              <a:rPr lang="en-GB" smtClean="0"/>
              <a:t>1</a:t>
            </a:fld>
            <a:endParaRPr lang="en-GB"/>
          </a:p>
        </p:txBody>
      </p:sp>
    </p:spTree>
    <p:extLst>
      <p:ext uri="{BB962C8B-B14F-4D97-AF65-F5344CB8AC3E}">
        <p14:creationId xmlns:p14="http://schemas.microsoft.com/office/powerpoint/2010/main" val="649202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D9F7E07-108F-484D-B763-C80795B690CD}" type="slidenum">
              <a:rPr lang="en-GB" smtClean="0"/>
              <a:t>18</a:t>
            </a:fld>
            <a:endParaRPr lang="en-GB"/>
          </a:p>
        </p:txBody>
      </p:sp>
    </p:spTree>
    <p:extLst>
      <p:ext uri="{BB962C8B-B14F-4D97-AF65-F5344CB8AC3E}">
        <p14:creationId xmlns:p14="http://schemas.microsoft.com/office/powerpoint/2010/main" val="3942710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D9F7E07-108F-484D-B763-C80795B690CD}" type="slidenum">
              <a:rPr lang="en-GB" smtClean="0"/>
              <a:t>19</a:t>
            </a:fld>
            <a:endParaRPr lang="en-GB"/>
          </a:p>
        </p:txBody>
      </p:sp>
    </p:spTree>
    <p:extLst>
      <p:ext uri="{BB962C8B-B14F-4D97-AF65-F5344CB8AC3E}">
        <p14:creationId xmlns:p14="http://schemas.microsoft.com/office/powerpoint/2010/main" val="4251851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FF2468F-B599-448E-B8A8-27B9F2E69841}" type="datetime1">
              <a:rPr lang="en-GB" smtClean="0"/>
              <a:t>11/11/2016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7E0872-6C8A-410E-93A4-F2721CD49419}" type="slidenum">
              <a:rPr lang="en-GB" smtClean="0"/>
              <a:t>‹#›</a:t>
            </a:fld>
            <a:endParaRPr lang="en-GB"/>
          </a:p>
        </p:txBody>
      </p:sp>
    </p:spTree>
    <p:extLst>
      <p:ext uri="{BB962C8B-B14F-4D97-AF65-F5344CB8AC3E}">
        <p14:creationId xmlns:p14="http://schemas.microsoft.com/office/powerpoint/2010/main" val="3977758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077C38-2C2B-4910-A840-0FDD31DD1008}" type="datetime1">
              <a:rPr lang="en-GB" smtClean="0"/>
              <a:t>11/11/2016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7E0872-6C8A-410E-93A4-F2721CD49419}" type="slidenum">
              <a:rPr lang="en-GB" smtClean="0"/>
              <a:t>‹#›</a:t>
            </a:fld>
            <a:endParaRPr lang="en-GB"/>
          </a:p>
        </p:txBody>
      </p:sp>
    </p:spTree>
    <p:extLst>
      <p:ext uri="{BB962C8B-B14F-4D97-AF65-F5344CB8AC3E}">
        <p14:creationId xmlns:p14="http://schemas.microsoft.com/office/powerpoint/2010/main" val="3812631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03C924-783F-4C56-963B-B12ED0E751E2}" type="datetime1">
              <a:rPr lang="en-GB" smtClean="0"/>
              <a:t>11/11/2016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7E0872-6C8A-410E-93A4-F2721CD49419}" type="slidenum">
              <a:rPr lang="en-GB" smtClean="0"/>
              <a:t>‹#›</a:t>
            </a:fld>
            <a:endParaRPr lang="en-GB"/>
          </a:p>
        </p:txBody>
      </p:sp>
    </p:spTree>
    <p:extLst>
      <p:ext uri="{BB962C8B-B14F-4D97-AF65-F5344CB8AC3E}">
        <p14:creationId xmlns:p14="http://schemas.microsoft.com/office/powerpoint/2010/main" val="2199678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F1F1D9-2EA5-4BB4-9EBC-1B3D64F748E2}" type="datetime1">
              <a:rPr lang="en-GB" smtClean="0"/>
              <a:t>11/11/2016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7E0872-6C8A-410E-93A4-F2721CD49419}" type="slidenum">
              <a:rPr lang="en-GB" smtClean="0"/>
              <a:t>‹#›</a:t>
            </a:fld>
            <a:endParaRPr lang="en-GB"/>
          </a:p>
        </p:txBody>
      </p:sp>
    </p:spTree>
    <p:extLst>
      <p:ext uri="{BB962C8B-B14F-4D97-AF65-F5344CB8AC3E}">
        <p14:creationId xmlns:p14="http://schemas.microsoft.com/office/powerpoint/2010/main" val="3264568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A98A65-6D62-4EF2-8A5B-4B60BA3F3872}" type="datetime1">
              <a:rPr lang="en-GB" smtClean="0"/>
              <a:t>11/11/2016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7E0872-6C8A-410E-93A4-F2721CD49419}" type="slidenum">
              <a:rPr lang="en-GB" smtClean="0"/>
              <a:t>‹#›</a:t>
            </a:fld>
            <a:endParaRPr lang="en-GB"/>
          </a:p>
        </p:txBody>
      </p:sp>
    </p:spTree>
    <p:extLst>
      <p:ext uri="{BB962C8B-B14F-4D97-AF65-F5344CB8AC3E}">
        <p14:creationId xmlns:p14="http://schemas.microsoft.com/office/powerpoint/2010/main" val="10600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17EE4F7-68C5-4F72-8785-F5A9519BBC90}" type="datetime1">
              <a:rPr lang="en-GB" smtClean="0"/>
              <a:t>11/11/2016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7E0872-6C8A-410E-93A4-F2721CD49419}" type="slidenum">
              <a:rPr lang="en-GB" smtClean="0"/>
              <a:t>‹#›</a:t>
            </a:fld>
            <a:endParaRPr lang="en-GB"/>
          </a:p>
        </p:txBody>
      </p:sp>
    </p:spTree>
    <p:extLst>
      <p:ext uri="{BB962C8B-B14F-4D97-AF65-F5344CB8AC3E}">
        <p14:creationId xmlns:p14="http://schemas.microsoft.com/office/powerpoint/2010/main" val="1586820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C056D47-6DD3-47ED-9FAA-717757995735}" type="datetime1">
              <a:rPr lang="en-GB" smtClean="0"/>
              <a:t>11/11/2016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F7E0872-6C8A-410E-93A4-F2721CD49419}" type="slidenum">
              <a:rPr lang="en-GB" smtClean="0"/>
              <a:t>‹#›</a:t>
            </a:fld>
            <a:endParaRPr lang="en-GB"/>
          </a:p>
        </p:txBody>
      </p:sp>
    </p:spTree>
    <p:extLst>
      <p:ext uri="{BB962C8B-B14F-4D97-AF65-F5344CB8AC3E}">
        <p14:creationId xmlns:p14="http://schemas.microsoft.com/office/powerpoint/2010/main" val="1838993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25E1D6D-EBD5-4E10-91EE-E5ED05B520E5}" type="datetime1">
              <a:rPr lang="en-GB" smtClean="0"/>
              <a:t>11/11/2016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F7E0872-6C8A-410E-93A4-F2721CD49419}" type="slidenum">
              <a:rPr lang="en-GB" smtClean="0"/>
              <a:t>‹#›</a:t>
            </a:fld>
            <a:endParaRPr lang="en-GB"/>
          </a:p>
        </p:txBody>
      </p:sp>
    </p:spTree>
    <p:extLst>
      <p:ext uri="{BB962C8B-B14F-4D97-AF65-F5344CB8AC3E}">
        <p14:creationId xmlns:p14="http://schemas.microsoft.com/office/powerpoint/2010/main" val="614421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F4C1CA-2662-46F7-9DA3-17699E31E464}" type="datetime1">
              <a:rPr lang="en-GB" smtClean="0"/>
              <a:t>11/11/2016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F7E0872-6C8A-410E-93A4-F2721CD49419}" type="slidenum">
              <a:rPr lang="en-GB" smtClean="0"/>
              <a:t>‹#›</a:t>
            </a:fld>
            <a:endParaRPr lang="en-GB"/>
          </a:p>
        </p:txBody>
      </p:sp>
    </p:spTree>
    <p:extLst>
      <p:ext uri="{BB962C8B-B14F-4D97-AF65-F5344CB8AC3E}">
        <p14:creationId xmlns:p14="http://schemas.microsoft.com/office/powerpoint/2010/main" val="546530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F76CCA-DCF7-47E4-8689-7D04F134179E}" type="datetime1">
              <a:rPr lang="en-GB" smtClean="0"/>
              <a:t>11/11/2016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7E0872-6C8A-410E-93A4-F2721CD49419}" type="slidenum">
              <a:rPr lang="en-GB" smtClean="0"/>
              <a:t>‹#›</a:t>
            </a:fld>
            <a:endParaRPr lang="en-GB"/>
          </a:p>
        </p:txBody>
      </p:sp>
    </p:spTree>
    <p:extLst>
      <p:ext uri="{BB962C8B-B14F-4D97-AF65-F5344CB8AC3E}">
        <p14:creationId xmlns:p14="http://schemas.microsoft.com/office/powerpoint/2010/main" val="3641955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5F265C-4F6F-40B3-B1ED-45BA8D588B53}" type="datetime1">
              <a:rPr lang="en-GB" smtClean="0"/>
              <a:t>11/11/2016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7E0872-6C8A-410E-93A4-F2721CD49419}" type="slidenum">
              <a:rPr lang="en-GB" smtClean="0"/>
              <a:t>‹#›</a:t>
            </a:fld>
            <a:endParaRPr lang="en-GB"/>
          </a:p>
        </p:txBody>
      </p:sp>
    </p:spTree>
    <p:extLst>
      <p:ext uri="{BB962C8B-B14F-4D97-AF65-F5344CB8AC3E}">
        <p14:creationId xmlns:p14="http://schemas.microsoft.com/office/powerpoint/2010/main" val="158034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C4B347-1C4A-40D0-B1FE-37B7C33712E6}" type="datetime1">
              <a:rPr lang="en-GB" smtClean="0"/>
              <a:t>11/11/2016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7E0872-6C8A-410E-93A4-F2721CD49419}" type="slidenum">
              <a:rPr lang="en-GB" smtClean="0"/>
              <a:t>‹#›</a:t>
            </a:fld>
            <a:endParaRPr lang="en-GB"/>
          </a:p>
        </p:txBody>
      </p:sp>
    </p:spTree>
    <p:extLst>
      <p:ext uri="{BB962C8B-B14F-4D97-AF65-F5344CB8AC3E}">
        <p14:creationId xmlns:p14="http://schemas.microsoft.com/office/powerpoint/2010/main" val="1690301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kent.gov.uk/about-the-council/information-and-data/Facts-and-figures-about-Kent/Land-and-property"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764704"/>
            <a:ext cx="7772400" cy="1470025"/>
          </a:xfrm>
        </p:spPr>
        <p:txBody>
          <a:bodyPr/>
          <a:lstStyle/>
          <a:p>
            <a:r>
              <a:rPr lang="en-GB" sz="4000" dirty="0" smtClean="0"/>
              <a:t>Presentation to</a:t>
            </a:r>
            <a:r>
              <a:rPr lang="en-GB" dirty="0" smtClean="0"/>
              <a:t> </a:t>
            </a:r>
            <a:br>
              <a:rPr lang="en-GB" dirty="0" smtClean="0"/>
            </a:br>
            <a:r>
              <a:rPr lang="en-GB" b="1" dirty="0" smtClean="0"/>
              <a:t>Kent Housing Group</a:t>
            </a:r>
            <a:endParaRPr lang="en-GB" b="1" dirty="0"/>
          </a:p>
        </p:txBody>
      </p:sp>
      <p:sp>
        <p:nvSpPr>
          <p:cNvPr id="3" name="Subtitle 2"/>
          <p:cNvSpPr>
            <a:spLocks noGrp="1"/>
          </p:cNvSpPr>
          <p:nvPr>
            <p:ph type="subTitle" idx="1"/>
          </p:nvPr>
        </p:nvSpPr>
        <p:spPr>
          <a:xfrm>
            <a:off x="1331640" y="3068960"/>
            <a:ext cx="6400800" cy="622920"/>
          </a:xfrm>
        </p:spPr>
        <p:txBody>
          <a:bodyPr/>
          <a:lstStyle/>
          <a:p>
            <a:r>
              <a:rPr lang="en-GB" dirty="0" smtClean="0">
                <a:solidFill>
                  <a:schemeClr val="tx1"/>
                </a:solidFill>
              </a:rPr>
              <a:t>Tuesday 15</a:t>
            </a:r>
            <a:r>
              <a:rPr lang="en-GB" baseline="30000" dirty="0" smtClean="0">
                <a:solidFill>
                  <a:schemeClr val="tx1"/>
                </a:solidFill>
              </a:rPr>
              <a:t>th</a:t>
            </a:r>
            <a:r>
              <a:rPr lang="en-GB" dirty="0" smtClean="0">
                <a:solidFill>
                  <a:schemeClr val="tx1"/>
                </a:solidFill>
              </a:rPr>
              <a:t> November 2016</a:t>
            </a:r>
            <a:endParaRPr lang="en-GB" dirty="0">
              <a:solidFill>
                <a:schemeClr val="tx1"/>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5805264"/>
            <a:ext cx="1079500"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0F7E0872-6C8A-410E-93A4-F2721CD49419}" type="slidenum">
              <a:rPr lang="en-GB" smtClean="0"/>
              <a:t>1</a:t>
            </a:fld>
            <a:endParaRPr lang="en-GB"/>
          </a:p>
        </p:txBody>
      </p:sp>
    </p:spTree>
    <p:extLst>
      <p:ext uri="{BB962C8B-B14F-4D97-AF65-F5344CB8AC3E}">
        <p14:creationId xmlns:p14="http://schemas.microsoft.com/office/powerpoint/2010/main" val="22905108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fontScale="90000"/>
          </a:bodyPr>
          <a:lstStyle/>
          <a:p>
            <a:r>
              <a:rPr lang="en-GB" b="1" dirty="0" smtClean="0"/>
              <a:t>DCLG Housing Starts &amp; Completions</a:t>
            </a:r>
            <a:endParaRPr lang="en-GB" b="1" dirty="0"/>
          </a:p>
        </p:txBody>
      </p:sp>
      <p:sp>
        <p:nvSpPr>
          <p:cNvPr id="3" name="Content Placeholder 2"/>
          <p:cNvSpPr>
            <a:spLocks noGrp="1"/>
          </p:cNvSpPr>
          <p:nvPr>
            <p:ph idx="1"/>
          </p:nvPr>
        </p:nvSpPr>
        <p:spPr>
          <a:xfrm>
            <a:off x="457200" y="1340768"/>
            <a:ext cx="8229600" cy="4785395"/>
          </a:xfrm>
        </p:spPr>
        <p:txBody>
          <a:bodyPr>
            <a:normAutofit fontScale="85000" lnSpcReduction="20000"/>
          </a:bodyPr>
          <a:lstStyle/>
          <a:p>
            <a:r>
              <a:rPr lang="en-GB" dirty="0" smtClean="0"/>
              <a:t>New build housing </a:t>
            </a:r>
            <a:r>
              <a:rPr lang="en-GB" dirty="0"/>
              <a:t>starts and </a:t>
            </a:r>
            <a:r>
              <a:rPr lang="en-GB" dirty="0" smtClean="0"/>
              <a:t>completions are </a:t>
            </a:r>
            <a:r>
              <a:rPr lang="en-GB" dirty="0"/>
              <a:t>released </a:t>
            </a:r>
            <a:r>
              <a:rPr lang="en-GB" dirty="0" smtClean="0"/>
              <a:t>by DCLG every </a:t>
            </a:r>
            <a:r>
              <a:rPr lang="en-GB" dirty="0"/>
              <a:t>3 months. </a:t>
            </a:r>
          </a:p>
          <a:p>
            <a:r>
              <a:rPr lang="en-GB" dirty="0"/>
              <a:t>The </a:t>
            </a:r>
            <a:r>
              <a:rPr lang="en-GB" dirty="0" smtClean="0"/>
              <a:t>publication </a:t>
            </a:r>
            <a:r>
              <a:rPr lang="en-GB" dirty="0"/>
              <a:t>consists of a report and a set of accompanying excel data tables detailing </a:t>
            </a:r>
            <a:r>
              <a:rPr lang="en-GB" dirty="0" smtClean="0"/>
              <a:t>changes </a:t>
            </a:r>
            <a:r>
              <a:rPr lang="en-GB" dirty="0"/>
              <a:t>since the previous quarter. </a:t>
            </a:r>
          </a:p>
          <a:p>
            <a:r>
              <a:rPr lang="en-GB" dirty="0" smtClean="0"/>
              <a:t>information is collected from </a:t>
            </a:r>
            <a:r>
              <a:rPr lang="en-GB" dirty="0"/>
              <a:t>three data </a:t>
            </a:r>
            <a:r>
              <a:rPr lang="en-GB" dirty="0" smtClean="0"/>
              <a:t>sources: </a:t>
            </a:r>
            <a:endParaRPr lang="en-GB" dirty="0"/>
          </a:p>
          <a:p>
            <a:r>
              <a:rPr lang="en-GB" dirty="0" smtClean="0"/>
              <a:t>The ‘P2</a:t>
            </a:r>
            <a:r>
              <a:rPr lang="en-GB" dirty="0"/>
              <a:t>’ quarterly house building returns </a:t>
            </a:r>
            <a:r>
              <a:rPr lang="en-GB" dirty="0" smtClean="0"/>
              <a:t>are submitted </a:t>
            </a:r>
            <a:r>
              <a:rPr lang="en-GB" dirty="0"/>
              <a:t>to </a:t>
            </a:r>
            <a:r>
              <a:rPr lang="en-GB" dirty="0" smtClean="0"/>
              <a:t>DCLG </a:t>
            </a:r>
            <a:r>
              <a:rPr lang="en-GB" dirty="0"/>
              <a:t>by </a:t>
            </a:r>
            <a:r>
              <a:rPr lang="en-GB" dirty="0" smtClean="0"/>
              <a:t>LA building </a:t>
            </a:r>
            <a:r>
              <a:rPr lang="en-GB" dirty="0"/>
              <a:t>control </a:t>
            </a:r>
            <a:r>
              <a:rPr lang="en-GB" dirty="0" smtClean="0"/>
              <a:t>departments</a:t>
            </a:r>
            <a:endParaRPr lang="en-GB" dirty="0"/>
          </a:p>
          <a:p>
            <a:r>
              <a:rPr lang="en-GB" dirty="0" smtClean="0"/>
              <a:t>Monthly </a:t>
            </a:r>
            <a:r>
              <a:rPr lang="en-GB" dirty="0"/>
              <a:t>information from the National House-Building Council (NHBC) on the volume of building control </a:t>
            </a:r>
            <a:r>
              <a:rPr lang="en-GB" dirty="0" smtClean="0"/>
              <a:t>inspections</a:t>
            </a:r>
            <a:endParaRPr lang="en-GB" dirty="0"/>
          </a:p>
          <a:p>
            <a:r>
              <a:rPr lang="en-GB" dirty="0" smtClean="0"/>
              <a:t>Quarterly </a:t>
            </a:r>
            <a:r>
              <a:rPr lang="en-GB" dirty="0"/>
              <a:t>data collection from </a:t>
            </a:r>
            <a:r>
              <a:rPr lang="en-GB" dirty="0" smtClean="0"/>
              <a:t>approved </a:t>
            </a:r>
            <a:r>
              <a:rPr lang="en-GB" dirty="0"/>
              <a:t>inspectors (AIs). </a:t>
            </a:r>
          </a:p>
        </p:txBody>
      </p:sp>
      <p:sp>
        <p:nvSpPr>
          <p:cNvPr id="4" name="Slide Number Placeholder 3"/>
          <p:cNvSpPr>
            <a:spLocks noGrp="1"/>
          </p:cNvSpPr>
          <p:nvPr>
            <p:ph type="sldNum" sz="quarter" idx="12"/>
          </p:nvPr>
        </p:nvSpPr>
        <p:spPr/>
        <p:txBody>
          <a:bodyPr/>
          <a:lstStyle/>
          <a:p>
            <a:fld id="{0F7E0872-6C8A-410E-93A4-F2721CD49419}" type="slidenum">
              <a:rPr lang="en-GB" smtClean="0"/>
              <a:t>10</a:t>
            </a:fld>
            <a:endParaRPr lang="en-GB"/>
          </a:p>
        </p:txBody>
      </p:sp>
    </p:spTree>
    <p:extLst>
      <p:ext uri="{BB962C8B-B14F-4D97-AF65-F5344CB8AC3E}">
        <p14:creationId xmlns:p14="http://schemas.microsoft.com/office/powerpoint/2010/main" val="23169319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88640"/>
            <a:ext cx="7772400" cy="864095"/>
          </a:xfrm>
        </p:spPr>
        <p:txBody>
          <a:bodyPr/>
          <a:lstStyle/>
          <a:p>
            <a:r>
              <a:rPr lang="en-GB" b="1" dirty="0" smtClean="0"/>
              <a:t>DCLG Affordable housing</a:t>
            </a:r>
            <a:endParaRPr lang="en-GB" b="1" dirty="0"/>
          </a:p>
        </p:txBody>
      </p:sp>
      <p:sp>
        <p:nvSpPr>
          <p:cNvPr id="3" name="Subtitle 2"/>
          <p:cNvSpPr>
            <a:spLocks noGrp="1"/>
          </p:cNvSpPr>
          <p:nvPr>
            <p:ph type="subTitle" idx="1"/>
          </p:nvPr>
        </p:nvSpPr>
        <p:spPr>
          <a:xfrm>
            <a:off x="611560" y="1196752"/>
            <a:ext cx="8136904" cy="5112568"/>
          </a:xfrm>
        </p:spPr>
        <p:txBody>
          <a:bodyPr>
            <a:normAutofit fontScale="62500" lnSpcReduction="20000"/>
          </a:bodyPr>
          <a:lstStyle/>
          <a:p>
            <a:pPr algn="l"/>
            <a:r>
              <a:rPr lang="en-GB" b="1" dirty="0" smtClean="0">
                <a:solidFill>
                  <a:schemeClr val="tx1"/>
                </a:solidFill>
              </a:rPr>
              <a:t>Definition:</a:t>
            </a:r>
            <a:r>
              <a:rPr lang="en-GB" dirty="0" smtClean="0">
                <a:solidFill>
                  <a:schemeClr val="tx1"/>
                </a:solidFill>
              </a:rPr>
              <a:t> Affordable </a:t>
            </a:r>
            <a:r>
              <a:rPr lang="en-GB" dirty="0">
                <a:solidFill>
                  <a:schemeClr val="tx1"/>
                </a:solidFill>
              </a:rPr>
              <a:t>housing includes social rented, affordable rented and intermediate housing, provided </a:t>
            </a:r>
            <a:r>
              <a:rPr lang="en-GB" dirty="0" smtClean="0">
                <a:solidFill>
                  <a:schemeClr val="tx1"/>
                </a:solidFill>
              </a:rPr>
              <a:t>for </a:t>
            </a:r>
            <a:r>
              <a:rPr lang="en-GB" dirty="0">
                <a:solidFill>
                  <a:schemeClr val="tx1"/>
                </a:solidFill>
              </a:rPr>
              <a:t>specified eligible households whose needs are not met by the market. It can be a new-build property or a private sector property that has been purchased for use as an affordable home</a:t>
            </a:r>
            <a:r>
              <a:rPr lang="en-GB" dirty="0" smtClean="0">
                <a:solidFill>
                  <a:schemeClr val="tx1"/>
                </a:solidFill>
              </a:rPr>
              <a:t>.</a:t>
            </a:r>
          </a:p>
          <a:p>
            <a:pPr algn="l"/>
            <a:endParaRPr lang="en-GB" dirty="0">
              <a:solidFill>
                <a:schemeClr val="tx1"/>
              </a:solidFill>
            </a:endParaRPr>
          </a:p>
          <a:p>
            <a:pPr algn="l"/>
            <a:r>
              <a:rPr lang="en-GB" b="1" dirty="0" smtClean="0">
                <a:solidFill>
                  <a:schemeClr val="tx1"/>
                </a:solidFill>
              </a:rPr>
              <a:t>Source:</a:t>
            </a:r>
            <a:r>
              <a:rPr lang="en-GB" dirty="0" smtClean="0">
                <a:solidFill>
                  <a:schemeClr val="tx1"/>
                </a:solidFill>
              </a:rPr>
              <a:t> DCLG publish statistics </a:t>
            </a:r>
            <a:r>
              <a:rPr lang="en-GB" dirty="0">
                <a:solidFill>
                  <a:schemeClr val="tx1"/>
                </a:solidFill>
              </a:rPr>
              <a:t>on affordable housing supply in England. These show the gross annual supply of affordable homes, which includes new build and acquisitions from the private sector but does not take account of losses through demolitions or sales</a:t>
            </a:r>
            <a:r>
              <a:rPr lang="en-GB" dirty="0" smtClean="0">
                <a:solidFill>
                  <a:schemeClr val="tx1"/>
                </a:solidFill>
              </a:rPr>
              <a:t>.</a:t>
            </a:r>
          </a:p>
          <a:p>
            <a:pPr algn="l"/>
            <a:endParaRPr lang="en-GB" dirty="0">
              <a:solidFill>
                <a:schemeClr val="tx1"/>
              </a:solidFill>
            </a:endParaRPr>
          </a:p>
          <a:p>
            <a:pPr algn="l"/>
            <a:r>
              <a:rPr lang="en-GB" b="1" dirty="0" smtClean="0">
                <a:solidFill>
                  <a:schemeClr val="tx1"/>
                </a:solidFill>
              </a:rPr>
              <a:t>Finance:</a:t>
            </a:r>
            <a:r>
              <a:rPr lang="en-GB" dirty="0" smtClean="0">
                <a:solidFill>
                  <a:schemeClr val="tx1"/>
                </a:solidFill>
              </a:rPr>
              <a:t> Information </a:t>
            </a:r>
            <a:r>
              <a:rPr lang="en-GB" dirty="0">
                <a:solidFill>
                  <a:schemeClr val="tx1"/>
                </a:solidFill>
              </a:rPr>
              <a:t>on the number of affordable homes delivered under the Homes and Communities Agency (HCA) affordable housing programmes is also published twice a </a:t>
            </a:r>
            <a:r>
              <a:rPr lang="en-GB" dirty="0" smtClean="0">
                <a:solidFill>
                  <a:schemeClr val="tx1"/>
                </a:solidFill>
              </a:rPr>
              <a:t>year. </a:t>
            </a:r>
            <a:r>
              <a:rPr lang="en-GB" dirty="0">
                <a:solidFill>
                  <a:schemeClr val="tx1"/>
                </a:solidFill>
              </a:rPr>
              <a:t>The objective of the HCA statistics is to report on affordable housing delivered through its </a:t>
            </a:r>
            <a:r>
              <a:rPr lang="en-GB" dirty="0" smtClean="0">
                <a:solidFill>
                  <a:schemeClr val="tx1"/>
                </a:solidFill>
              </a:rPr>
              <a:t>programmes.</a:t>
            </a:r>
          </a:p>
          <a:p>
            <a:pPr algn="l"/>
            <a:endParaRPr lang="en-GB" dirty="0" smtClean="0">
              <a:solidFill>
                <a:schemeClr val="tx1"/>
              </a:solidFill>
            </a:endParaRPr>
          </a:p>
          <a:p>
            <a:pPr algn="l"/>
            <a:r>
              <a:rPr lang="en-GB" b="1" dirty="0" smtClean="0">
                <a:solidFill>
                  <a:schemeClr val="tx1"/>
                </a:solidFill>
              </a:rPr>
              <a:t>Delivery:</a:t>
            </a:r>
            <a:r>
              <a:rPr lang="en-GB" dirty="0" smtClean="0">
                <a:solidFill>
                  <a:schemeClr val="tx1"/>
                </a:solidFill>
              </a:rPr>
              <a:t> The </a:t>
            </a:r>
            <a:r>
              <a:rPr lang="en-GB" dirty="0">
                <a:solidFill>
                  <a:schemeClr val="tx1"/>
                </a:solidFill>
              </a:rPr>
              <a:t>Department for Communities and Local Government (DCLG)’s statistics aim to provide a complete picture on affordable housing delivered, irrespective of funding mechanism.</a:t>
            </a:r>
          </a:p>
          <a:p>
            <a:endParaRPr lang="en-GB" dirty="0">
              <a:solidFill>
                <a:schemeClr val="tx1"/>
              </a:solidFill>
            </a:endParaRPr>
          </a:p>
        </p:txBody>
      </p:sp>
      <p:sp>
        <p:nvSpPr>
          <p:cNvPr id="4" name="Slide Number Placeholder 3"/>
          <p:cNvSpPr>
            <a:spLocks noGrp="1"/>
          </p:cNvSpPr>
          <p:nvPr>
            <p:ph type="sldNum" sz="quarter" idx="12"/>
          </p:nvPr>
        </p:nvSpPr>
        <p:spPr/>
        <p:txBody>
          <a:bodyPr/>
          <a:lstStyle/>
          <a:p>
            <a:fld id="{0F7E0872-6C8A-410E-93A4-F2721CD49419}" type="slidenum">
              <a:rPr lang="en-GB" smtClean="0"/>
              <a:t>11</a:t>
            </a:fld>
            <a:endParaRPr lang="en-GB"/>
          </a:p>
        </p:txBody>
      </p:sp>
    </p:spTree>
    <p:extLst>
      <p:ext uri="{BB962C8B-B14F-4D97-AF65-F5344CB8AC3E}">
        <p14:creationId xmlns:p14="http://schemas.microsoft.com/office/powerpoint/2010/main" val="21427049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DCLG Local Authority Housing Statistics</a:t>
            </a:r>
            <a:endParaRPr lang="en-GB" b="1" dirty="0"/>
          </a:p>
        </p:txBody>
      </p:sp>
      <p:sp>
        <p:nvSpPr>
          <p:cNvPr id="3" name="Content Placeholder 2"/>
          <p:cNvSpPr>
            <a:spLocks noGrp="1"/>
          </p:cNvSpPr>
          <p:nvPr>
            <p:ph idx="1"/>
          </p:nvPr>
        </p:nvSpPr>
        <p:spPr>
          <a:xfrm>
            <a:off x="467544" y="1700808"/>
            <a:ext cx="8352928" cy="4464496"/>
          </a:xfrm>
        </p:spPr>
        <p:txBody>
          <a:bodyPr>
            <a:noAutofit/>
          </a:bodyPr>
          <a:lstStyle/>
          <a:p>
            <a:r>
              <a:rPr lang="en-GB" sz="2200" dirty="0" smtClean="0"/>
              <a:t>District-level </a:t>
            </a:r>
            <a:r>
              <a:rPr lang="en-GB" sz="2200" dirty="0"/>
              <a:t>data </a:t>
            </a:r>
            <a:r>
              <a:rPr lang="en-GB" sz="2200" dirty="0" smtClean="0"/>
              <a:t>collected </a:t>
            </a:r>
            <a:r>
              <a:rPr lang="en-GB" sz="2200" dirty="0"/>
              <a:t>annually from all local authorities </a:t>
            </a:r>
            <a:r>
              <a:rPr lang="en-GB" sz="2200" dirty="0" smtClean="0"/>
              <a:t>using the local </a:t>
            </a:r>
            <a:r>
              <a:rPr lang="en-GB" sz="2200" dirty="0"/>
              <a:t>authority housing </a:t>
            </a:r>
            <a:r>
              <a:rPr lang="en-GB" sz="2200" dirty="0" smtClean="0"/>
              <a:t>statistics return </a:t>
            </a:r>
            <a:r>
              <a:rPr lang="en-GB" sz="2200" dirty="0"/>
              <a:t>(LAHS</a:t>
            </a:r>
            <a:r>
              <a:rPr lang="en-GB" sz="2200" dirty="0" smtClean="0"/>
              <a:t>). </a:t>
            </a:r>
            <a:r>
              <a:rPr lang="en-GB" sz="2200" dirty="0"/>
              <a:t>The data is considered essential for central and local governments to have an understanding of its housing situation and how policies affect it</a:t>
            </a:r>
            <a:r>
              <a:rPr lang="en-GB" sz="2200" dirty="0" smtClean="0"/>
              <a:t>. </a:t>
            </a:r>
          </a:p>
          <a:p>
            <a:pPr marL="0" indent="0">
              <a:buNone/>
            </a:pPr>
            <a:endParaRPr lang="en-GB" sz="2200" dirty="0" smtClean="0"/>
          </a:p>
          <a:p>
            <a:r>
              <a:rPr lang="en-GB" sz="2200" dirty="0" smtClean="0"/>
              <a:t>The information collected (stock, disposals, condition, rents, supply and housing register) generally relates to local authority owned stock</a:t>
            </a:r>
          </a:p>
          <a:p>
            <a:pPr marL="0" indent="0">
              <a:buNone/>
            </a:pPr>
            <a:endParaRPr lang="en-GB" sz="2200" dirty="0"/>
          </a:p>
          <a:p>
            <a:r>
              <a:rPr lang="en-GB" sz="2200" dirty="0" smtClean="0"/>
              <a:t>Some </a:t>
            </a:r>
            <a:r>
              <a:rPr lang="en-GB" sz="2200" dirty="0"/>
              <a:t>of the data provided through the form is used for grant or funding purposes. For example, data on new affordable housing is used in the </a:t>
            </a:r>
            <a:r>
              <a:rPr lang="en-GB" sz="2200" dirty="0" smtClean="0"/>
              <a:t>DCLG’s </a:t>
            </a:r>
            <a:r>
              <a:rPr lang="en-GB" sz="2200" dirty="0"/>
              <a:t>national statistics on supply of affordable housing and therefore to calculate the New Homes Bonus enhancement.</a:t>
            </a:r>
          </a:p>
          <a:p>
            <a:pPr marL="0" indent="0">
              <a:buNone/>
            </a:pPr>
            <a:endParaRPr lang="en-GB" sz="2200" dirty="0"/>
          </a:p>
        </p:txBody>
      </p:sp>
      <p:sp>
        <p:nvSpPr>
          <p:cNvPr id="4" name="Slide Number Placeholder 3"/>
          <p:cNvSpPr>
            <a:spLocks noGrp="1"/>
          </p:cNvSpPr>
          <p:nvPr>
            <p:ph type="sldNum" sz="quarter" idx="12"/>
          </p:nvPr>
        </p:nvSpPr>
        <p:spPr/>
        <p:txBody>
          <a:bodyPr/>
          <a:lstStyle/>
          <a:p>
            <a:fld id="{0F7E0872-6C8A-410E-93A4-F2721CD49419}" type="slidenum">
              <a:rPr lang="en-GB" smtClean="0"/>
              <a:t>12</a:t>
            </a:fld>
            <a:endParaRPr lang="en-GB"/>
          </a:p>
        </p:txBody>
      </p:sp>
    </p:spTree>
    <p:extLst>
      <p:ext uri="{BB962C8B-B14F-4D97-AF65-F5344CB8AC3E}">
        <p14:creationId xmlns:p14="http://schemas.microsoft.com/office/powerpoint/2010/main" val="42029821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DCLG Planning Applications</a:t>
            </a:r>
            <a:endParaRPr lang="en-GB" b="1" dirty="0"/>
          </a:p>
        </p:txBody>
      </p:sp>
      <p:sp>
        <p:nvSpPr>
          <p:cNvPr id="3" name="Content Placeholder 2"/>
          <p:cNvSpPr>
            <a:spLocks noGrp="1"/>
          </p:cNvSpPr>
          <p:nvPr>
            <p:ph idx="1"/>
          </p:nvPr>
        </p:nvSpPr>
        <p:spPr>
          <a:xfrm>
            <a:off x="457200" y="1600200"/>
            <a:ext cx="8291264" cy="4565104"/>
          </a:xfrm>
        </p:spPr>
        <p:txBody>
          <a:bodyPr>
            <a:normAutofit fontScale="85000" lnSpcReduction="10000"/>
          </a:bodyPr>
          <a:lstStyle/>
          <a:p>
            <a:pPr marL="0" indent="0">
              <a:buNone/>
            </a:pPr>
            <a:r>
              <a:rPr lang="en-GB" dirty="0" smtClean="0"/>
              <a:t>The number </a:t>
            </a:r>
            <a:r>
              <a:rPr lang="en-GB" dirty="0"/>
              <a:t>of planning applications made and permissions </a:t>
            </a:r>
            <a:r>
              <a:rPr lang="en-GB" dirty="0" smtClean="0"/>
              <a:t>granted information is collected  on the PS1 </a:t>
            </a:r>
            <a:r>
              <a:rPr lang="en-GB" dirty="0"/>
              <a:t>and PS2 </a:t>
            </a:r>
            <a:r>
              <a:rPr lang="en-GB" dirty="0" smtClean="0"/>
              <a:t>forms returned by LA’s. </a:t>
            </a:r>
          </a:p>
          <a:p>
            <a:pPr marL="0" indent="0">
              <a:buNone/>
            </a:pPr>
            <a:endParaRPr lang="en-GB" sz="1400" dirty="0" smtClean="0"/>
          </a:p>
          <a:p>
            <a:pPr marL="0" indent="0">
              <a:buNone/>
            </a:pPr>
            <a:r>
              <a:rPr lang="en-GB" dirty="0"/>
              <a:t>The </a:t>
            </a:r>
            <a:r>
              <a:rPr lang="en-GB" dirty="0" smtClean="0"/>
              <a:t>‘PS1’ </a:t>
            </a:r>
            <a:r>
              <a:rPr lang="en-GB" dirty="0"/>
              <a:t>form collects </a:t>
            </a:r>
            <a:r>
              <a:rPr lang="en-GB" dirty="0" smtClean="0"/>
              <a:t>information </a:t>
            </a:r>
            <a:r>
              <a:rPr lang="en-GB" dirty="0"/>
              <a:t>about the number of </a:t>
            </a:r>
            <a:r>
              <a:rPr lang="en-GB" dirty="0" smtClean="0"/>
              <a:t>planning applications </a:t>
            </a:r>
            <a:r>
              <a:rPr lang="en-GB" dirty="0"/>
              <a:t>on hand at the beginning of the </a:t>
            </a:r>
            <a:r>
              <a:rPr lang="en-GB" dirty="0" smtClean="0"/>
              <a:t>quarter. Also numbers </a:t>
            </a:r>
            <a:r>
              <a:rPr lang="en-GB" dirty="0"/>
              <a:t>received, withdrawn, called in or turned </a:t>
            </a:r>
            <a:r>
              <a:rPr lang="en-GB" dirty="0" smtClean="0"/>
              <a:t>away </a:t>
            </a:r>
            <a:r>
              <a:rPr lang="en-GB" dirty="0"/>
              <a:t>and </a:t>
            </a:r>
            <a:r>
              <a:rPr lang="en-GB" dirty="0" smtClean="0"/>
              <a:t>information </a:t>
            </a:r>
            <a:r>
              <a:rPr lang="en-GB" dirty="0"/>
              <a:t>on specific types of </a:t>
            </a:r>
            <a:r>
              <a:rPr lang="en-GB" dirty="0" smtClean="0"/>
              <a:t>applications</a:t>
            </a:r>
          </a:p>
          <a:p>
            <a:pPr marL="0" indent="0">
              <a:buNone/>
            </a:pPr>
            <a:endParaRPr lang="en-GB" sz="1400" dirty="0" smtClean="0"/>
          </a:p>
          <a:p>
            <a:pPr marL="0" indent="0">
              <a:buNone/>
            </a:pPr>
            <a:r>
              <a:rPr lang="en-GB" dirty="0"/>
              <a:t>The </a:t>
            </a:r>
            <a:r>
              <a:rPr lang="en-GB" dirty="0" smtClean="0"/>
              <a:t>‘PS2’ </a:t>
            </a:r>
            <a:r>
              <a:rPr lang="en-GB" dirty="0"/>
              <a:t>form collects more details about the decisions made during the </a:t>
            </a:r>
            <a:r>
              <a:rPr lang="en-GB" dirty="0" smtClean="0"/>
              <a:t>quarter by type, granted </a:t>
            </a:r>
            <a:r>
              <a:rPr lang="en-GB" dirty="0"/>
              <a:t>or </a:t>
            </a:r>
            <a:r>
              <a:rPr lang="en-GB" dirty="0" smtClean="0"/>
              <a:t>refused.</a:t>
            </a:r>
            <a:endParaRPr lang="en-GB" dirty="0"/>
          </a:p>
          <a:p>
            <a:endParaRPr lang="en-GB" dirty="0"/>
          </a:p>
        </p:txBody>
      </p:sp>
      <p:sp>
        <p:nvSpPr>
          <p:cNvPr id="4" name="Slide Number Placeholder 3"/>
          <p:cNvSpPr>
            <a:spLocks noGrp="1"/>
          </p:cNvSpPr>
          <p:nvPr>
            <p:ph type="sldNum" sz="quarter" idx="12"/>
          </p:nvPr>
        </p:nvSpPr>
        <p:spPr/>
        <p:txBody>
          <a:bodyPr/>
          <a:lstStyle/>
          <a:p>
            <a:fld id="{0F7E0872-6C8A-410E-93A4-F2721CD49419}" type="slidenum">
              <a:rPr lang="en-GB" smtClean="0"/>
              <a:t>13</a:t>
            </a:fld>
            <a:endParaRPr lang="en-GB"/>
          </a:p>
        </p:txBody>
      </p:sp>
    </p:spTree>
    <p:extLst>
      <p:ext uri="{BB962C8B-B14F-4D97-AF65-F5344CB8AC3E}">
        <p14:creationId xmlns:p14="http://schemas.microsoft.com/office/powerpoint/2010/main" val="24008761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VOA Council Tax Base</a:t>
            </a:r>
            <a:endParaRPr lang="en-GB" b="1" dirty="0"/>
          </a:p>
        </p:txBody>
      </p:sp>
      <p:sp>
        <p:nvSpPr>
          <p:cNvPr id="3" name="Content Placeholder 2"/>
          <p:cNvSpPr>
            <a:spLocks noGrp="1"/>
          </p:cNvSpPr>
          <p:nvPr>
            <p:ph idx="1"/>
          </p:nvPr>
        </p:nvSpPr>
        <p:spPr>
          <a:xfrm>
            <a:off x="467544" y="1556792"/>
            <a:ext cx="8229600" cy="4608512"/>
          </a:xfrm>
        </p:spPr>
        <p:txBody>
          <a:bodyPr>
            <a:normAutofit fontScale="85000" lnSpcReduction="10000"/>
          </a:bodyPr>
          <a:lstStyle/>
          <a:p>
            <a:r>
              <a:rPr lang="en-GB" dirty="0" smtClean="0"/>
              <a:t>Local Authority and National level on </a:t>
            </a:r>
            <a:r>
              <a:rPr lang="en-GB" dirty="0"/>
              <a:t>the number of </a:t>
            </a:r>
            <a:r>
              <a:rPr lang="en-GB" dirty="0" smtClean="0"/>
              <a:t>dwellings and vacant properties by Council Tax band</a:t>
            </a:r>
          </a:p>
          <a:p>
            <a:pPr marL="0" indent="0">
              <a:buNone/>
            </a:pPr>
            <a:endParaRPr lang="en-GB" sz="1400" dirty="0" smtClean="0"/>
          </a:p>
          <a:p>
            <a:r>
              <a:rPr lang="en-GB" dirty="0" smtClean="0"/>
              <a:t>The </a:t>
            </a:r>
            <a:r>
              <a:rPr lang="en-GB" dirty="0"/>
              <a:t>number of dwellings </a:t>
            </a:r>
            <a:r>
              <a:rPr lang="en-GB" dirty="0" smtClean="0"/>
              <a:t>exempt </a:t>
            </a:r>
            <a:r>
              <a:rPr lang="en-GB" dirty="0"/>
              <a:t>from council </a:t>
            </a:r>
            <a:r>
              <a:rPr lang="en-GB" dirty="0" smtClean="0"/>
              <a:t>tax</a:t>
            </a:r>
          </a:p>
          <a:p>
            <a:pPr marL="0" indent="0">
              <a:buNone/>
            </a:pPr>
            <a:endParaRPr lang="en-GB" sz="1400" dirty="0" smtClean="0"/>
          </a:p>
          <a:p>
            <a:r>
              <a:rPr lang="en-GB" dirty="0" smtClean="0"/>
              <a:t>The </a:t>
            </a:r>
            <a:r>
              <a:rPr lang="en-GB" dirty="0"/>
              <a:t>number liable for council tax. </a:t>
            </a:r>
            <a:endParaRPr lang="en-GB" dirty="0" smtClean="0"/>
          </a:p>
          <a:p>
            <a:pPr marL="0" indent="0">
              <a:buNone/>
            </a:pPr>
            <a:endParaRPr lang="en-GB" sz="1400" dirty="0" smtClean="0"/>
          </a:p>
          <a:p>
            <a:r>
              <a:rPr lang="en-GB" dirty="0" smtClean="0"/>
              <a:t>Figures </a:t>
            </a:r>
            <a:r>
              <a:rPr lang="en-GB" dirty="0"/>
              <a:t>for the number receiving different types of council tax discounts and those paying a premium. </a:t>
            </a:r>
            <a:endParaRPr lang="en-GB" dirty="0" smtClean="0"/>
          </a:p>
          <a:p>
            <a:pPr marL="0" indent="0">
              <a:buNone/>
            </a:pPr>
            <a:endParaRPr lang="en-GB" sz="1400" dirty="0" smtClean="0"/>
          </a:p>
          <a:p>
            <a:r>
              <a:rPr lang="en-GB" dirty="0" smtClean="0"/>
              <a:t>The </a:t>
            </a:r>
            <a:r>
              <a:rPr lang="en-GB" dirty="0"/>
              <a:t>information is derived from Council Tax Base (CTB) and Council Tax Base (Supplementary) forms submitted by all 326 billing authorities in England to the </a:t>
            </a:r>
            <a:r>
              <a:rPr lang="en-GB" dirty="0" smtClean="0"/>
              <a:t>DCLG.</a:t>
            </a:r>
            <a:endParaRPr lang="en-GB" dirty="0"/>
          </a:p>
          <a:p>
            <a:endParaRPr lang="en-GB" dirty="0"/>
          </a:p>
        </p:txBody>
      </p:sp>
      <p:sp>
        <p:nvSpPr>
          <p:cNvPr id="4" name="Slide Number Placeholder 3"/>
          <p:cNvSpPr>
            <a:spLocks noGrp="1"/>
          </p:cNvSpPr>
          <p:nvPr>
            <p:ph type="sldNum" sz="quarter" idx="12"/>
          </p:nvPr>
        </p:nvSpPr>
        <p:spPr/>
        <p:txBody>
          <a:bodyPr/>
          <a:lstStyle/>
          <a:p>
            <a:fld id="{0F7E0872-6C8A-410E-93A4-F2721CD49419}" type="slidenum">
              <a:rPr lang="en-GB" smtClean="0"/>
              <a:t>14</a:t>
            </a:fld>
            <a:endParaRPr lang="en-GB"/>
          </a:p>
        </p:txBody>
      </p:sp>
    </p:spTree>
    <p:extLst>
      <p:ext uri="{BB962C8B-B14F-4D97-AF65-F5344CB8AC3E}">
        <p14:creationId xmlns:p14="http://schemas.microsoft.com/office/powerpoint/2010/main" val="8499009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r>
              <a:rPr lang="en-GB" b="1" dirty="0" smtClean="0"/>
              <a:t>What, Where and When can I find it ?</a:t>
            </a:r>
            <a:endParaRPr lang="en-GB" b="1" dirty="0"/>
          </a:p>
        </p:txBody>
      </p:sp>
      <p:sp>
        <p:nvSpPr>
          <p:cNvPr id="3" name="Content Placeholder 2"/>
          <p:cNvSpPr>
            <a:spLocks noGrp="1"/>
          </p:cNvSpPr>
          <p:nvPr>
            <p:ph idx="1"/>
          </p:nvPr>
        </p:nvSpPr>
        <p:spPr>
          <a:xfrm>
            <a:off x="457200" y="1340769"/>
            <a:ext cx="8229600" cy="4680520"/>
          </a:xfrm>
        </p:spPr>
        <p:txBody>
          <a:bodyPr>
            <a:normAutofit/>
          </a:bodyPr>
          <a:lstStyle/>
          <a:p>
            <a:pPr marL="72000" indent="0">
              <a:spcBef>
                <a:spcPts val="0"/>
              </a:spcBef>
              <a:buNone/>
            </a:pPr>
            <a:r>
              <a:rPr lang="en-GB" sz="2800" dirty="0" smtClean="0"/>
              <a:t>All of the above and more is available on the KCC website</a:t>
            </a:r>
          </a:p>
          <a:p>
            <a:pPr marL="72000" indent="0">
              <a:spcBef>
                <a:spcPts val="0"/>
              </a:spcBef>
              <a:buNone/>
            </a:pPr>
            <a:endParaRPr lang="en-GB" sz="1200" dirty="0" smtClean="0"/>
          </a:p>
          <a:p>
            <a:pPr marL="72000" indent="0">
              <a:spcBef>
                <a:spcPts val="0"/>
              </a:spcBef>
              <a:buNone/>
            </a:pPr>
            <a:r>
              <a:rPr lang="en-GB" sz="2800" dirty="0">
                <a:hlinkClick r:id="rId2"/>
              </a:rPr>
              <a:t>https://</a:t>
            </a:r>
            <a:r>
              <a:rPr lang="en-GB" sz="2800" dirty="0" smtClean="0">
                <a:hlinkClick r:id="rId2"/>
              </a:rPr>
              <a:t>www.kent.gov.uk/about-the-council/information-and-data/Facts-and-figures-about-Kent/Land-and-property</a:t>
            </a:r>
            <a:endParaRPr lang="en-GB" sz="2800" dirty="0" smtClean="0"/>
          </a:p>
          <a:p>
            <a:pPr marL="72000" indent="0">
              <a:spcBef>
                <a:spcPts val="0"/>
              </a:spcBef>
              <a:buNone/>
            </a:pPr>
            <a:endParaRPr lang="en-GB" sz="1200" dirty="0" smtClean="0"/>
          </a:p>
          <a:p>
            <a:pPr marL="72000" indent="0">
              <a:spcBef>
                <a:spcPts val="0"/>
              </a:spcBef>
              <a:buNone/>
            </a:pPr>
            <a:r>
              <a:rPr lang="en-GB" sz="2800" dirty="0" smtClean="0"/>
              <a:t>Alternatively provide an email address and I will mail you when there are available.</a:t>
            </a:r>
          </a:p>
          <a:p>
            <a:pPr marL="72000" indent="0">
              <a:spcBef>
                <a:spcPts val="0"/>
              </a:spcBef>
              <a:buNone/>
            </a:pPr>
            <a:endParaRPr lang="en-GB" sz="1200" dirty="0" smtClean="0"/>
          </a:p>
          <a:p>
            <a:pPr marL="72000" indent="0">
              <a:spcBef>
                <a:spcPts val="0"/>
              </a:spcBef>
              <a:buNone/>
            </a:pPr>
            <a:r>
              <a:rPr lang="en-GB" sz="2800" dirty="0" smtClean="0"/>
              <a:t>If the regular bulletins and reports do not meet your need, we have other tables that might.  </a:t>
            </a:r>
          </a:p>
          <a:p>
            <a:endParaRPr lang="en-GB" dirty="0"/>
          </a:p>
        </p:txBody>
      </p:sp>
      <p:sp>
        <p:nvSpPr>
          <p:cNvPr id="4" name="Slide Number Placeholder 3"/>
          <p:cNvSpPr>
            <a:spLocks noGrp="1"/>
          </p:cNvSpPr>
          <p:nvPr>
            <p:ph type="sldNum" sz="quarter" idx="12"/>
          </p:nvPr>
        </p:nvSpPr>
        <p:spPr/>
        <p:txBody>
          <a:bodyPr/>
          <a:lstStyle/>
          <a:p>
            <a:fld id="{0F7E0872-6C8A-410E-93A4-F2721CD49419}" type="slidenum">
              <a:rPr lang="en-GB" smtClean="0"/>
              <a:t>15</a:t>
            </a:fld>
            <a:endParaRPr lang="en-GB"/>
          </a:p>
        </p:txBody>
      </p:sp>
    </p:spTree>
    <p:extLst>
      <p:ext uri="{BB962C8B-B14F-4D97-AF65-F5344CB8AC3E}">
        <p14:creationId xmlns:p14="http://schemas.microsoft.com/office/powerpoint/2010/main" val="33467285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Affordable monitoring</a:t>
            </a:r>
            <a:r>
              <a:rPr lang="en-GB" dirty="0" smtClean="0"/>
              <a:t> (Rent or Buy ?)</a:t>
            </a:r>
            <a:endParaRPr lang="en-GB" dirty="0"/>
          </a:p>
        </p:txBody>
      </p:sp>
      <p:sp>
        <p:nvSpPr>
          <p:cNvPr id="3" name="Content Placeholder 2"/>
          <p:cNvSpPr>
            <a:spLocks noGrp="1"/>
          </p:cNvSpPr>
          <p:nvPr>
            <p:ph idx="1"/>
          </p:nvPr>
        </p:nvSpPr>
        <p:spPr>
          <a:xfrm>
            <a:off x="5652120" y="1520788"/>
            <a:ext cx="2952328" cy="2088232"/>
          </a:xfrm>
        </p:spPr>
        <p:txBody>
          <a:bodyPr>
            <a:normAutofit fontScale="85000" lnSpcReduction="20000"/>
          </a:bodyPr>
          <a:lstStyle/>
          <a:p>
            <a:pPr marL="0" indent="0">
              <a:buNone/>
            </a:pPr>
            <a:r>
              <a:rPr lang="en-GB" u="sng" dirty="0" smtClean="0"/>
              <a:t>Rent</a:t>
            </a:r>
          </a:p>
          <a:p>
            <a:pPr marL="0" indent="0">
              <a:buNone/>
            </a:pPr>
            <a:r>
              <a:rPr lang="en-GB" dirty="0" smtClean="0"/>
              <a:t>LA rent £</a:t>
            </a:r>
          </a:p>
          <a:p>
            <a:pPr marL="0" indent="0">
              <a:buNone/>
            </a:pPr>
            <a:r>
              <a:rPr lang="en-GB" dirty="0" smtClean="0"/>
              <a:t>Private rent £</a:t>
            </a:r>
          </a:p>
          <a:p>
            <a:pPr marL="0" indent="0">
              <a:buNone/>
            </a:pPr>
            <a:r>
              <a:rPr lang="en-GB" dirty="0" smtClean="0"/>
              <a:t>PRP rent £</a:t>
            </a:r>
          </a:p>
          <a:p>
            <a:pPr marL="0" indent="0">
              <a:buNone/>
            </a:pPr>
            <a:r>
              <a:rPr lang="en-GB" dirty="0" smtClean="0"/>
              <a:t>Shared ownership</a:t>
            </a:r>
          </a:p>
          <a:p>
            <a:pPr marL="0" indent="0">
              <a:buNone/>
            </a:pPr>
            <a:endParaRPr lang="en-GB" dirty="0" smtClean="0"/>
          </a:p>
          <a:p>
            <a:pPr marL="0" indent="0">
              <a:buNone/>
            </a:pPr>
            <a:endParaRPr lang="en-GB" dirty="0" smtClean="0"/>
          </a:p>
          <a:p>
            <a:pPr marL="0" indent="0">
              <a:buNone/>
            </a:pPr>
            <a:endParaRPr lang="en-GB" dirty="0"/>
          </a:p>
        </p:txBody>
      </p:sp>
      <p:sp>
        <p:nvSpPr>
          <p:cNvPr id="4" name="Slide Number Placeholder 3"/>
          <p:cNvSpPr>
            <a:spLocks noGrp="1"/>
          </p:cNvSpPr>
          <p:nvPr>
            <p:ph type="sldNum" sz="quarter" idx="12"/>
          </p:nvPr>
        </p:nvSpPr>
        <p:spPr/>
        <p:txBody>
          <a:bodyPr/>
          <a:lstStyle/>
          <a:p>
            <a:fld id="{0F7E0872-6C8A-410E-93A4-F2721CD49419}" type="slidenum">
              <a:rPr lang="en-GB" smtClean="0"/>
              <a:t>16</a:t>
            </a:fld>
            <a:endParaRPr lang="en-GB"/>
          </a:p>
        </p:txBody>
      </p:sp>
      <p:sp>
        <p:nvSpPr>
          <p:cNvPr id="11" name="Content Placeholder 2"/>
          <p:cNvSpPr txBox="1">
            <a:spLocks/>
          </p:cNvSpPr>
          <p:nvPr/>
        </p:nvSpPr>
        <p:spPr>
          <a:xfrm>
            <a:off x="676146" y="1844824"/>
            <a:ext cx="3024336" cy="288032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2700" u="sng" dirty="0" smtClean="0"/>
              <a:t>Own</a:t>
            </a:r>
          </a:p>
          <a:p>
            <a:pPr marL="0" indent="0">
              <a:buFont typeface="Arial" panose="020B0604020202020204" pitchFamily="34" charset="0"/>
              <a:buNone/>
            </a:pPr>
            <a:r>
              <a:rPr lang="en-GB" sz="2700" dirty="0" smtClean="0"/>
              <a:t>Open market £</a:t>
            </a:r>
          </a:p>
          <a:p>
            <a:pPr marL="0" indent="0">
              <a:buFont typeface="Arial" panose="020B0604020202020204" pitchFamily="34" charset="0"/>
              <a:buNone/>
            </a:pPr>
            <a:r>
              <a:rPr lang="en-GB" sz="2700" dirty="0" smtClean="0"/>
              <a:t>Right to buy £</a:t>
            </a:r>
          </a:p>
          <a:p>
            <a:pPr marL="0" indent="0">
              <a:buFont typeface="Arial" panose="020B0604020202020204" pitchFamily="34" charset="0"/>
              <a:buNone/>
            </a:pPr>
            <a:r>
              <a:rPr lang="en-GB" sz="2700" dirty="0" smtClean="0"/>
              <a:t>Help to buy £</a:t>
            </a:r>
          </a:p>
          <a:p>
            <a:pPr marL="0" indent="0">
              <a:buFont typeface="Arial" panose="020B0604020202020204" pitchFamily="34" charset="0"/>
              <a:buNone/>
            </a:pPr>
            <a:r>
              <a:rPr lang="en-GB" sz="2700" dirty="0" smtClean="0"/>
              <a:t>Price to income</a:t>
            </a:r>
          </a:p>
          <a:p>
            <a:pPr marL="0" indent="0">
              <a:buFont typeface="Arial" panose="020B0604020202020204" pitchFamily="34" charset="0"/>
              <a:buNone/>
            </a:pPr>
            <a:r>
              <a:rPr lang="en-GB" sz="2700" dirty="0" smtClean="0"/>
              <a:t>Shared ownership</a:t>
            </a:r>
          </a:p>
          <a:p>
            <a:pPr marL="0" indent="0">
              <a:buFont typeface="Arial" panose="020B0604020202020204" pitchFamily="34" charset="0"/>
              <a:buNone/>
            </a:pPr>
            <a:endParaRPr lang="en-GB" dirty="0" smtClean="0"/>
          </a:p>
          <a:p>
            <a:pPr marL="0" indent="0">
              <a:buFont typeface="Arial" panose="020B0604020202020204" pitchFamily="34" charset="0"/>
              <a:buNone/>
            </a:pPr>
            <a:endParaRPr lang="en-GB" dirty="0" smtClean="0"/>
          </a:p>
          <a:p>
            <a:pPr marL="0" indent="0">
              <a:buFont typeface="Arial" panose="020B0604020202020204" pitchFamily="34" charset="0"/>
              <a:buNone/>
            </a:pPr>
            <a:endParaRPr lang="en-GB" dirty="0"/>
          </a:p>
        </p:txBody>
      </p:sp>
      <p:sp>
        <p:nvSpPr>
          <p:cNvPr id="12" name="Content Placeholder 2"/>
          <p:cNvSpPr txBox="1">
            <a:spLocks/>
          </p:cNvSpPr>
          <p:nvPr/>
        </p:nvSpPr>
        <p:spPr>
          <a:xfrm>
            <a:off x="3995936" y="3681028"/>
            <a:ext cx="3168352" cy="2088232"/>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u="sng" dirty="0" smtClean="0"/>
              <a:t>Build</a:t>
            </a:r>
          </a:p>
          <a:p>
            <a:pPr marL="0" indent="0">
              <a:buFont typeface="Arial" panose="020B0604020202020204" pitchFamily="34" charset="0"/>
              <a:buNone/>
            </a:pPr>
            <a:r>
              <a:rPr lang="en-GB" dirty="0" smtClean="0"/>
              <a:t>Completions</a:t>
            </a:r>
          </a:p>
          <a:p>
            <a:pPr marL="0" indent="0">
              <a:buFont typeface="Arial" panose="020B0604020202020204" pitchFamily="34" charset="0"/>
              <a:buNone/>
            </a:pPr>
            <a:r>
              <a:rPr lang="en-GB" dirty="0" smtClean="0"/>
              <a:t>Acquisition's</a:t>
            </a:r>
          </a:p>
          <a:p>
            <a:pPr marL="0" indent="0">
              <a:buFont typeface="Arial" panose="020B0604020202020204" pitchFamily="34" charset="0"/>
              <a:buNone/>
            </a:pPr>
            <a:r>
              <a:rPr lang="en-GB" dirty="0" smtClean="0"/>
              <a:t>Size &amp; type</a:t>
            </a:r>
          </a:p>
          <a:p>
            <a:pPr marL="0" indent="0">
              <a:buFont typeface="Arial" panose="020B0604020202020204" pitchFamily="34" charset="0"/>
              <a:buNone/>
            </a:pPr>
            <a:r>
              <a:rPr lang="en-GB" dirty="0" smtClean="0"/>
              <a:t>Funding</a:t>
            </a:r>
          </a:p>
          <a:p>
            <a:pPr marL="0" indent="0">
              <a:buFont typeface="Arial" panose="020B0604020202020204" pitchFamily="34" charset="0"/>
              <a:buNone/>
            </a:pPr>
            <a:endParaRPr lang="en-GB" dirty="0" smtClean="0"/>
          </a:p>
          <a:p>
            <a:pPr marL="0" indent="0">
              <a:buFont typeface="Arial" panose="020B0604020202020204" pitchFamily="34" charset="0"/>
              <a:buNone/>
            </a:pPr>
            <a:endParaRPr lang="en-GB" dirty="0" smtClean="0"/>
          </a:p>
          <a:p>
            <a:pPr marL="0" indent="0">
              <a:buFont typeface="Arial" panose="020B0604020202020204" pitchFamily="34" charset="0"/>
              <a:buNone/>
            </a:pPr>
            <a:endParaRPr lang="en-GB" dirty="0" smtClean="0"/>
          </a:p>
          <a:p>
            <a:pPr marL="0" indent="0">
              <a:buFont typeface="Arial" panose="020B0604020202020204" pitchFamily="34" charset="0"/>
              <a:buNone/>
            </a:pP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4250" y="5517232"/>
            <a:ext cx="1079500"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95926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t>Affordable housing</a:t>
            </a:r>
            <a:endParaRPr lang="en-GB" sz="3600" b="1" dirty="0"/>
          </a:p>
        </p:txBody>
      </p:sp>
      <p:sp>
        <p:nvSpPr>
          <p:cNvPr id="4" name="Slide Number Placeholder 3"/>
          <p:cNvSpPr>
            <a:spLocks noGrp="1"/>
          </p:cNvSpPr>
          <p:nvPr>
            <p:ph type="sldNum" sz="quarter" idx="12"/>
          </p:nvPr>
        </p:nvSpPr>
        <p:spPr/>
        <p:txBody>
          <a:bodyPr/>
          <a:lstStyle/>
          <a:p>
            <a:fld id="{0F7E0872-6C8A-410E-93A4-F2721CD49419}" type="slidenum">
              <a:rPr lang="en-GB" smtClean="0"/>
              <a:t>17</a:t>
            </a:fld>
            <a:endParaRPr lang="en-GB"/>
          </a:p>
        </p:txBody>
      </p:sp>
      <p:sp>
        <p:nvSpPr>
          <p:cNvPr id="10" name="Oval 9"/>
          <p:cNvSpPr/>
          <p:nvPr/>
        </p:nvSpPr>
        <p:spPr>
          <a:xfrm>
            <a:off x="6234318" y="3788305"/>
            <a:ext cx="1656184"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Rent</a:t>
            </a:r>
          </a:p>
          <a:p>
            <a:pPr algn="ctr"/>
            <a:r>
              <a:rPr lang="en-GB" dirty="0" smtClean="0">
                <a:solidFill>
                  <a:schemeClr val="tx1"/>
                </a:solidFill>
              </a:rPr>
              <a:t>(LA, PRP, Private)</a:t>
            </a:r>
            <a:endParaRPr lang="en-GB" dirty="0">
              <a:solidFill>
                <a:schemeClr val="tx1"/>
              </a:solidFill>
            </a:endParaRPr>
          </a:p>
        </p:txBody>
      </p:sp>
      <p:pic>
        <p:nvPicPr>
          <p:cNvPr id="1030" name="Picture 6"/>
          <p:cNvPicPr>
            <a:picLocks noChangeAspect="1" noChangeArrowheads="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842375" y="3097211"/>
            <a:ext cx="1676400" cy="938213"/>
          </a:xfrm>
          <a:prstGeom prst="rect">
            <a:avLst/>
          </a:prstGeom>
          <a:noFill/>
          <a:ln>
            <a:noFill/>
          </a:ln>
          <a:effectLst/>
        </p:spPr>
      </p:pic>
      <p:sp>
        <p:nvSpPr>
          <p:cNvPr id="17" name="Oval 16"/>
          <p:cNvSpPr/>
          <p:nvPr/>
        </p:nvSpPr>
        <p:spPr>
          <a:xfrm>
            <a:off x="1395063" y="3802070"/>
            <a:ext cx="1656184"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Demand / Supply</a:t>
            </a:r>
            <a:endParaRPr lang="en-GB" dirty="0">
              <a:solidFill>
                <a:schemeClr val="tx1"/>
              </a:solidFill>
            </a:endParaRPr>
          </a:p>
        </p:txBody>
      </p:sp>
      <p:pic>
        <p:nvPicPr>
          <p:cNvPr id="1035"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020" y="2628104"/>
            <a:ext cx="1682750"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Oval 22"/>
          <p:cNvSpPr/>
          <p:nvPr/>
        </p:nvSpPr>
        <p:spPr>
          <a:xfrm>
            <a:off x="6772200" y="4932312"/>
            <a:ext cx="1656184"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Services / facilities</a:t>
            </a:r>
            <a:endParaRPr lang="en-GB" dirty="0">
              <a:solidFill>
                <a:schemeClr val="tx1"/>
              </a:solidFill>
            </a:endParaRPr>
          </a:p>
        </p:txBody>
      </p:sp>
      <p:sp>
        <p:nvSpPr>
          <p:cNvPr id="24" name="Oval 23"/>
          <p:cNvSpPr/>
          <p:nvPr/>
        </p:nvSpPr>
        <p:spPr>
          <a:xfrm>
            <a:off x="2701208" y="5006026"/>
            <a:ext cx="2016224"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Employment</a:t>
            </a:r>
            <a:endParaRPr lang="en-GB" dirty="0">
              <a:solidFill>
                <a:schemeClr val="tx1"/>
              </a:solidFill>
            </a:endParaRPr>
          </a:p>
        </p:txBody>
      </p:sp>
      <p:sp>
        <p:nvSpPr>
          <p:cNvPr id="25" name="Oval 24"/>
          <p:cNvSpPr/>
          <p:nvPr/>
        </p:nvSpPr>
        <p:spPr>
          <a:xfrm>
            <a:off x="2627784" y="1492203"/>
            <a:ext cx="1656184"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Property Size</a:t>
            </a:r>
            <a:endParaRPr lang="en-GB" dirty="0">
              <a:solidFill>
                <a:schemeClr val="tx1"/>
              </a:solidFill>
            </a:endParaRPr>
          </a:p>
        </p:txBody>
      </p:sp>
      <p:sp>
        <p:nvSpPr>
          <p:cNvPr id="26" name="Oval 25"/>
          <p:cNvSpPr/>
          <p:nvPr/>
        </p:nvSpPr>
        <p:spPr>
          <a:xfrm>
            <a:off x="4861775" y="1492203"/>
            <a:ext cx="1656184"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Reliable data </a:t>
            </a:r>
            <a:endParaRPr lang="en-GB" dirty="0">
              <a:solidFill>
                <a:schemeClr val="tx1"/>
              </a:solidFill>
            </a:endParaRPr>
          </a:p>
        </p:txBody>
      </p:sp>
      <p:sp>
        <p:nvSpPr>
          <p:cNvPr id="27" name="Oval 26"/>
          <p:cNvSpPr/>
          <p:nvPr/>
        </p:nvSpPr>
        <p:spPr>
          <a:xfrm>
            <a:off x="6225190" y="2651918"/>
            <a:ext cx="1656184"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LA / PRP Financing</a:t>
            </a:r>
            <a:endParaRPr lang="en-GB" dirty="0">
              <a:solidFill>
                <a:schemeClr val="tx1"/>
              </a:solidFill>
            </a:endParaRPr>
          </a:p>
        </p:txBody>
      </p:sp>
      <p:sp>
        <p:nvSpPr>
          <p:cNvPr id="28" name="Oval 27"/>
          <p:cNvSpPr/>
          <p:nvPr/>
        </p:nvSpPr>
        <p:spPr>
          <a:xfrm>
            <a:off x="754359" y="5006026"/>
            <a:ext cx="1800164"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Household Income £</a:t>
            </a:r>
            <a:endParaRPr lang="en-GB" dirty="0">
              <a:solidFill>
                <a:schemeClr val="tx1"/>
              </a:solidFill>
            </a:endParaRPr>
          </a:p>
        </p:txBody>
      </p:sp>
      <p:sp>
        <p:nvSpPr>
          <p:cNvPr id="29" name="Oval 28"/>
          <p:cNvSpPr/>
          <p:nvPr/>
        </p:nvSpPr>
        <p:spPr>
          <a:xfrm>
            <a:off x="6804248" y="1492203"/>
            <a:ext cx="1656184"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Help to buy / rent</a:t>
            </a:r>
          </a:p>
          <a:p>
            <a:pPr algn="ctr"/>
            <a:r>
              <a:rPr lang="en-GB" dirty="0" smtClean="0">
                <a:solidFill>
                  <a:schemeClr val="tx1"/>
                </a:solidFill>
              </a:rPr>
              <a:t>Financing</a:t>
            </a:r>
            <a:endParaRPr lang="en-GB" dirty="0">
              <a:solidFill>
                <a:schemeClr val="tx1"/>
              </a:solidFill>
            </a:endParaRPr>
          </a:p>
        </p:txBody>
      </p:sp>
      <p:sp>
        <p:nvSpPr>
          <p:cNvPr id="30" name="Oval 29"/>
          <p:cNvSpPr/>
          <p:nvPr/>
        </p:nvSpPr>
        <p:spPr>
          <a:xfrm>
            <a:off x="754359" y="1492203"/>
            <a:ext cx="1656184"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Urban / Rural location</a:t>
            </a:r>
            <a:endParaRPr lang="en-GB" dirty="0">
              <a:solidFill>
                <a:schemeClr val="tx1"/>
              </a:solidFill>
            </a:endParaRPr>
          </a:p>
        </p:txBody>
      </p:sp>
      <p:sp>
        <p:nvSpPr>
          <p:cNvPr id="32" name="Oval 31"/>
          <p:cNvSpPr/>
          <p:nvPr/>
        </p:nvSpPr>
        <p:spPr>
          <a:xfrm>
            <a:off x="4861775" y="4957500"/>
            <a:ext cx="1728192"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Population growth</a:t>
            </a:r>
            <a:endParaRPr lang="en-GB" dirty="0">
              <a:solidFill>
                <a:schemeClr val="tx1"/>
              </a:solidFill>
            </a:endParaRPr>
          </a:p>
        </p:txBody>
      </p:sp>
    </p:spTree>
    <p:extLst>
      <p:ext uri="{BB962C8B-B14F-4D97-AF65-F5344CB8AC3E}">
        <p14:creationId xmlns:p14="http://schemas.microsoft.com/office/powerpoint/2010/main" val="29035563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512" y="2276872"/>
            <a:ext cx="8229600" cy="1143000"/>
          </a:xfrm>
        </p:spPr>
        <p:txBody>
          <a:bodyPr/>
          <a:lstStyle/>
          <a:p>
            <a:r>
              <a:rPr lang="en-GB" b="1" dirty="0" smtClean="0"/>
              <a:t>The End</a:t>
            </a:r>
            <a:endParaRPr lang="en-GB" b="1" dirty="0"/>
          </a:p>
        </p:txBody>
      </p:sp>
      <p:sp>
        <p:nvSpPr>
          <p:cNvPr id="3" name="Content Placeholder 2"/>
          <p:cNvSpPr>
            <a:spLocks noGrp="1"/>
          </p:cNvSpPr>
          <p:nvPr>
            <p:ph idx="1"/>
          </p:nvPr>
        </p:nvSpPr>
        <p:spPr>
          <a:xfrm>
            <a:off x="467544" y="908719"/>
            <a:ext cx="8229600" cy="792089"/>
          </a:xfrm>
        </p:spPr>
        <p:txBody>
          <a:bodyPr>
            <a:normAutofit/>
          </a:bodyPr>
          <a:lstStyle/>
          <a:p>
            <a:pPr marL="0" indent="0" algn="ctr">
              <a:buNone/>
            </a:pPr>
            <a:r>
              <a:rPr lang="en-GB" dirty="0" smtClean="0"/>
              <a:t>You think its all over – it is now</a:t>
            </a:r>
            <a:endParaRPr lang="en-GB" dirty="0"/>
          </a:p>
        </p:txBody>
      </p:sp>
      <p:sp>
        <p:nvSpPr>
          <p:cNvPr id="4" name="Slide Number Placeholder 3"/>
          <p:cNvSpPr>
            <a:spLocks noGrp="1"/>
          </p:cNvSpPr>
          <p:nvPr>
            <p:ph type="sldNum" sz="quarter" idx="12"/>
          </p:nvPr>
        </p:nvSpPr>
        <p:spPr/>
        <p:txBody>
          <a:bodyPr/>
          <a:lstStyle/>
          <a:p>
            <a:fld id="{0F7E0872-6C8A-410E-93A4-F2721CD49419}" type="slidenum">
              <a:rPr lang="en-GB" smtClean="0"/>
              <a:t>18</a:t>
            </a:fld>
            <a:endParaRPr lang="en-GB"/>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5805264"/>
            <a:ext cx="1079500"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2"/>
          <p:cNvSpPr txBox="1">
            <a:spLocks/>
          </p:cNvSpPr>
          <p:nvPr/>
        </p:nvSpPr>
        <p:spPr>
          <a:xfrm>
            <a:off x="474512" y="4221088"/>
            <a:ext cx="8229600" cy="6480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GB" dirty="0" smtClean="0"/>
              <a:t>Or is it ?</a:t>
            </a:r>
            <a:endParaRPr lang="en-GB" dirty="0"/>
          </a:p>
        </p:txBody>
      </p:sp>
    </p:spTree>
    <p:extLst>
      <p:ext uri="{BB962C8B-B14F-4D97-AF65-F5344CB8AC3E}">
        <p14:creationId xmlns:p14="http://schemas.microsoft.com/office/powerpoint/2010/main" val="23324525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GB" b="1" dirty="0" smtClean="0"/>
              <a:t>Questions ?</a:t>
            </a:r>
            <a:endParaRPr lang="en-GB" b="1" dirty="0"/>
          </a:p>
        </p:txBody>
      </p:sp>
      <p:sp>
        <p:nvSpPr>
          <p:cNvPr id="3" name="Content Placeholder 2"/>
          <p:cNvSpPr>
            <a:spLocks noGrp="1"/>
          </p:cNvSpPr>
          <p:nvPr>
            <p:ph idx="1"/>
          </p:nvPr>
        </p:nvSpPr>
        <p:spPr>
          <a:xfrm>
            <a:off x="457200" y="1268761"/>
            <a:ext cx="8229600" cy="4032448"/>
          </a:xfrm>
        </p:spPr>
        <p:txBody>
          <a:bodyPr/>
          <a:lstStyle/>
          <a:p>
            <a:pPr marL="0" indent="0">
              <a:buNone/>
            </a:pPr>
            <a:r>
              <a:rPr lang="en-GB" sz="2800" b="1" dirty="0" smtClean="0"/>
              <a:t>You to me ?</a:t>
            </a:r>
          </a:p>
          <a:p>
            <a:pPr marL="0" indent="0">
              <a:buNone/>
            </a:pPr>
            <a:r>
              <a:rPr lang="en-GB" sz="2800" b="1" dirty="0" smtClean="0"/>
              <a:t>Me to you……</a:t>
            </a:r>
          </a:p>
          <a:p>
            <a:pPr marL="0" indent="0">
              <a:buNone/>
            </a:pPr>
            <a:r>
              <a:rPr lang="en-GB" sz="2800" dirty="0" smtClean="0"/>
              <a:t>Which LA department completes the DCLG returns?  </a:t>
            </a:r>
          </a:p>
          <a:p>
            <a:pPr marL="0" indent="0">
              <a:buNone/>
            </a:pPr>
            <a:r>
              <a:rPr lang="en-GB" sz="2800" dirty="0" smtClean="0"/>
              <a:t>(Housing, Planning, Policy or Building Control?)</a:t>
            </a:r>
          </a:p>
          <a:p>
            <a:pPr marL="0" indent="0">
              <a:buNone/>
            </a:pPr>
            <a:r>
              <a:rPr lang="en-GB" sz="2800" dirty="0" smtClean="0"/>
              <a:t>(How is data gathered and timing?)</a:t>
            </a:r>
          </a:p>
          <a:p>
            <a:pPr marL="0" indent="0">
              <a:buNone/>
            </a:pPr>
            <a:r>
              <a:rPr lang="en-GB" sz="2800" b="1" dirty="0" smtClean="0"/>
              <a:t>Any untapped data that may be useful?</a:t>
            </a:r>
          </a:p>
          <a:p>
            <a:pPr marL="0" indent="0">
              <a:buNone/>
            </a:pPr>
            <a:r>
              <a:rPr lang="en-GB" sz="2800" dirty="0" smtClean="0"/>
              <a:t>CORE?</a:t>
            </a:r>
          </a:p>
          <a:p>
            <a:pPr marL="0" indent="0">
              <a:buNone/>
            </a:pPr>
            <a:endParaRPr lang="en-GB" dirty="0"/>
          </a:p>
        </p:txBody>
      </p:sp>
      <p:sp>
        <p:nvSpPr>
          <p:cNvPr id="4" name="Slide Number Placeholder 3"/>
          <p:cNvSpPr>
            <a:spLocks noGrp="1"/>
          </p:cNvSpPr>
          <p:nvPr>
            <p:ph type="sldNum" sz="quarter" idx="12"/>
          </p:nvPr>
        </p:nvSpPr>
        <p:spPr/>
        <p:txBody>
          <a:bodyPr/>
          <a:lstStyle/>
          <a:p>
            <a:fld id="{0F7E0872-6C8A-410E-93A4-F2721CD49419}" type="slidenum">
              <a:rPr lang="en-GB" smtClean="0"/>
              <a:t>19</a:t>
            </a:fld>
            <a:endParaRPr lang="en-GB"/>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5661248"/>
            <a:ext cx="1079500"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31034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GB" b="1" dirty="0" smtClean="0"/>
              <a:t>About me</a:t>
            </a:r>
            <a:endParaRPr lang="en-GB" b="1" dirty="0"/>
          </a:p>
        </p:txBody>
      </p:sp>
      <p:sp>
        <p:nvSpPr>
          <p:cNvPr id="6" name="Title 1"/>
          <p:cNvSpPr txBox="1">
            <a:spLocks/>
          </p:cNvSpPr>
          <p:nvPr/>
        </p:nvSpPr>
        <p:spPr>
          <a:xfrm>
            <a:off x="467544" y="1268760"/>
            <a:ext cx="8339154" cy="172819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800" dirty="0" smtClean="0"/>
              <a:t>Joined KCC in July 1999 on a 2 year contract. </a:t>
            </a:r>
          </a:p>
          <a:p>
            <a:pPr algn="l"/>
            <a:r>
              <a:rPr lang="en-GB" sz="2800" dirty="0" smtClean="0"/>
              <a:t>To </a:t>
            </a:r>
            <a:r>
              <a:rPr lang="en-GB" sz="2400" dirty="0" smtClean="0"/>
              <a:t>assist</a:t>
            </a:r>
            <a:r>
              <a:rPr lang="en-GB" sz="2800" dirty="0" smtClean="0"/>
              <a:t> with monitoring the Housing requirements of the Kent &amp; Medway Structure Plan. Also to develop the dissemination of information on other housing issues</a:t>
            </a:r>
          </a:p>
        </p:txBody>
      </p:sp>
      <p:sp>
        <p:nvSpPr>
          <p:cNvPr id="7" name="Title 1"/>
          <p:cNvSpPr txBox="1">
            <a:spLocks/>
          </p:cNvSpPr>
          <p:nvPr/>
        </p:nvSpPr>
        <p:spPr>
          <a:xfrm>
            <a:off x="456710" y="3140968"/>
            <a:ext cx="8307977" cy="108012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800" dirty="0" smtClean="0"/>
              <a:t>Prior to that </a:t>
            </a:r>
            <a:r>
              <a:rPr lang="en-GB" sz="2400" dirty="0" smtClean="0"/>
              <a:t>with</a:t>
            </a:r>
            <a:r>
              <a:rPr lang="en-GB" sz="2800" dirty="0" smtClean="0"/>
              <a:t> the Civil Service. 20 years a cartographer &amp; 10 years monitoring the housing market</a:t>
            </a:r>
          </a:p>
        </p:txBody>
      </p:sp>
      <p:sp>
        <p:nvSpPr>
          <p:cNvPr id="5" name="Title 1"/>
          <p:cNvSpPr txBox="1">
            <a:spLocks/>
          </p:cNvSpPr>
          <p:nvPr/>
        </p:nvSpPr>
        <p:spPr>
          <a:xfrm>
            <a:off x="456710" y="4437112"/>
            <a:ext cx="8318811" cy="156226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smtClean="0"/>
              <a:t>The best way to think of my KCC role is to think of two jobs</a:t>
            </a:r>
          </a:p>
          <a:p>
            <a:pPr marL="514350" indent="-514350" algn="l">
              <a:buAutoNum type="alphaLcParenR"/>
            </a:pPr>
            <a:r>
              <a:rPr lang="en-GB" sz="2400" dirty="0" smtClean="0"/>
              <a:t>Liaison with districts regarding the current position on Land supply / completions</a:t>
            </a:r>
          </a:p>
          <a:p>
            <a:pPr marL="514350" indent="-514350" algn="l">
              <a:buAutoNum type="alphaLcParenR"/>
            </a:pPr>
            <a:r>
              <a:rPr lang="en-GB" sz="2400" dirty="0" smtClean="0"/>
              <a:t>Monitoring of supplementary housing issues</a:t>
            </a:r>
          </a:p>
        </p:txBody>
      </p:sp>
      <p:sp>
        <p:nvSpPr>
          <p:cNvPr id="3" name="Slide Number Placeholder 2"/>
          <p:cNvSpPr>
            <a:spLocks noGrp="1"/>
          </p:cNvSpPr>
          <p:nvPr>
            <p:ph type="sldNum" sz="quarter" idx="12"/>
          </p:nvPr>
        </p:nvSpPr>
        <p:spPr/>
        <p:txBody>
          <a:bodyPr/>
          <a:lstStyle/>
          <a:p>
            <a:fld id="{0F7E0872-6C8A-410E-93A4-F2721CD49419}" type="slidenum">
              <a:rPr lang="en-GB" smtClean="0"/>
              <a:t>2</a:t>
            </a:fld>
            <a:endParaRPr lang="en-GB"/>
          </a:p>
        </p:txBody>
      </p:sp>
    </p:spTree>
    <p:extLst>
      <p:ext uri="{BB962C8B-B14F-4D97-AF65-F5344CB8AC3E}">
        <p14:creationId xmlns:p14="http://schemas.microsoft.com/office/powerpoint/2010/main" val="14593844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836712"/>
            <a:ext cx="7772400" cy="794519"/>
          </a:xfrm>
        </p:spPr>
        <p:txBody>
          <a:bodyPr/>
          <a:lstStyle/>
          <a:p>
            <a:r>
              <a:rPr lang="en-GB" b="1" dirty="0" smtClean="0"/>
              <a:t>The housing interest</a:t>
            </a:r>
            <a:endParaRPr lang="en-GB" b="1" dirty="0"/>
          </a:p>
        </p:txBody>
      </p:sp>
      <p:sp>
        <p:nvSpPr>
          <p:cNvPr id="3" name="Subtitle 2"/>
          <p:cNvSpPr>
            <a:spLocks noGrp="1"/>
          </p:cNvSpPr>
          <p:nvPr>
            <p:ph type="subTitle" idx="1"/>
          </p:nvPr>
        </p:nvSpPr>
        <p:spPr>
          <a:xfrm>
            <a:off x="1043608" y="1772816"/>
            <a:ext cx="6912768" cy="3888432"/>
          </a:xfrm>
        </p:spPr>
        <p:txBody>
          <a:bodyPr>
            <a:noAutofit/>
          </a:bodyPr>
          <a:lstStyle/>
          <a:p>
            <a:r>
              <a:rPr lang="en-GB" dirty="0">
                <a:solidFill>
                  <a:schemeClr val="tx1"/>
                </a:solidFill>
              </a:rPr>
              <a:t>Affordable housing, Council Tax, Completions, </a:t>
            </a:r>
            <a:r>
              <a:rPr lang="en-GB" dirty="0" smtClean="0">
                <a:solidFill>
                  <a:schemeClr val="tx1"/>
                </a:solidFill>
              </a:rPr>
              <a:t>land supply, Homelessness</a:t>
            </a:r>
            <a:r>
              <a:rPr lang="en-GB" dirty="0">
                <a:solidFill>
                  <a:schemeClr val="tx1"/>
                </a:solidFill>
              </a:rPr>
              <a:t>, House Prices &amp; Sales, Stock, </a:t>
            </a:r>
            <a:r>
              <a:rPr lang="en-GB" dirty="0" smtClean="0">
                <a:solidFill>
                  <a:schemeClr val="tx1"/>
                </a:solidFill>
              </a:rPr>
              <a:t>Help </a:t>
            </a:r>
            <a:r>
              <a:rPr lang="en-GB" dirty="0">
                <a:solidFill>
                  <a:schemeClr val="tx1"/>
                </a:solidFill>
              </a:rPr>
              <a:t>to Buy, Right to Buy, </a:t>
            </a:r>
            <a:r>
              <a:rPr lang="en-GB" dirty="0" smtClean="0">
                <a:solidFill>
                  <a:schemeClr val="tx1"/>
                </a:solidFill>
              </a:rPr>
              <a:t>Rents, Possessions, Second </a:t>
            </a:r>
            <a:r>
              <a:rPr lang="en-GB" dirty="0">
                <a:solidFill>
                  <a:schemeClr val="tx1"/>
                </a:solidFill>
              </a:rPr>
              <a:t>Homes, The Housing Register, Vacant &amp; Empty Dwellings, </a:t>
            </a:r>
            <a:r>
              <a:rPr lang="en-GB" dirty="0" smtClean="0">
                <a:solidFill>
                  <a:schemeClr val="tx1"/>
                </a:solidFill>
              </a:rPr>
              <a:t>Energy </a:t>
            </a:r>
            <a:r>
              <a:rPr lang="en-GB" dirty="0">
                <a:solidFill>
                  <a:schemeClr val="tx1"/>
                </a:solidFill>
              </a:rPr>
              <a:t>use</a:t>
            </a:r>
          </a:p>
        </p:txBody>
      </p:sp>
      <p:sp>
        <p:nvSpPr>
          <p:cNvPr id="4" name="Slide Number Placeholder 3"/>
          <p:cNvSpPr>
            <a:spLocks noGrp="1"/>
          </p:cNvSpPr>
          <p:nvPr>
            <p:ph type="sldNum" sz="quarter" idx="12"/>
          </p:nvPr>
        </p:nvSpPr>
        <p:spPr/>
        <p:txBody>
          <a:bodyPr/>
          <a:lstStyle/>
          <a:p>
            <a:fld id="{0F7E0872-6C8A-410E-93A4-F2721CD49419}" type="slidenum">
              <a:rPr lang="en-GB" smtClean="0"/>
              <a:t>3</a:t>
            </a:fld>
            <a:endParaRPr lang="en-GB"/>
          </a:p>
        </p:txBody>
      </p:sp>
    </p:spTree>
    <p:extLst>
      <p:ext uri="{BB962C8B-B14F-4D97-AF65-F5344CB8AC3E}">
        <p14:creationId xmlns:p14="http://schemas.microsoft.com/office/powerpoint/2010/main" val="31876725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GB" b="1" dirty="0" smtClean="0"/>
              <a:t>The Data</a:t>
            </a:r>
            <a:endParaRPr lang="en-GB" b="1" dirty="0"/>
          </a:p>
        </p:txBody>
      </p:sp>
      <p:sp>
        <p:nvSpPr>
          <p:cNvPr id="3" name="Content Placeholder 2"/>
          <p:cNvSpPr>
            <a:spLocks noGrp="1"/>
          </p:cNvSpPr>
          <p:nvPr>
            <p:ph idx="1"/>
          </p:nvPr>
        </p:nvSpPr>
        <p:spPr>
          <a:xfrm>
            <a:off x="467544" y="1844824"/>
            <a:ext cx="8229600" cy="3052936"/>
          </a:xfrm>
        </p:spPr>
        <p:txBody>
          <a:bodyPr/>
          <a:lstStyle/>
          <a:p>
            <a:r>
              <a:rPr lang="en-GB" dirty="0" smtClean="0"/>
              <a:t>Must be robust, regular, relevant, quarterly </a:t>
            </a:r>
          </a:p>
          <a:p>
            <a:r>
              <a:rPr lang="en-GB" dirty="0" smtClean="0"/>
              <a:t>Able to provide comparisons &amp; benchmarks</a:t>
            </a:r>
          </a:p>
          <a:p>
            <a:r>
              <a:rPr lang="en-GB" dirty="0" smtClean="0"/>
              <a:t>Provide Kent LA level information</a:t>
            </a:r>
          </a:p>
          <a:p>
            <a:r>
              <a:rPr lang="en-GB" dirty="0" smtClean="0"/>
              <a:t>Provide National level information</a:t>
            </a:r>
          </a:p>
          <a:p>
            <a:r>
              <a:rPr lang="en-GB" dirty="0" smtClean="0"/>
              <a:t>Easily understood </a:t>
            </a:r>
          </a:p>
          <a:p>
            <a:pPr marL="0" indent="0">
              <a:buNone/>
            </a:pPr>
            <a:endParaRPr lang="en-GB" dirty="0" smtClean="0"/>
          </a:p>
          <a:p>
            <a:endParaRPr lang="en-GB" dirty="0"/>
          </a:p>
        </p:txBody>
      </p:sp>
      <p:sp>
        <p:nvSpPr>
          <p:cNvPr id="4" name="Slide Number Placeholder 3"/>
          <p:cNvSpPr>
            <a:spLocks noGrp="1"/>
          </p:cNvSpPr>
          <p:nvPr>
            <p:ph type="sldNum" sz="quarter" idx="12"/>
          </p:nvPr>
        </p:nvSpPr>
        <p:spPr/>
        <p:txBody>
          <a:bodyPr/>
          <a:lstStyle/>
          <a:p>
            <a:fld id="{0F7E0872-6C8A-410E-93A4-F2721CD49419}" type="slidenum">
              <a:rPr lang="en-GB" smtClean="0"/>
              <a:t>4</a:t>
            </a:fld>
            <a:endParaRPr lang="en-GB"/>
          </a:p>
        </p:txBody>
      </p:sp>
    </p:spTree>
    <p:extLst>
      <p:ext uri="{BB962C8B-B14F-4D97-AF65-F5344CB8AC3E}">
        <p14:creationId xmlns:p14="http://schemas.microsoft.com/office/powerpoint/2010/main" val="14796800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GB" b="1" dirty="0" smtClean="0"/>
              <a:t>Use of the data</a:t>
            </a:r>
            <a:endParaRPr lang="en-GB" b="1" dirty="0"/>
          </a:p>
        </p:txBody>
      </p:sp>
      <p:sp>
        <p:nvSpPr>
          <p:cNvPr id="3" name="Content Placeholder 2"/>
          <p:cNvSpPr>
            <a:spLocks noGrp="1"/>
          </p:cNvSpPr>
          <p:nvPr>
            <p:ph idx="1"/>
          </p:nvPr>
        </p:nvSpPr>
        <p:spPr>
          <a:xfrm>
            <a:off x="457200" y="1268761"/>
            <a:ext cx="8229600" cy="5184575"/>
          </a:xfrm>
        </p:spPr>
        <p:txBody>
          <a:bodyPr>
            <a:normAutofit fontScale="70000" lnSpcReduction="20000"/>
          </a:bodyPr>
          <a:lstStyle/>
          <a:p>
            <a:r>
              <a:rPr lang="en-GB" sz="4000" dirty="0" smtClean="0"/>
              <a:t>The information is used </a:t>
            </a:r>
            <a:r>
              <a:rPr lang="en-GB" sz="4000" dirty="0"/>
              <a:t>for a variety of </a:t>
            </a:r>
            <a:r>
              <a:rPr lang="en-GB" sz="4000" dirty="0" smtClean="0"/>
              <a:t>purposes. Generally </a:t>
            </a:r>
            <a:r>
              <a:rPr lang="en-GB" sz="4000" dirty="0"/>
              <a:t>as evidence and intelligence to monitor and support </a:t>
            </a:r>
            <a:r>
              <a:rPr lang="en-GB" sz="4000" dirty="0" smtClean="0"/>
              <a:t>the KCC </a:t>
            </a:r>
            <a:r>
              <a:rPr lang="en-GB" sz="4000" dirty="0"/>
              <a:t>business performance. </a:t>
            </a:r>
            <a:r>
              <a:rPr lang="en-GB" sz="4000" dirty="0" smtClean="0"/>
              <a:t> It is </a:t>
            </a:r>
            <a:r>
              <a:rPr lang="en-GB" sz="4000" dirty="0"/>
              <a:t>also used to support </a:t>
            </a:r>
            <a:r>
              <a:rPr lang="en-GB" sz="4000" dirty="0" smtClean="0"/>
              <a:t>projects </a:t>
            </a:r>
            <a:r>
              <a:rPr lang="en-GB" sz="4000" dirty="0"/>
              <a:t>and </a:t>
            </a:r>
            <a:r>
              <a:rPr lang="en-GB" sz="4000" dirty="0" smtClean="0"/>
              <a:t>initiatives (</a:t>
            </a:r>
            <a:r>
              <a:rPr lang="en-GB" sz="4000" dirty="0" err="1" smtClean="0"/>
              <a:t>eg</a:t>
            </a:r>
            <a:r>
              <a:rPr lang="en-GB" sz="4000" dirty="0" smtClean="0"/>
              <a:t> GIF) </a:t>
            </a:r>
            <a:r>
              <a:rPr lang="en-GB" sz="4000" dirty="0"/>
              <a:t>such as in the formulation of policy, monitoring resources, answering questions, queries and benchmarking against other authorities. </a:t>
            </a:r>
            <a:r>
              <a:rPr lang="en-GB" sz="4000" dirty="0" smtClean="0"/>
              <a:t> </a:t>
            </a:r>
            <a:endParaRPr lang="en-GB" sz="4000" dirty="0"/>
          </a:p>
          <a:p>
            <a:pPr marL="0" indent="0">
              <a:buNone/>
            </a:pPr>
            <a:endParaRPr lang="en-GB" dirty="0"/>
          </a:p>
          <a:p>
            <a:r>
              <a:rPr lang="en-GB" sz="4000" dirty="0" smtClean="0"/>
              <a:t>Bulletins </a:t>
            </a:r>
            <a:r>
              <a:rPr lang="en-GB" sz="4000" dirty="0"/>
              <a:t>are used by and distributed to Kent Local </a:t>
            </a:r>
            <a:r>
              <a:rPr lang="en-GB" sz="4000" dirty="0" smtClean="0"/>
              <a:t>Authorities </a:t>
            </a:r>
            <a:r>
              <a:rPr lang="en-GB" sz="4000" dirty="0"/>
              <a:t>planning policy teams, KCC population forecasting, </a:t>
            </a:r>
            <a:r>
              <a:rPr lang="en-GB" sz="4000" dirty="0" smtClean="0"/>
              <a:t>KCC </a:t>
            </a:r>
            <a:r>
              <a:rPr lang="en-GB" sz="4000" dirty="0"/>
              <a:t>Education department, KCC Locate in Kent, the Kent Housing Group (KHG) and the Kent Developers Group (KDG).</a:t>
            </a:r>
            <a:r>
              <a:rPr lang="en-GB" sz="3600" dirty="0"/>
              <a:t> </a:t>
            </a:r>
          </a:p>
        </p:txBody>
      </p:sp>
      <p:sp>
        <p:nvSpPr>
          <p:cNvPr id="4" name="Slide Number Placeholder 3"/>
          <p:cNvSpPr>
            <a:spLocks noGrp="1"/>
          </p:cNvSpPr>
          <p:nvPr>
            <p:ph type="sldNum" sz="quarter" idx="12"/>
          </p:nvPr>
        </p:nvSpPr>
        <p:spPr/>
        <p:txBody>
          <a:bodyPr/>
          <a:lstStyle/>
          <a:p>
            <a:fld id="{0F7E0872-6C8A-410E-93A4-F2721CD49419}" type="slidenum">
              <a:rPr lang="en-GB" smtClean="0"/>
              <a:t>5</a:t>
            </a:fld>
            <a:endParaRPr lang="en-GB"/>
          </a:p>
        </p:txBody>
      </p:sp>
    </p:spTree>
    <p:extLst>
      <p:ext uri="{BB962C8B-B14F-4D97-AF65-F5344CB8AC3E}">
        <p14:creationId xmlns:p14="http://schemas.microsoft.com/office/powerpoint/2010/main" val="3111598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GB" b="1" dirty="0" smtClean="0"/>
              <a:t>The Aim</a:t>
            </a:r>
            <a:endParaRPr lang="en-GB" b="1" dirty="0"/>
          </a:p>
        </p:txBody>
      </p:sp>
      <p:sp>
        <p:nvSpPr>
          <p:cNvPr id="3" name="Content Placeholder 2"/>
          <p:cNvSpPr>
            <a:spLocks noGrp="1"/>
          </p:cNvSpPr>
          <p:nvPr>
            <p:ph idx="1"/>
          </p:nvPr>
        </p:nvSpPr>
        <p:spPr/>
        <p:txBody>
          <a:bodyPr>
            <a:normAutofit lnSpcReduction="10000"/>
          </a:bodyPr>
          <a:lstStyle/>
          <a:p>
            <a:r>
              <a:rPr lang="en-GB" dirty="0" smtClean="0"/>
              <a:t>To provide a County picture</a:t>
            </a:r>
          </a:p>
          <a:p>
            <a:r>
              <a:rPr lang="en-GB" dirty="0" smtClean="0"/>
              <a:t>Suitable for KCC website</a:t>
            </a:r>
          </a:p>
          <a:p>
            <a:r>
              <a:rPr lang="en-GB" dirty="0" smtClean="0"/>
              <a:t>Not over technical or specialist</a:t>
            </a:r>
          </a:p>
          <a:p>
            <a:r>
              <a:rPr lang="en-GB" dirty="0" smtClean="0"/>
              <a:t>Internal KCC briefing</a:t>
            </a:r>
          </a:p>
          <a:p>
            <a:r>
              <a:rPr lang="en-GB" dirty="0" smtClean="0"/>
              <a:t>Provide evidence and support for projects</a:t>
            </a:r>
          </a:p>
          <a:p>
            <a:r>
              <a:rPr lang="en-GB" dirty="0" smtClean="0"/>
              <a:t>Provide Kent LA’s with benchmarking</a:t>
            </a:r>
          </a:p>
          <a:p>
            <a:r>
              <a:rPr lang="en-GB" dirty="0" smtClean="0"/>
              <a:t>Answer popular general enquiries</a:t>
            </a:r>
          </a:p>
          <a:p>
            <a:r>
              <a:rPr lang="en-GB" dirty="0"/>
              <a:t>I</a:t>
            </a:r>
            <a:r>
              <a:rPr lang="en-GB" dirty="0" smtClean="0"/>
              <a:t>nform public of services or opportunities  </a:t>
            </a:r>
            <a:endParaRPr lang="en-GB" dirty="0"/>
          </a:p>
        </p:txBody>
      </p:sp>
      <p:sp>
        <p:nvSpPr>
          <p:cNvPr id="4" name="Slide Number Placeholder 3"/>
          <p:cNvSpPr>
            <a:spLocks noGrp="1"/>
          </p:cNvSpPr>
          <p:nvPr>
            <p:ph type="sldNum" sz="quarter" idx="12"/>
          </p:nvPr>
        </p:nvSpPr>
        <p:spPr/>
        <p:txBody>
          <a:bodyPr/>
          <a:lstStyle/>
          <a:p>
            <a:fld id="{0F7E0872-6C8A-410E-93A4-F2721CD49419}" type="slidenum">
              <a:rPr lang="en-GB" smtClean="0"/>
              <a:t>6</a:t>
            </a:fld>
            <a:endParaRPr lang="en-GB"/>
          </a:p>
        </p:txBody>
      </p:sp>
    </p:spTree>
    <p:extLst>
      <p:ext uri="{BB962C8B-B14F-4D97-AF65-F5344CB8AC3E}">
        <p14:creationId xmlns:p14="http://schemas.microsoft.com/office/powerpoint/2010/main" val="26627817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440160"/>
          </a:xfrm>
        </p:spPr>
        <p:txBody>
          <a:bodyPr>
            <a:normAutofit/>
          </a:bodyPr>
          <a:lstStyle/>
          <a:p>
            <a:r>
              <a:rPr lang="en-GB" b="1" dirty="0" smtClean="0"/>
              <a:t>DCLG monitoring and surveys</a:t>
            </a:r>
            <a:br>
              <a:rPr lang="en-GB" b="1" dirty="0" smtClean="0"/>
            </a:br>
            <a:r>
              <a:rPr lang="en-GB" sz="1800" dirty="0"/>
              <a:t>https://</a:t>
            </a:r>
            <a:r>
              <a:rPr lang="en-GB" sz="1800" dirty="0" smtClean="0"/>
              <a:t>www.gov.uk/government/organisations/department-for-communities-and-local-government/about/statistics</a:t>
            </a:r>
            <a:endParaRPr lang="en-GB" sz="1800" b="1" dirty="0"/>
          </a:p>
        </p:txBody>
      </p:sp>
      <p:sp>
        <p:nvSpPr>
          <p:cNvPr id="3" name="Content Placeholder 2"/>
          <p:cNvSpPr>
            <a:spLocks noGrp="1"/>
          </p:cNvSpPr>
          <p:nvPr>
            <p:ph idx="1"/>
          </p:nvPr>
        </p:nvSpPr>
        <p:spPr>
          <a:xfrm>
            <a:off x="467544" y="1700808"/>
            <a:ext cx="8229600" cy="4824536"/>
          </a:xfrm>
        </p:spPr>
        <p:txBody>
          <a:bodyPr>
            <a:noAutofit/>
          </a:bodyPr>
          <a:lstStyle/>
          <a:p>
            <a:pPr marL="0" lvl="0" indent="0">
              <a:spcBef>
                <a:spcPts val="0"/>
              </a:spcBef>
              <a:buNone/>
            </a:pPr>
            <a:r>
              <a:rPr lang="en-GB" sz="2400" dirty="0"/>
              <a:t>Affordable housing supply</a:t>
            </a:r>
          </a:p>
          <a:p>
            <a:pPr marL="0" lvl="0" indent="0">
              <a:spcBef>
                <a:spcPts val="0"/>
              </a:spcBef>
              <a:buNone/>
            </a:pPr>
            <a:r>
              <a:rPr lang="en-GB" sz="2400" dirty="0"/>
              <a:t>Council </a:t>
            </a:r>
            <a:r>
              <a:rPr lang="en-GB" sz="2400" dirty="0" err="1"/>
              <a:t>Taxbase</a:t>
            </a:r>
            <a:endParaRPr lang="en-GB" sz="2400" dirty="0"/>
          </a:p>
          <a:p>
            <a:pPr marL="0" indent="0">
              <a:spcBef>
                <a:spcPts val="0"/>
              </a:spcBef>
              <a:buNone/>
            </a:pPr>
            <a:r>
              <a:rPr lang="en-GB" sz="2400" dirty="0"/>
              <a:t>Dwelling stock (including </a:t>
            </a:r>
            <a:r>
              <a:rPr lang="en-GB" sz="2400" dirty="0" err="1"/>
              <a:t>vacants</a:t>
            </a:r>
            <a:r>
              <a:rPr lang="en-GB" sz="2400" dirty="0"/>
              <a:t>)</a:t>
            </a:r>
            <a:endParaRPr lang="en-GB" sz="2400" dirty="0" smtClean="0"/>
          </a:p>
          <a:p>
            <a:pPr marL="0" lvl="0" indent="0">
              <a:spcBef>
                <a:spcPts val="0"/>
              </a:spcBef>
              <a:buNone/>
            </a:pPr>
            <a:r>
              <a:rPr lang="en-GB" sz="2400" dirty="0"/>
              <a:t>English housing survey</a:t>
            </a:r>
          </a:p>
          <a:p>
            <a:pPr marL="0" indent="0">
              <a:spcBef>
                <a:spcPts val="0"/>
              </a:spcBef>
              <a:buNone/>
            </a:pPr>
            <a:r>
              <a:rPr lang="en-GB" sz="2400" dirty="0"/>
              <a:t>Help to Buy </a:t>
            </a:r>
            <a:r>
              <a:rPr lang="en-GB" sz="2400" dirty="0" smtClean="0"/>
              <a:t>(</a:t>
            </a:r>
            <a:r>
              <a:rPr lang="en-GB" sz="2400" dirty="0" err="1" smtClean="0"/>
              <a:t>Inc</a:t>
            </a:r>
            <a:r>
              <a:rPr lang="en-GB" sz="2400" dirty="0" smtClean="0"/>
              <a:t> equity loan)</a:t>
            </a:r>
          </a:p>
          <a:p>
            <a:pPr marL="0" lvl="0" indent="0">
              <a:spcBef>
                <a:spcPts val="0"/>
              </a:spcBef>
              <a:buNone/>
            </a:pPr>
            <a:r>
              <a:rPr lang="en-GB" sz="2400" dirty="0"/>
              <a:t>Homelessness statistics</a:t>
            </a:r>
          </a:p>
          <a:p>
            <a:pPr marL="0" lvl="0" indent="0">
              <a:spcBef>
                <a:spcPts val="0"/>
              </a:spcBef>
              <a:buNone/>
            </a:pPr>
            <a:r>
              <a:rPr lang="en-GB" sz="2400" dirty="0"/>
              <a:t>House building statistics</a:t>
            </a:r>
          </a:p>
          <a:p>
            <a:pPr marL="0" lvl="0" indent="0">
              <a:spcBef>
                <a:spcPts val="0"/>
              </a:spcBef>
              <a:buNone/>
            </a:pPr>
            <a:r>
              <a:rPr lang="en-GB" sz="2400" dirty="0"/>
              <a:t>Housing market</a:t>
            </a:r>
          </a:p>
          <a:p>
            <a:pPr marL="0" lvl="0" indent="0">
              <a:spcBef>
                <a:spcPts val="0"/>
              </a:spcBef>
              <a:buNone/>
            </a:pPr>
            <a:r>
              <a:rPr lang="en-GB" sz="2400" dirty="0"/>
              <a:t>Local authority housing data</a:t>
            </a:r>
          </a:p>
          <a:p>
            <a:pPr marL="0" lvl="0" indent="0">
              <a:spcBef>
                <a:spcPts val="0"/>
              </a:spcBef>
              <a:buNone/>
            </a:pPr>
            <a:r>
              <a:rPr lang="en-GB" sz="2400" dirty="0"/>
              <a:t>Net supply of housing</a:t>
            </a:r>
          </a:p>
          <a:p>
            <a:pPr marL="0" lvl="0" indent="0">
              <a:spcBef>
                <a:spcPts val="0"/>
              </a:spcBef>
              <a:buNone/>
            </a:pPr>
            <a:r>
              <a:rPr lang="en-GB" sz="2400" dirty="0"/>
              <a:t>Planning applications statistics</a:t>
            </a:r>
          </a:p>
          <a:p>
            <a:pPr marL="0" indent="0">
              <a:spcBef>
                <a:spcPts val="0"/>
              </a:spcBef>
              <a:buNone/>
            </a:pPr>
            <a:r>
              <a:rPr lang="en-GB" sz="2400" dirty="0"/>
              <a:t>Social housing sales (including Right to </a:t>
            </a:r>
            <a:r>
              <a:rPr lang="en-GB" sz="2400" dirty="0" smtClean="0"/>
              <a:t>Buy)</a:t>
            </a:r>
          </a:p>
          <a:p>
            <a:pPr marL="0" indent="0">
              <a:spcBef>
                <a:spcPts val="0"/>
              </a:spcBef>
              <a:buNone/>
            </a:pPr>
            <a:r>
              <a:rPr lang="en-GB" sz="2400" dirty="0"/>
              <a:t>Traveller caravan count </a:t>
            </a:r>
          </a:p>
        </p:txBody>
      </p:sp>
      <p:sp>
        <p:nvSpPr>
          <p:cNvPr id="4" name="Slide Number Placeholder 3"/>
          <p:cNvSpPr>
            <a:spLocks noGrp="1"/>
          </p:cNvSpPr>
          <p:nvPr>
            <p:ph type="sldNum" sz="quarter" idx="12"/>
          </p:nvPr>
        </p:nvSpPr>
        <p:spPr/>
        <p:txBody>
          <a:bodyPr/>
          <a:lstStyle/>
          <a:p>
            <a:fld id="{0F7E0872-6C8A-410E-93A4-F2721CD49419}" type="slidenum">
              <a:rPr lang="en-GB" smtClean="0"/>
              <a:t>7</a:t>
            </a:fld>
            <a:endParaRPr lang="en-GB"/>
          </a:p>
        </p:txBody>
      </p:sp>
    </p:spTree>
    <p:extLst>
      <p:ext uri="{BB962C8B-B14F-4D97-AF65-F5344CB8AC3E}">
        <p14:creationId xmlns:p14="http://schemas.microsoft.com/office/powerpoint/2010/main" val="39218101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Other monitoring &amp; surveys</a:t>
            </a:r>
            <a:endParaRPr lang="en-GB" b="1" dirty="0"/>
          </a:p>
        </p:txBody>
      </p:sp>
      <p:sp>
        <p:nvSpPr>
          <p:cNvPr id="3" name="Content Placeholder 2"/>
          <p:cNvSpPr>
            <a:spLocks noGrp="1"/>
          </p:cNvSpPr>
          <p:nvPr>
            <p:ph idx="1"/>
          </p:nvPr>
        </p:nvSpPr>
        <p:spPr>
          <a:xfrm>
            <a:off x="539552" y="2204864"/>
            <a:ext cx="8229600" cy="3124944"/>
          </a:xfrm>
        </p:spPr>
        <p:txBody>
          <a:bodyPr/>
          <a:lstStyle/>
          <a:p>
            <a:pPr marL="0" indent="0">
              <a:buNone/>
            </a:pPr>
            <a:r>
              <a:rPr lang="en-GB" dirty="0" smtClean="0"/>
              <a:t>KCC Housing Information Audit</a:t>
            </a:r>
          </a:p>
          <a:p>
            <a:pPr marL="0" indent="0">
              <a:buNone/>
            </a:pPr>
            <a:r>
              <a:rPr lang="en-GB" dirty="0" smtClean="0"/>
              <a:t>The Land Registry</a:t>
            </a:r>
          </a:p>
          <a:p>
            <a:pPr marL="0" indent="0">
              <a:buNone/>
            </a:pPr>
            <a:r>
              <a:rPr lang="en-GB" dirty="0" smtClean="0"/>
              <a:t>Valuation Office Agency</a:t>
            </a:r>
          </a:p>
          <a:p>
            <a:pPr marL="0" indent="0">
              <a:buNone/>
            </a:pPr>
            <a:r>
              <a:rPr lang="en-GB" dirty="0" smtClean="0"/>
              <a:t>Ministry of Justice</a:t>
            </a:r>
          </a:p>
          <a:p>
            <a:pPr marL="0" indent="0">
              <a:buNone/>
            </a:pPr>
            <a:r>
              <a:rPr lang="en-GB" dirty="0" smtClean="0"/>
              <a:t>Homes &amp; Community Agency</a:t>
            </a:r>
            <a:endParaRPr lang="en-GB" dirty="0"/>
          </a:p>
        </p:txBody>
      </p:sp>
      <p:sp>
        <p:nvSpPr>
          <p:cNvPr id="4" name="Slide Number Placeholder 3"/>
          <p:cNvSpPr>
            <a:spLocks noGrp="1"/>
          </p:cNvSpPr>
          <p:nvPr>
            <p:ph type="sldNum" sz="quarter" idx="12"/>
          </p:nvPr>
        </p:nvSpPr>
        <p:spPr/>
        <p:txBody>
          <a:bodyPr/>
          <a:lstStyle/>
          <a:p>
            <a:fld id="{0F7E0872-6C8A-410E-93A4-F2721CD49419}" type="slidenum">
              <a:rPr lang="en-GB" smtClean="0"/>
              <a:t>8</a:t>
            </a:fld>
            <a:endParaRPr lang="en-GB"/>
          </a:p>
        </p:txBody>
      </p:sp>
    </p:spTree>
    <p:extLst>
      <p:ext uri="{BB962C8B-B14F-4D97-AF65-F5344CB8AC3E}">
        <p14:creationId xmlns:p14="http://schemas.microsoft.com/office/powerpoint/2010/main" val="21179110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GB" b="1" dirty="0" smtClean="0"/>
              <a:t>DCLG Homelessness</a:t>
            </a:r>
            <a:endParaRPr lang="en-GB" b="1" dirty="0"/>
          </a:p>
        </p:txBody>
      </p:sp>
      <p:sp>
        <p:nvSpPr>
          <p:cNvPr id="3" name="Content Placeholder 2"/>
          <p:cNvSpPr>
            <a:spLocks noGrp="1"/>
          </p:cNvSpPr>
          <p:nvPr>
            <p:ph idx="1"/>
          </p:nvPr>
        </p:nvSpPr>
        <p:spPr>
          <a:xfrm>
            <a:off x="518244" y="1268760"/>
            <a:ext cx="8229600" cy="4320480"/>
          </a:xfrm>
        </p:spPr>
        <p:txBody>
          <a:bodyPr>
            <a:normAutofit/>
          </a:bodyPr>
          <a:lstStyle/>
          <a:p>
            <a:r>
              <a:rPr lang="en-GB" dirty="0" smtClean="0"/>
              <a:t>Statistics </a:t>
            </a:r>
            <a:r>
              <a:rPr lang="en-GB" dirty="0"/>
              <a:t>on statutory homelessness, rough </a:t>
            </a:r>
            <a:r>
              <a:rPr lang="en-GB" dirty="0" smtClean="0"/>
              <a:t>sleeping, temporary accommodation </a:t>
            </a:r>
            <a:r>
              <a:rPr lang="en-GB" dirty="0"/>
              <a:t>and homelessness prevention and relief. </a:t>
            </a:r>
            <a:endParaRPr lang="en-GB" dirty="0" smtClean="0"/>
          </a:p>
          <a:p>
            <a:r>
              <a:rPr lang="en-GB" dirty="0" smtClean="0"/>
              <a:t>As </a:t>
            </a:r>
            <a:r>
              <a:rPr lang="en-GB" dirty="0"/>
              <a:t>of </a:t>
            </a:r>
            <a:r>
              <a:rPr lang="en-GB" dirty="0" smtClean="0"/>
              <a:t>30 </a:t>
            </a:r>
            <a:r>
              <a:rPr lang="en-GB" dirty="0"/>
              <a:t>June 2016, statutory homelessness and prevention and relief statistics have been combined into a single statistical release.</a:t>
            </a:r>
          </a:p>
          <a:p>
            <a:r>
              <a:rPr lang="en-GB" dirty="0"/>
              <a:t>Local authorities </a:t>
            </a:r>
            <a:r>
              <a:rPr lang="en-GB" dirty="0" smtClean="0"/>
              <a:t>compile </a:t>
            </a:r>
            <a:r>
              <a:rPr lang="en-GB" dirty="0"/>
              <a:t>this data </a:t>
            </a:r>
            <a:r>
              <a:rPr lang="en-GB" dirty="0" smtClean="0"/>
              <a:t>&amp; complete the return using the quarterly P1E form </a:t>
            </a:r>
          </a:p>
          <a:p>
            <a:pPr marL="0" indent="0" algn="ctr">
              <a:buNone/>
            </a:pPr>
            <a:endParaRPr lang="en-GB" dirty="0" smtClean="0"/>
          </a:p>
          <a:p>
            <a:pPr marL="0" indent="0" algn="ctr">
              <a:buNone/>
            </a:pPr>
            <a:endParaRPr lang="en-GB" dirty="0"/>
          </a:p>
        </p:txBody>
      </p:sp>
      <p:sp>
        <p:nvSpPr>
          <p:cNvPr id="4" name="Slide Number Placeholder 3"/>
          <p:cNvSpPr>
            <a:spLocks noGrp="1"/>
          </p:cNvSpPr>
          <p:nvPr>
            <p:ph type="sldNum" sz="quarter" idx="12"/>
          </p:nvPr>
        </p:nvSpPr>
        <p:spPr/>
        <p:txBody>
          <a:bodyPr/>
          <a:lstStyle/>
          <a:p>
            <a:fld id="{0F7E0872-6C8A-410E-93A4-F2721CD49419}" type="slidenum">
              <a:rPr lang="en-GB" smtClean="0"/>
              <a:t>9</a:t>
            </a:fld>
            <a:endParaRPr lang="en-GB"/>
          </a:p>
        </p:txBody>
      </p:sp>
    </p:spTree>
    <p:extLst>
      <p:ext uri="{BB962C8B-B14F-4D97-AF65-F5344CB8AC3E}">
        <p14:creationId xmlns:p14="http://schemas.microsoft.com/office/powerpoint/2010/main" val="15547256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525</TotalTime>
  <Words>1225</Words>
  <Application>Microsoft Office PowerPoint</Application>
  <PresentationFormat>On-screen Show (4:3)</PresentationFormat>
  <Paragraphs>167</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Presentation to  Kent Housing Group</vt:lpstr>
      <vt:lpstr>About me</vt:lpstr>
      <vt:lpstr>The housing interest</vt:lpstr>
      <vt:lpstr>The Data</vt:lpstr>
      <vt:lpstr>Use of the data</vt:lpstr>
      <vt:lpstr>The Aim</vt:lpstr>
      <vt:lpstr>DCLG monitoring and surveys https://www.gov.uk/government/organisations/department-for-communities-and-local-government/about/statistics</vt:lpstr>
      <vt:lpstr>Other monitoring &amp; surveys</vt:lpstr>
      <vt:lpstr>DCLG Homelessness</vt:lpstr>
      <vt:lpstr>DCLG Housing Starts &amp; Completions</vt:lpstr>
      <vt:lpstr>DCLG Affordable housing</vt:lpstr>
      <vt:lpstr>DCLG Local Authority Housing Statistics</vt:lpstr>
      <vt:lpstr>DCLG Planning Applications</vt:lpstr>
      <vt:lpstr>VOA Council Tax Base</vt:lpstr>
      <vt:lpstr>What, Where and When can I find it ?</vt:lpstr>
      <vt:lpstr>Affordable monitoring (Rent or Buy ?)</vt:lpstr>
      <vt:lpstr>Affordable housing</vt:lpstr>
      <vt:lpstr>The End</vt:lpstr>
      <vt:lpstr>Questions ?</vt:lpstr>
    </vt:vector>
  </TitlesOfParts>
  <Company>Kent County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Kent Housing Group</dc:title>
  <dc:creator>Herbert, Graham - ST SBDI</dc:creator>
  <cp:lastModifiedBy>Rebecca Smith [Sykes]</cp:lastModifiedBy>
  <cp:revision>44</cp:revision>
  <cp:lastPrinted>2016-09-12T14:07:21Z</cp:lastPrinted>
  <dcterms:created xsi:type="dcterms:W3CDTF">2016-07-20T13:53:40Z</dcterms:created>
  <dcterms:modified xsi:type="dcterms:W3CDTF">2016-11-11T19:55:37Z</dcterms:modified>
</cp:coreProperties>
</file>