
<file path=[Content_Types].xml><?xml version="1.0" encoding="utf-8"?>
<Types xmlns="http://schemas.openxmlformats.org/package/2006/content-types">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7.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3"/>
  </p:notesMasterIdLst>
  <p:sldIdLst>
    <p:sldId id="260" r:id="rId2"/>
    <p:sldId id="257" r:id="rId3"/>
    <p:sldId id="268" r:id="rId4"/>
    <p:sldId id="269" r:id="rId5"/>
    <p:sldId id="266" r:id="rId6"/>
    <p:sldId id="263" r:id="rId7"/>
    <p:sldId id="264" r:id="rId8"/>
    <p:sldId id="265" r:id="rId9"/>
    <p:sldId id="270" r:id="rId10"/>
    <p:sldId id="271" r:id="rId11"/>
    <p:sldId id="272" r:id="rId1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6868"/>
    <a:srgbClr val="A4015E"/>
    <a:srgbClr val="A801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notesMaster" Target="notesMasters/notesMaster1.xml" />
  <Relationship Id="rId17" Type="http://schemas.openxmlformats.org/officeDocument/2006/relationships/tableStyles" Target="tableStyles.xml" />
  <Relationship Id="rId16" Type="http://schemas.openxmlformats.org/officeDocument/2006/relationships/theme" Target="theme/theme1.xml" />
  <Relationship Id="rId1" Type="http://schemas.openxmlformats.org/officeDocument/2006/relationships/slideMaster" Target="slideMasters/slideMaster1.xml" />
  <Relationship Id="rId15" Type="http://schemas.openxmlformats.org/officeDocument/2006/relationships/viewProps" Target="viewProps.xml" />
  <Relationship Id="rId1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2" y="0"/>
            <a:ext cx="294614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13667" name="Rectangle 3"/>
          <p:cNvSpPr>
            <a:spLocks noGrp="1" noChangeArrowheads="1"/>
          </p:cNvSpPr>
          <p:nvPr>
            <p:ph type="dt" idx="1"/>
          </p:nvPr>
        </p:nvSpPr>
        <p:spPr bwMode="auto">
          <a:xfrm>
            <a:off x="3849911" y="0"/>
            <a:ext cx="2946144"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136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0254" y="4714878"/>
            <a:ext cx="5437168"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3670" name="Rectangle 6"/>
          <p:cNvSpPr>
            <a:spLocks noGrp="1" noChangeArrowheads="1"/>
          </p:cNvSpPr>
          <p:nvPr>
            <p:ph type="ftr" sz="quarter" idx="4"/>
          </p:nvPr>
        </p:nvSpPr>
        <p:spPr bwMode="auto">
          <a:xfrm>
            <a:off x="2" y="9428166"/>
            <a:ext cx="294614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13671" name="Rectangle 7"/>
          <p:cNvSpPr>
            <a:spLocks noGrp="1" noChangeArrowheads="1"/>
          </p:cNvSpPr>
          <p:nvPr>
            <p:ph type="sldNum" sz="quarter" idx="5"/>
          </p:nvPr>
        </p:nvSpPr>
        <p:spPr bwMode="auto">
          <a:xfrm>
            <a:off x="3849911" y="9428166"/>
            <a:ext cx="2946144"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C41DC51-6443-4738-9BAC-52F7F6691414}" type="slidenum">
              <a:rPr lang="en-US"/>
              <a:pPr/>
              <a:t>‹#›</a:t>
            </a:fld>
            <a:endParaRPr lang="en-US"/>
          </a:p>
        </p:txBody>
      </p:sp>
    </p:spTree>
    <p:extLst>
      <p:ext uri="{BB962C8B-B14F-4D97-AF65-F5344CB8AC3E}">
        <p14:creationId xmlns:p14="http://schemas.microsoft.com/office/powerpoint/2010/main" val="420239279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B3F723-46DB-4164-8F97-CC71CE8303F8}" type="slidenum">
              <a:rPr lang="en-US"/>
              <a:pPr/>
              <a:t>1</a:t>
            </a:fld>
            <a:endParaRPr lang="en-US"/>
          </a:p>
        </p:txBody>
      </p:sp>
      <p:sp>
        <p:nvSpPr>
          <p:cNvPr id="114690" name="Rectangle 2"/>
          <p:cNvSpPr>
            <a:spLocks noGrp="1" noRot="1" noChangeAspect="1" noChangeArrowheads="1" noTextEdit="1"/>
          </p:cNvSpPr>
          <p:nvPr>
            <p:ph type="sldImg"/>
          </p:nvPr>
        </p:nvSpPr>
        <p:spPr>
          <a:xfrm>
            <a:off x="917575" y="744538"/>
            <a:ext cx="4964113" cy="3722687"/>
          </a:xfrm>
          <a:ln/>
        </p:spPr>
      </p:sp>
      <p:sp>
        <p:nvSpPr>
          <p:cNvPr id="114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8B6B62-9D2A-442F-9F3B-086A22756839}" type="slidenum">
              <a:rPr lang="en-US"/>
              <a:pPr/>
              <a:t>2</a:t>
            </a:fld>
            <a:endParaRPr lang="en-US"/>
          </a:p>
        </p:txBody>
      </p:sp>
      <p:sp>
        <p:nvSpPr>
          <p:cNvPr id="115714" name="Rectangle 2"/>
          <p:cNvSpPr>
            <a:spLocks noGrp="1" noRot="1" noChangeAspect="1" noChangeArrowheads="1" noTextEdit="1"/>
          </p:cNvSpPr>
          <p:nvPr>
            <p:ph type="sldImg"/>
          </p:nvPr>
        </p:nvSpPr>
        <p:spPr>
          <a:xfrm>
            <a:off x="917575" y="744538"/>
            <a:ext cx="4964113" cy="3722687"/>
          </a:xfrm>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122" name="Rectangle 1026"/>
          <p:cNvSpPr>
            <a:spLocks noGrp="1" noChangeArrowheads="1"/>
          </p:cNvSpPr>
          <p:nvPr>
            <p:ph type="ctrTitle"/>
          </p:nvPr>
        </p:nvSpPr>
        <p:spPr>
          <a:xfrm>
            <a:off x="228600" y="1219200"/>
            <a:ext cx="5181600" cy="519113"/>
          </a:xfrm>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800"/>
            </a:lvl1pPr>
          </a:lstStyle>
          <a:p>
            <a:pPr lvl="0"/>
            <a:r>
              <a:rPr lang="en-US" noProof="0" smtClean="0"/>
              <a:t>Click to edit Master title style</a:t>
            </a:r>
            <a:endParaRPr lang="en-US" noProof="0" dirty="0" smtClean="0"/>
          </a:p>
        </p:txBody>
      </p:sp>
      <p:sp>
        <p:nvSpPr>
          <p:cNvPr id="5123" name="Rectangle 1027"/>
          <p:cNvSpPr>
            <a:spLocks noGrp="1" noChangeArrowheads="1"/>
          </p:cNvSpPr>
          <p:nvPr>
            <p:ph type="subTitle" idx="1"/>
          </p:nvPr>
        </p:nvSpPr>
        <p:spPr>
          <a:xfrm>
            <a:off x="228600" y="1905000"/>
            <a:ext cx="4600575" cy="396875"/>
          </a:xfrm>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0" indent="0">
              <a:buFontTx/>
              <a:buNone/>
              <a:defRPr sz="2000"/>
            </a:lvl1pPr>
          </a:lstStyle>
          <a:p>
            <a:pPr lvl="0"/>
            <a:r>
              <a:rPr lang="en-US" noProof="0" smtClean="0"/>
              <a:t>Click to edit Master subtitle style</a:t>
            </a:r>
            <a:endParaRPr lang="en-US" noProof="0" dirty="0" smtClean="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0273" y="260648"/>
            <a:ext cx="1351791" cy="694362"/>
          </a:xfrm>
          <a:prstGeom prst="rect">
            <a:avLst/>
          </a:prstGeom>
        </p:spPr>
      </p:pic>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13155011"/>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9300" y="228600"/>
            <a:ext cx="18669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5425" y="228600"/>
            <a:ext cx="5451475"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6733930"/>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5425" y="1066800"/>
            <a:ext cx="7470775" cy="5098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0273" y="260648"/>
            <a:ext cx="1351791" cy="694362"/>
          </a:xfrm>
          <a:prstGeom prst="rect">
            <a:avLst/>
          </a:prstGeom>
        </p:spPr>
      </p:pic>
    </p:spTree>
    <p:extLst>
      <p:ext uri="{BB962C8B-B14F-4D97-AF65-F5344CB8AC3E}">
        <p14:creationId xmlns:p14="http://schemas.microsoft.com/office/powerpoint/2010/main" val="2449901812"/>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01697282"/>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5425" y="1066800"/>
            <a:ext cx="3659188" cy="5098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37013" y="1066800"/>
            <a:ext cx="3659187" cy="50985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921142"/>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71763656"/>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34552230"/>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0611350"/>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21084204"/>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50563060"/>
      </p:ext>
    </p:extLst>
  </p:cSld>
  <p:clrMapOvr>
    <a:masterClrMapping/>
  </p:clrMapOvr>
  <p:transition spd="med">
    <p:fade/>
  </p:transition>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image" Target="../media/image1.png"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6" Type="http://schemas.openxmlformats.org/officeDocument/2006/relationships/image" Target="../media/image4.jpeg"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image" Target="../media/image3.png"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image" Target="../media/image2.png" />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0"/>
            <a:ext cx="7848600" cy="6165304"/>
          </a:xfrm>
          <a:prstGeom prst="rect">
            <a:avLst/>
          </a:prstGeom>
          <a:noFill/>
          <a:ln>
            <a:noFill/>
          </a:ln>
          <a:effectLst/>
          <a:extLst/>
        </p:spPr>
        <p:txBody>
          <a:bodyPr wrap="none" anchor="ctr"/>
          <a:lstStyle/>
          <a:p>
            <a:endParaRPr lang="en-US"/>
          </a:p>
        </p:txBody>
      </p:sp>
      <p:sp>
        <p:nvSpPr>
          <p:cNvPr id="1035" name="Rectangle 11"/>
          <p:cNvSpPr>
            <a:spLocks noGrp="1" noChangeAspect="1" noChangeArrowheads="1"/>
          </p:cNvSpPr>
          <p:nvPr>
            <p:ph type="title"/>
          </p:nvPr>
        </p:nvSpPr>
        <p:spPr bwMode="auto">
          <a:xfrm>
            <a:off x="228600" y="228600"/>
            <a:ext cx="6985000" cy="81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Slide name here in this style</a:t>
            </a:r>
          </a:p>
        </p:txBody>
      </p:sp>
      <p:sp>
        <p:nvSpPr>
          <p:cNvPr id="1036" name="Rectangle 12"/>
          <p:cNvSpPr>
            <a:spLocks noGrp="1" noChangeArrowheads="1"/>
          </p:cNvSpPr>
          <p:nvPr>
            <p:ph type="body" idx="1"/>
          </p:nvPr>
        </p:nvSpPr>
        <p:spPr bwMode="auto">
          <a:xfrm>
            <a:off x="225425" y="1066800"/>
            <a:ext cx="7470775" cy="5098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Bullet style to look like this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041" name="Picture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24800" y="228600"/>
            <a:ext cx="1143000" cy="585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235268" y="6165304"/>
            <a:ext cx="8673464" cy="467992"/>
          </a:xfrm>
          <a:prstGeom prst="rect">
            <a:avLst/>
          </a:prstGeom>
          <a:solidFill>
            <a:srgbClr val="A4015E"/>
          </a:solidFill>
        </p:spPr>
        <p:txBody>
          <a:bodyPr wrap="square" rtlCol="0">
            <a:spAutoFit/>
          </a:bodyPr>
          <a:lstStyle/>
          <a:p>
            <a:endParaRPr lang="en-GB" dirty="0"/>
          </a:p>
        </p:txBody>
      </p:sp>
      <p:pic>
        <p:nvPicPr>
          <p:cNvPr id="10" name="Picture 1049" descr="screen-save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660232" y="6309320"/>
            <a:ext cx="2088232" cy="21365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550273" y="260648"/>
            <a:ext cx="1351791" cy="694362"/>
          </a:xfrm>
          <a:prstGeom prst="rect">
            <a:avLst/>
          </a:prstGeom>
        </p:spPr>
      </p:pic>
      <p:sp>
        <p:nvSpPr>
          <p:cNvPr id="4" name="TextBox 3"/>
          <p:cNvSpPr txBox="1"/>
          <p:nvPr/>
        </p:nvSpPr>
        <p:spPr>
          <a:xfrm>
            <a:off x="295063" y="6288112"/>
            <a:ext cx="1368152" cy="246221"/>
          </a:xfrm>
          <a:prstGeom prst="rect">
            <a:avLst/>
          </a:prstGeom>
          <a:noFill/>
        </p:spPr>
        <p:txBody>
          <a:bodyPr wrap="square" rtlCol="0">
            <a:spAutoFit/>
          </a:bodyPr>
          <a:lstStyle/>
          <a:p>
            <a:r>
              <a:rPr lang="en-GB" sz="1000" b="1" dirty="0" smtClean="0">
                <a:solidFill>
                  <a:schemeClr val="bg1"/>
                </a:solidFill>
              </a:rPr>
              <a:t>clarkewillmott.com</a:t>
            </a:r>
            <a:endParaRPr lang="en-GB" sz="10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iming>
    <p:tnLst>
      <p:par>
        <p:cTn id="1" dur="indefinite" restart="never" nodeType="tmRoot"/>
      </p:par>
    </p:tnLst>
  </p:timing>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0"/>
        </a:spcBef>
        <a:spcAft>
          <a:spcPct val="0"/>
        </a:spcAft>
        <a:buBlip>
          <a:blip r:embed="rId16"/>
        </a:buBlip>
        <a:defRPr sz="2600">
          <a:solidFill>
            <a:srgbClr val="656868"/>
          </a:solidFill>
          <a:latin typeface="+mn-lt"/>
          <a:ea typeface="+mn-ea"/>
          <a:cs typeface="+mn-cs"/>
        </a:defRPr>
      </a:lvl1pPr>
      <a:lvl2pPr marL="742950" indent="-285750" algn="l" rtl="0" eaLnBrk="1" fontAlgn="base" hangingPunct="1">
        <a:spcBef>
          <a:spcPct val="20000"/>
        </a:spcBef>
        <a:spcAft>
          <a:spcPct val="0"/>
        </a:spcAft>
        <a:buChar char="–"/>
        <a:defRPr sz="2400">
          <a:solidFill>
            <a:srgbClr val="656868"/>
          </a:solidFill>
          <a:latin typeface="+mn-lt"/>
        </a:defRPr>
      </a:lvl2pPr>
      <a:lvl3pPr marL="1143000" indent="-228600" algn="l" rtl="0" eaLnBrk="1" fontAlgn="base" hangingPunct="1">
        <a:spcBef>
          <a:spcPct val="20000"/>
        </a:spcBef>
        <a:spcAft>
          <a:spcPct val="0"/>
        </a:spcAft>
        <a:buSzPct val="70000"/>
        <a:buBlip>
          <a:blip r:embed="rId16"/>
        </a:buBlip>
        <a:defRPr sz="2000">
          <a:solidFill>
            <a:srgbClr val="656868"/>
          </a:solidFill>
          <a:latin typeface="+mn-lt"/>
        </a:defRPr>
      </a:lvl3pPr>
      <a:lvl4pPr marL="1600200" indent="-228600" algn="l" rtl="0" eaLnBrk="1" fontAlgn="base" hangingPunct="1">
        <a:spcBef>
          <a:spcPct val="20000"/>
        </a:spcBef>
        <a:spcAft>
          <a:spcPct val="0"/>
        </a:spcAft>
        <a:buChar char="–"/>
        <a:defRPr>
          <a:solidFill>
            <a:srgbClr val="656868"/>
          </a:solidFill>
          <a:latin typeface="+mn-lt"/>
        </a:defRPr>
      </a:lvl4pPr>
      <a:lvl5pPr marL="2057400" indent="-228600" algn="l" rtl="0" eaLnBrk="1" fontAlgn="base" hangingPunct="1">
        <a:spcBef>
          <a:spcPct val="20000"/>
        </a:spcBef>
        <a:spcAft>
          <a:spcPct val="0"/>
        </a:spcAft>
        <a:buSzPct val="70000"/>
        <a:buBlip>
          <a:blip r:embed="rId16"/>
        </a:buBlip>
        <a:defRPr>
          <a:solidFill>
            <a:srgbClr val="656868"/>
          </a:solidFill>
          <a:latin typeface="+mn-lt"/>
        </a:defRPr>
      </a:lvl5pPr>
      <a:lvl6pPr marL="2514600" indent="-228600" algn="l" rtl="0" eaLnBrk="1" fontAlgn="base" hangingPunct="1">
        <a:spcBef>
          <a:spcPct val="20000"/>
        </a:spcBef>
        <a:spcAft>
          <a:spcPct val="0"/>
        </a:spcAft>
        <a:buSzPct val="70000"/>
        <a:buBlip>
          <a:blip r:embed="rId16"/>
        </a:buBlip>
        <a:defRPr>
          <a:solidFill>
            <a:srgbClr val="656868"/>
          </a:solidFill>
          <a:latin typeface="+mn-lt"/>
        </a:defRPr>
      </a:lvl6pPr>
      <a:lvl7pPr marL="2971800" indent="-228600" algn="l" rtl="0" eaLnBrk="1" fontAlgn="base" hangingPunct="1">
        <a:spcBef>
          <a:spcPct val="20000"/>
        </a:spcBef>
        <a:spcAft>
          <a:spcPct val="0"/>
        </a:spcAft>
        <a:buSzPct val="70000"/>
        <a:buBlip>
          <a:blip r:embed="rId16"/>
        </a:buBlip>
        <a:defRPr>
          <a:solidFill>
            <a:srgbClr val="656868"/>
          </a:solidFill>
          <a:latin typeface="+mn-lt"/>
        </a:defRPr>
      </a:lvl7pPr>
      <a:lvl8pPr marL="3429000" indent="-228600" algn="l" rtl="0" eaLnBrk="1" fontAlgn="base" hangingPunct="1">
        <a:spcBef>
          <a:spcPct val="20000"/>
        </a:spcBef>
        <a:spcAft>
          <a:spcPct val="0"/>
        </a:spcAft>
        <a:buSzPct val="70000"/>
        <a:buBlip>
          <a:blip r:embed="rId16"/>
        </a:buBlip>
        <a:defRPr>
          <a:solidFill>
            <a:srgbClr val="656868"/>
          </a:solidFill>
          <a:latin typeface="+mn-lt"/>
        </a:defRPr>
      </a:lvl8pPr>
      <a:lvl9pPr marL="3886200" indent="-228600" algn="l" rtl="0" eaLnBrk="1" fontAlgn="base" hangingPunct="1">
        <a:spcBef>
          <a:spcPct val="20000"/>
        </a:spcBef>
        <a:spcAft>
          <a:spcPct val="0"/>
        </a:spcAft>
        <a:buSzPct val="70000"/>
        <a:buBlip>
          <a:blip r:embed="rId16"/>
        </a:buBlip>
        <a:defRPr>
          <a:solidFill>
            <a:srgbClr val="65686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5.png" />
  <Relationship Id="rId2" Type="http://schemas.openxmlformats.org/officeDocument/2006/relationships/notesSlide" Target="../notesSlides/notesSlide1.xml" />
  <Relationship Id="rId1" Type="http://schemas.openxmlformats.org/officeDocument/2006/relationships/slideLayout" Target="../slideLayouts/slideLayout7.xml" />
  <Relationship Id="rId4" Type="http://schemas.openxmlformats.org/officeDocument/2006/relationships/image" Target="../media/image6.png"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3" Type="http://schemas.openxmlformats.org/officeDocument/2006/relationships/image" Target="../media/image7.jpeg" />
  <Relationship Id="rId2" Type="http://schemas.openxmlformats.org/officeDocument/2006/relationships/notesSlide" Target="../notesSlides/notesSlide2.xml" />
  <Relationship Id="rId1" Type="http://schemas.openxmlformats.org/officeDocument/2006/relationships/slideLayout" Target="../slideLayouts/slideLayout1.xml" />
  <Relationship Id="rId4" Type="http://schemas.openxmlformats.org/officeDocument/2006/relationships/image" Target="../media/image4.jpeg"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82" name="Group 34"/>
          <p:cNvGrpSpPr>
            <a:grpSpLocks/>
          </p:cNvGrpSpPr>
          <p:nvPr/>
        </p:nvGrpSpPr>
        <p:grpSpPr bwMode="auto">
          <a:xfrm>
            <a:off x="0" y="0"/>
            <a:ext cx="9144000" cy="6858000"/>
            <a:chOff x="0" y="0"/>
            <a:chExt cx="5760" cy="4320"/>
          </a:xfrm>
        </p:grpSpPr>
        <p:sp>
          <p:nvSpPr>
            <p:cNvPr id="7" name="Rectangle 6"/>
            <p:cNvSpPr>
              <a:spLocks noChangeAspect="1" noChangeArrowheads="1"/>
            </p:cNvSpPr>
            <p:nvPr/>
          </p:nvSpPr>
          <p:spPr bwMode="auto">
            <a:xfrm>
              <a:off x="0" y="0"/>
              <a:ext cx="5760" cy="4320"/>
            </a:xfrm>
            <a:prstGeom prst="rect">
              <a:avLst/>
            </a:prstGeom>
            <a:solidFill>
              <a:srgbClr val="A8015E"/>
            </a:solidFill>
            <a:ln w="9525" algn="ctr">
              <a:solidFill>
                <a:srgbClr val="4A7EBB"/>
              </a:solidFill>
              <a:miter lim="800000"/>
              <a:headEnd/>
              <a:tailEnd/>
            </a:ln>
          </p:spPr>
          <p:txBody>
            <a:bodyPr anchor="ctr"/>
            <a:lstStyle/>
            <a:p>
              <a:pPr algn="ctr" fontAlgn="auto">
                <a:spcBef>
                  <a:spcPts val="0"/>
                </a:spcBef>
                <a:spcAft>
                  <a:spcPts val="0"/>
                </a:spcAft>
                <a:defRPr/>
              </a:pPr>
              <a:endParaRPr lang="en-US">
                <a:solidFill>
                  <a:schemeClr val="lt1"/>
                </a:solidFill>
                <a:latin typeface="+mn-lt"/>
              </a:endParaRPr>
            </a:p>
          </p:txBody>
        </p:sp>
        <p:pic>
          <p:nvPicPr>
            <p:cNvPr id="8" name="Picture 7" descr="CW Logo CMYK master.bmp"/>
            <p:cNvPicPr>
              <a:picLocks noChangeAspect="1"/>
            </p:cNvPicPr>
            <p:nvPr/>
          </p:nvPicPr>
          <p:blipFill>
            <a:blip r:embed="rId3" cstate="print">
              <a:clrChange>
                <a:clrFrom>
                  <a:srgbClr val="000000"/>
                </a:clrFrom>
                <a:clrTo>
                  <a:srgbClr val="000000">
                    <a:alpha val="0"/>
                  </a:srgbClr>
                </a:clrTo>
              </a:clrChange>
            </a:blip>
            <a:stretch>
              <a:fillRect/>
            </a:stretch>
          </p:blipFill>
          <p:spPr>
            <a:xfrm>
              <a:off x="1658" y="1257"/>
              <a:ext cx="2205" cy="1133"/>
            </a:xfrm>
            <a:prstGeom prst="rect">
              <a:avLst/>
            </a:prstGeom>
            <a:effectLst>
              <a:reflection blurRad="6350" stA="52000" endA="300" endPos="35000" dir="5400000" sy="-100000" algn="bl" rotWithShape="0"/>
            </a:effectLst>
          </p:spPr>
        </p:pic>
        <p:pic>
          <p:nvPicPr>
            <p:cNvPr id="2080" name="Picture 32" descr="screen-sav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6" y="3264"/>
              <a:ext cx="2688" cy="318"/>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691617156"/>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32656"/>
            <a:ext cx="7367736" cy="608112"/>
          </a:xfrm>
        </p:spPr>
        <p:txBody>
          <a:bodyPr/>
          <a:lstStyle/>
          <a:p>
            <a:r>
              <a:rPr lang="en-GB" sz="3000" dirty="0" smtClean="0"/>
              <a:t>Some concluding thoughts</a:t>
            </a:r>
            <a:endParaRPr lang="en-GB" sz="3000" dirty="0"/>
          </a:p>
        </p:txBody>
      </p:sp>
      <p:sp>
        <p:nvSpPr>
          <p:cNvPr id="3" name="Content Placeholder 2"/>
          <p:cNvSpPr>
            <a:spLocks noGrp="1"/>
          </p:cNvSpPr>
          <p:nvPr>
            <p:ph idx="1"/>
          </p:nvPr>
        </p:nvSpPr>
        <p:spPr>
          <a:xfrm>
            <a:off x="225425" y="1066800"/>
            <a:ext cx="7946975" cy="4162400"/>
          </a:xfrm>
        </p:spPr>
        <p:txBody>
          <a:bodyPr/>
          <a:lstStyle/>
          <a:p>
            <a:r>
              <a:rPr lang="en-GB" sz="2000" dirty="0" smtClean="0"/>
              <a:t>Don't </a:t>
            </a:r>
            <a:r>
              <a:rPr lang="en-GB" sz="2000" dirty="0"/>
              <a:t>run out of </a:t>
            </a:r>
            <a:r>
              <a:rPr lang="en-GB" sz="2000" dirty="0" smtClean="0"/>
              <a:t>cash; </a:t>
            </a:r>
            <a:r>
              <a:rPr lang="en-GB" sz="2000" dirty="0"/>
              <a:t>lessons </a:t>
            </a:r>
            <a:r>
              <a:rPr lang="en-GB" sz="2000" dirty="0" smtClean="0"/>
              <a:t>learned </a:t>
            </a:r>
            <a:r>
              <a:rPr lang="en-GB" sz="2000" dirty="0"/>
              <a:t>in post </a:t>
            </a:r>
            <a:r>
              <a:rPr lang="en-GB" sz="2000" dirty="0" smtClean="0"/>
              <a:t>2008 </a:t>
            </a:r>
            <a:r>
              <a:rPr lang="en-GB" sz="2000" dirty="0"/>
              <a:t>world </a:t>
            </a:r>
            <a:endParaRPr lang="en-GB" sz="2000" dirty="0" smtClean="0"/>
          </a:p>
          <a:p>
            <a:pPr marL="0" indent="0">
              <a:buNone/>
            </a:pPr>
            <a:endParaRPr lang="en-GB" sz="2000" dirty="0"/>
          </a:p>
          <a:p>
            <a:r>
              <a:rPr lang="en-GB" sz="2000" dirty="0" smtClean="0"/>
              <a:t>Keep an eye on the markets – house prices and transaction volumes</a:t>
            </a:r>
          </a:p>
          <a:p>
            <a:pPr marL="0" indent="0">
              <a:buNone/>
            </a:pPr>
            <a:endParaRPr lang="en-GB" sz="2000" dirty="0" smtClean="0"/>
          </a:p>
          <a:p>
            <a:r>
              <a:rPr lang="en-GB" sz="2000" dirty="0" smtClean="0"/>
              <a:t>Keep an eye on the banks and government initiatives  </a:t>
            </a:r>
          </a:p>
          <a:p>
            <a:endParaRPr lang="en-GB" sz="2000" dirty="0" smtClean="0"/>
          </a:p>
          <a:p>
            <a:r>
              <a:rPr lang="en-GB" sz="2000" dirty="0" smtClean="0"/>
              <a:t>Building costs – likely higher as material from Europe. Britain has £4.9 </a:t>
            </a:r>
            <a:r>
              <a:rPr lang="en-GB" sz="2000" dirty="0"/>
              <a:t>billion trade deficit with EU for building </a:t>
            </a:r>
            <a:r>
              <a:rPr lang="en-GB" sz="2000" dirty="0" smtClean="0"/>
              <a:t>materials </a:t>
            </a:r>
          </a:p>
          <a:p>
            <a:endParaRPr lang="en-GB" sz="2000" dirty="0" smtClean="0"/>
          </a:p>
          <a:p>
            <a:r>
              <a:rPr lang="en-GB" sz="2000" dirty="0" smtClean="0"/>
              <a:t>Compelling case for investing in communities – cohesion and economic uncertainty </a:t>
            </a:r>
          </a:p>
          <a:p>
            <a:endParaRPr lang="en-GB" sz="2000" dirty="0" smtClean="0"/>
          </a:p>
        </p:txBody>
      </p:sp>
    </p:spTree>
    <p:extLst>
      <p:ext uri="{BB962C8B-B14F-4D97-AF65-F5344CB8AC3E}">
        <p14:creationId xmlns:p14="http://schemas.microsoft.com/office/powerpoint/2010/main" val="2337237635"/>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sz="3600" dirty="0" smtClean="0"/>
              <a:t>Thank you </a:t>
            </a:r>
          </a:p>
          <a:p>
            <a:pPr marL="0" indent="0">
              <a:buNone/>
            </a:pPr>
            <a:endParaRPr lang="en-GB" sz="3600" dirty="0"/>
          </a:p>
          <a:p>
            <a:pPr marL="0" indent="0">
              <a:buNone/>
            </a:pPr>
            <a:endParaRPr lang="en-GB" sz="3600" dirty="0" smtClean="0"/>
          </a:p>
          <a:p>
            <a:r>
              <a:rPr lang="en-GB" sz="3600" dirty="0" smtClean="0"/>
              <a:t>Questions? </a:t>
            </a:r>
            <a:endParaRPr lang="en-GB" sz="3600" dirty="0"/>
          </a:p>
        </p:txBody>
      </p:sp>
    </p:spTree>
    <p:extLst>
      <p:ext uri="{BB962C8B-B14F-4D97-AF65-F5344CB8AC3E}">
        <p14:creationId xmlns:p14="http://schemas.microsoft.com/office/powerpoint/2010/main" val="2485508877"/>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9" name="Rectangle 67"/>
          <p:cNvSpPr>
            <a:spLocks noGrp="1" noChangeArrowheads="1"/>
          </p:cNvSpPr>
          <p:nvPr>
            <p:ph type="ctrTitle"/>
          </p:nvPr>
        </p:nvSpPr>
        <p:spPr>
          <a:xfrm>
            <a:off x="251520" y="908720"/>
            <a:ext cx="8087816" cy="584775"/>
          </a:xfrm>
        </p:spPr>
        <p:txBody>
          <a:bodyPr/>
          <a:lstStyle/>
          <a:p>
            <a:r>
              <a:rPr lang="en-US" sz="3200" dirty="0" smtClean="0"/>
              <a:t>Brexit, implications for social landlords</a:t>
            </a:r>
            <a:endParaRPr lang="en-US" sz="3200" dirty="0"/>
          </a:p>
        </p:txBody>
      </p:sp>
      <p:sp>
        <p:nvSpPr>
          <p:cNvPr id="3140" name="Rectangle 68"/>
          <p:cNvSpPr>
            <a:spLocks noGrp="1" noChangeArrowheads="1"/>
          </p:cNvSpPr>
          <p:nvPr>
            <p:ph type="subTitle" idx="1"/>
          </p:nvPr>
        </p:nvSpPr>
        <p:spPr>
          <a:xfrm>
            <a:off x="3635896" y="2265584"/>
            <a:ext cx="4600575" cy="1584176"/>
          </a:xfrm>
        </p:spPr>
        <p:txBody>
          <a:bodyPr/>
          <a:lstStyle/>
          <a:p>
            <a:r>
              <a:rPr lang="en-GB" altLang="en-US" sz="1600" dirty="0"/>
              <a:t>Jonathan Hulley</a:t>
            </a:r>
          </a:p>
          <a:p>
            <a:r>
              <a:rPr lang="en-GB" altLang="en-US" sz="1600" dirty="0"/>
              <a:t>Head of Housing &amp; Asset Management</a:t>
            </a:r>
          </a:p>
          <a:p>
            <a:r>
              <a:rPr lang="en-GB" altLang="en-US" sz="1600" dirty="0"/>
              <a:t>Clarke Willmott LLP</a:t>
            </a:r>
          </a:p>
          <a:p>
            <a:r>
              <a:rPr lang="en-GB" altLang="en-US" sz="1600" dirty="0">
                <a:solidFill>
                  <a:srgbClr val="A4015E"/>
                </a:solidFill>
              </a:rPr>
              <a:t>T: 0845 209 1594</a:t>
            </a:r>
          </a:p>
          <a:p>
            <a:r>
              <a:rPr lang="en-GB" altLang="en-US" sz="1600" dirty="0">
                <a:solidFill>
                  <a:srgbClr val="A4015E"/>
                </a:solidFill>
              </a:rPr>
              <a:t>E: jonathan.hulley@clarkewillmott.com</a:t>
            </a:r>
          </a:p>
          <a:p>
            <a:r>
              <a:rPr lang="en-GB" altLang="en-US" sz="1600" dirty="0">
                <a:solidFill>
                  <a:srgbClr val="A4015E"/>
                </a:solidFill>
              </a:rPr>
              <a:t>W: www.clarkewillmott.com</a:t>
            </a:r>
          </a:p>
          <a:p>
            <a:endParaRPr lang="en-US" dirty="0"/>
          </a:p>
        </p:txBody>
      </p:sp>
      <p:pic>
        <p:nvPicPr>
          <p:cNvPr id="5" name="Picture 93" descr="CW 1"/>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2195736" y="2060848"/>
            <a:ext cx="1285875" cy="1800225"/>
          </a:xfrm>
          <a:prstGeom prst="rect">
            <a:avLst/>
          </a:prstGeom>
          <a:noFill/>
          <a:ln w="9525">
            <a:solidFill>
              <a:srgbClr val="A4015E"/>
            </a:solidFill>
            <a:miter lim="800000"/>
            <a:headEnd/>
            <a:tailEnd/>
          </a:ln>
          <a:extLst>
            <a:ext uri="{909E8E84-426E-40DD-AFC4-6F175D3DCCD1}">
              <a14:hiddenFill xmlns:a14="http://schemas.microsoft.com/office/drawing/2010/main">
                <a:solidFill>
                  <a:srgbClr val="FFFFFF"/>
                </a:solidFill>
              </a14:hiddenFill>
            </a:ext>
          </a:extLst>
        </p:spPr>
      </p:pic>
      <p:sp>
        <p:nvSpPr>
          <p:cNvPr id="6" name="Rectangle 68"/>
          <p:cNvSpPr txBox="1">
            <a:spLocks noChangeArrowheads="1"/>
          </p:cNvSpPr>
          <p:nvPr/>
        </p:nvSpPr>
        <p:spPr bwMode="auto">
          <a:xfrm>
            <a:off x="899592" y="4581128"/>
            <a:ext cx="7056784" cy="1015663"/>
          </a:xfrm>
          <a:prstGeom prst="rect">
            <a:avLst/>
          </a:prstGeo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anchor="t" anchorCtr="0" compatLnSpc="1">
            <a:prstTxWarp prst="textNoShape">
              <a:avLst/>
            </a:prstTxWarp>
            <a:spAutoFit/>
          </a:bodyPr>
          <a:lstStyle>
            <a:lvl1pPr marL="0" indent="0" algn="l" rtl="0" eaLnBrk="1" fontAlgn="base" hangingPunct="1">
              <a:spcBef>
                <a:spcPct val="0"/>
              </a:spcBef>
              <a:spcAft>
                <a:spcPct val="0"/>
              </a:spcAft>
              <a:buFontTx/>
              <a:buNone/>
              <a:defRPr sz="2000">
                <a:solidFill>
                  <a:srgbClr val="656868"/>
                </a:solidFill>
                <a:latin typeface="+mn-lt"/>
                <a:ea typeface="+mn-ea"/>
                <a:cs typeface="+mn-cs"/>
              </a:defRPr>
            </a:lvl1pPr>
            <a:lvl2pPr marL="742950" indent="-285750" algn="l" rtl="0" eaLnBrk="1" fontAlgn="base" hangingPunct="1">
              <a:spcBef>
                <a:spcPct val="20000"/>
              </a:spcBef>
              <a:spcAft>
                <a:spcPct val="0"/>
              </a:spcAft>
              <a:buChar char="–"/>
              <a:defRPr sz="2400">
                <a:solidFill>
                  <a:srgbClr val="656868"/>
                </a:solidFill>
                <a:latin typeface="+mn-lt"/>
              </a:defRPr>
            </a:lvl2pPr>
            <a:lvl3pPr marL="1143000" indent="-228600" algn="l" rtl="0" eaLnBrk="1" fontAlgn="base" hangingPunct="1">
              <a:spcBef>
                <a:spcPct val="20000"/>
              </a:spcBef>
              <a:spcAft>
                <a:spcPct val="0"/>
              </a:spcAft>
              <a:buSzPct val="70000"/>
              <a:buBlip>
                <a:blip r:embed="rId4"/>
              </a:buBlip>
              <a:defRPr sz="2000">
                <a:solidFill>
                  <a:srgbClr val="656868"/>
                </a:solidFill>
                <a:latin typeface="+mn-lt"/>
              </a:defRPr>
            </a:lvl3pPr>
            <a:lvl4pPr marL="1600200" indent="-228600" algn="l" rtl="0" eaLnBrk="1" fontAlgn="base" hangingPunct="1">
              <a:spcBef>
                <a:spcPct val="20000"/>
              </a:spcBef>
              <a:spcAft>
                <a:spcPct val="0"/>
              </a:spcAft>
              <a:buChar char="–"/>
              <a:defRPr>
                <a:solidFill>
                  <a:srgbClr val="656868"/>
                </a:solidFill>
                <a:latin typeface="+mn-lt"/>
              </a:defRPr>
            </a:lvl4pPr>
            <a:lvl5pPr marL="2057400" indent="-228600" algn="l" rtl="0" eaLnBrk="1" fontAlgn="base" hangingPunct="1">
              <a:spcBef>
                <a:spcPct val="20000"/>
              </a:spcBef>
              <a:spcAft>
                <a:spcPct val="0"/>
              </a:spcAft>
              <a:buSzPct val="70000"/>
              <a:buBlip>
                <a:blip r:embed="rId4"/>
              </a:buBlip>
              <a:defRPr>
                <a:solidFill>
                  <a:srgbClr val="656868"/>
                </a:solidFill>
                <a:latin typeface="+mn-lt"/>
              </a:defRPr>
            </a:lvl5pPr>
            <a:lvl6pPr marL="2514600" indent="-228600" algn="l" rtl="0" eaLnBrk="1" fontAlgn="base" hangingPunct="1">
              <a:spcBef>
                <a:spcPct val="20000"/>
              </a:spcBef>
              <a:spcAft>
                <a:spcPct val="0"/>
              </a:spcAft>
              <a:buSzPct val="70000"/>
              <a:buBlip>
                <a:blip r:embed="rId4"/>
              </a:buBlip>
              <a:defRPr>
                <a:solidFill>
                  <a:srgbClr val="656868"/>
                </a:solidFill>
                <a:latin typeface="+mn-lt"/>
              </a:defRPr>
            </a:lvl6pPr>
            <a:lvl7pPr marL="2971800" indent="-228600" algn="l" rtl="0" eaLnBrk="1" fontAlgn="base" hangingPunct="1">
              <a:spcBef>
                <a:spcPct val="20000"/>
              </a:spcBef>
              <a:spcAft>
                <a:spcPct val="0"/>
              </a:spcAft>
              <a:buSzPct val="70000"/>
              <a:buBlip>
                <a:blip r:embed="rId4"/>
              </a:buBlip>
              <a:defRPr>
                <a:solidFill>
                  <a:srgbClr val="656868"/>
                </a:solidFill>
                <a:latin typeface="+mn-lt"/>
              </a:defRPr>
            </a:lvl7pPr>
            <a:lvl8pPr marL="3429000" indent="-228600" algn="l" rtl="0" eaLnBrk="1" fontAlgn="base" hangingPunct="1">
              <a:spcBef>
                <a:spcPct val="20000"/>
              </a:spcBef>
              <a:spcAft>
                <a:spcPct val="0"/>
              </a:spcAft>
              <a:buSzPct val="70000"/>
              <a:buBlip>
                <a:blip r:embed="rId4"/>
              </a:buBlip>
              <a:defRPr>
                <a:solidFill>
                  <a:srgbClr val="656868"/>
                </a:solidFill>
                <a:latin typeface="+mn-lt"/>
              </a:defRPr>
            </a:lvl8pPr>
            <a:lvl9pPr marL="3886200" indent="-228600" algn="l" rtl="0" eaLnBrk="1" fontAlgn="base" hangingPunct="1">
              <a:spcBef>
                <a:spcPct val="20000"/>
              </a:spcBef>
              <a:spcAft>
                <a:spcPct val="0"/>
              </a:spcAft>
              <a:buSzPct val="70000"/>
              <a:buBlip>
                <a:blip r:embed="rId4"/>
              </a:buBlip>
              <a:defRPr>
                <a:solidFill>
                  <a:srgbClr val="656868"/>
                </a:solidFill>
                <a:latin typeface="+mn-lt"/>
              </a:defRPr>
            </a:lvl9pPr>
          </a:lstStyle>
          <a:p>
            <a:r>
              <a:rPr lang="en-US" kern="0" dirty="0" smtClean="0"/>
              <a:t>The degree of one’s emotions varies inversely with one’s knowledge of the facts 	</a:t>
            </a:r>
          </a:p>
          <a:p>
            <a:r>
              <a:rPr lang="en-US" kern="0" dirty="0"/>
              <a:t>	</a:t>
            </a:r>
            <a:r>
              <a:rPr lang="en-US" kern="0" dirty="0" smtClean="0"/>
              <a:t>		Bertrand Russell</a:t>
            </a:r>
            <a:endParaRPr lang="en-US" kern="0"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dirty="0" smtClean="0"/>
              <a:t>Views from sector bodies - the NHF</a:t>
            </a:r>
            <a:endParaRPr lang="en-GB" sz="3000" dirty="0"/>
          </a:p>
        </p:txBody>
      </p:sp>
      <p:sp>
        <p:nvSpPr>
          <p:cNvPr id="3" name="Content Placeholder 2"/>
          <p:cNvSpPr>
            <a:spLocks noGrp="1"/>
          </p:cNvSpPr>
          <p:nvPr>
            <p:ph idx="1"/>
          </p:nvPr>
        </p:nvSpPr>
        <p:spPr>
          <a:xfrm>
            <a:off x="251520" y="1052736"/>
            <a:ext cx="7632848" cy="4968552"/>
          </a:xfrm>
        </p:spPr>
        <p:txBody>
          <a:bodyPr/>
          <a:lstStyle/>
          <a:p>
            <a:r>
              <a:rPr lang="en-GB" sz="1400" dirty="0" smtClean="0"/>
              <a:t>The </a:t>
            </a:r>
            <a:r>
              <a:rPr lang="en-GB" sz="1400" dirty="0"/>
              <a:t>Centre for Economics and business Research (CEBR) in research commissioned by the National Housing Federation (NHF) </a:t>
            </a:r>
            <a:r>
              <a:rPr lang="en-GB" sz="1400" dirty="0" smtClean="0"/>
              <a:t>found by </a:t>
            </a:r>
            <a:r>
              <a:rPr lang="en-GB" sz="1400" dirty="0"/>
              <a:t>2026 UK gross domestic product (GDP) would be £142.5bn lower than it would have been – a third of GDP growth in the period.</a:t>
            </a:r>
          </a:p>
          <a:p>
            <a:endParaRPr lang="en-GB" sz="1400" dirty="0"/>
          </a:p>
          <a:p>
            <a:r>
              <a:rPr lang="en-GB" sz="1400" dirty="0" smtClean="0"/>
              <a:t>The </a:t>
            </a:r>
            <a:r>
              <a:rPr lang="en-GB" sz="1400" dirty="0"/>
              <a:t>economy should grow by 1.5% per annum between 2014 and </a:t>
            </a:r>
            <a:r>
              <a:rPr lang="en-GB" sz="1400" dirty="0" smtClean="0"/>
              <a:t>2026. But </a:t>
            </a:r>
            <a:r>
              <a:rPr lang="en-GB" sz="1400" dirty="0"/>
              <a:t>if the rate of growth in new housing completions falls at the same rate as it did in 2008, growth will fall to 0.92% per annum.</a:t>
            </a:r>
          </a:p>
          <a:p>
            <a:endParaRPr lang="en-GB" sz="1400" dirty="0"/>
          </a:p>
          <a:p>
            <a:r>
              <a:rPr lang="en-GB" sz="1400" dirty="0" smtClean="0"/>
              <a:t>120,000 </a:t>
            </a:r>
            <a:r>
              <a:rPr lang="en-GB" sz="1400" dirty="0"/>
              <a:t>construction sector jobs would be lost.</a:t>
            </a:r>
          </a:p>
          <a:p>
            <a:endParaRPr lang="en-GB" sz="1400" dirty="0"/>
          </a:p>
          <a:p>
            <a:r>
              <a:rPr lang="en-GB" sz="1400" dirty="0" smtClean="0"/>
              <a:t>Greater </a:t>
            </a:r>
            <a:r>
              <a:rPr lang="en-GB" sz="1400" dirty="0"/>
              <a:t>investment in housing associations could prevent this ‘worst-case scenario’ as they would be better placed to build through a recession.</a:t>
            </a:r>
          </a:p>
          <a:p>
            <a:endParaRPr lang="en-GB" sz="1400" dirty="0"/>
          </a:p>
          <a:p>
            <a:r>
              <a:rPr lang="en-GB" sz="1400" dirty="0" smtClean="0"/>
              <a:t>The </a:t>
            </a:r>
            <a:r>
              <a:rPr lang="en-GB" sz="1400" dirty="0"/>
              <a:t>NHF is using the findings to support its call for the £7bn of housing funding from the previous spending review to be used flexibly to support building across a range of tenures.</a:t>
            </a:r>
          </a:p>
          <a:p>
            <a:endParaRPr lang="en-GB" sz="1400" dirty="0"/>
          </a:p>
          <a:p>
            <a:r>
              <a:rPr lang="en-GB" sz="1400" dirty="0"/>
              <a:t>Currently the vast majority of the funding is earmarked for sales products – either Starter Homes or shared ownership – which are far more likely to become unviable during a recession.</a:t>
            </a:r>
          </a:p>
          <a:p>
            <a:endParaRPr lang="en-GB" sz="1400" dirty="0"/>
          </a:p>
          <a:p>
            <a:r>
              <a:rPr lang="en-GB" sz="1400" dirty="0"/>
              <a:t>The NHF has said if the government grants flexibility its members will be able to build 300,000 homes by 2020, even in the face of economic uncertainty. </a:t>
            </a:r>
          </a:p>
        </p:txBody>
      </p:sp>
    </p:spTree>
    <p:extLst>
      <p:ext uri="{BB962C8B-B14F-4D97-AF65-F5344CB8AC3E}">
        <p14:creationId xmlns:p14="http://schemas.microsoft.com/office/powerpoint/2010/main" val="116712162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dirty="0" smtClean="0"/>
              <a:t>Views from the sector - the CIH </a:t>
            </a:r>
            <a:endParaRPr lang="en-GB" sz="3000" dirty="0"/>
          </a:p>
        </p:txBody>
      </p:sp>
      <p:sp>
        <p:nvSpPr>
          <p:cNvPr id="3" name="Content Placeholder 2"/>
          <p:cNvSpPr>
            <a:spLocks noGrp="1"/>
          </p:cNvSpPr>
          <p:nvPr>
            <p:ph idx="1"/>
          </p:nvPr>
        </p:nvSpPr>
        <p:spPr>
          <a:xfrm>
            <a:off x="251520" y="1340768"/>
            <a:ext cx="7470775" cy="3744416"/>
          </a:xfrm>
        </p:spPr>
        <p:txBody>
          <a:bodyPr/>
          <a:lstStyle/>
          <a:p>
            <a:r>
              <a:rPr lang="en-GB" sz="1400" dirty="0" smtClean="0"/>
              <a:t>Government must relax </a:t>
            </a:r>
            <a:r>
              <a:rPr lang="en-GB" sz="1400" dirty="0"/>
              <a:t>restrictions on the tenure of homes – whether they are built to rent or buy - to allow housing associations to respond to </a:t>
            </a:r>
            <a:r>
              <a:rPr lang="en-GB" sz="1400" dirty="0" smtClean="0"/>
              <a:t>a changing market</a:t>
            </a:r>
            <a:r>
              <a:rPr lang="en-GB" sz="1400" dirty="0"/>
              <a:t>. </a:t>
            </a:r>
            <a:endParaRPr lang="en-GB" sz="1400" dirty="0" smtClean="0"/>
          </a:p>
          <a:p>
            <a:endParaRPr lang="en-GB" sz="1400" dirty="0"/>
          </a:p>
          <a:p>
            <a:r>
              <a:rPr lang="en-GB" sz="1400" dirty="0" smtClean="0"/>
              <a:t>The </a:t>
            </a:r>
            <a:r>
              <a:rPr lang="en-GB" sz="1400" dirty="0"/>
              <a:t>sector has identified £7 billion of already planned funding, which could be used more flexibly; £4.7 billion for shared ownership and supported housing and £2.3 billion for the remediation of brownfield land for starter homes. For every further billion pounds that the government invests flexibly, the sector could build 33,000 homes.</a:t>
            </a:r>
          </a:p>
          <a:p>
            <a:endParaRPr lang="en-GB" sz="1400" dirty="0"/>
          </a:p>
          <a:p>
            <a:r>
              <a:rPr lang="en-GB" sz="1400" dirty="0"/>
              <a:t>Government should also offer councils a refreshed 'deal', the sector says, including flexibility in the caps that limit local authority borrowing for housing, in return for specific commitments on new supply, including better use of assets and of local authority-owned land.</a:t>
            </a:r>
          </a:p>
          <a:p>
            <a:endParaRPr lang="en-GB" sz="1400" dirty="0"/>
          </a:p>
          <a:p>
            <a:r>
              <a:rPr lang="en-GB" sz="1400" dirty="0" smtClean="0"/>
              <a:t>Lord Best – the danger of surplus versus the income needed to build </a:t>
            </a:r>
            <a:endParaRPr lang="en-GB" sz="1400" dirty="0"/>
          </a:p>
        </p:txBody>
      </p:sp>
    </p:spTree>
    <p:extLst>
      <p:ext uri="{BB962C8B-B14F-4D97-AF65-F5344CB8AC3E}">
        <p14:creationId xmlns:p14="http://schemas.microsoft.com/office/powerpoint/2010/main" val="2420340992"/>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48880"/>
            <a:ext cx="6985000" cy="1296144"/>
          </a:xfrm>
        </p:spPr>
        <p:txBody>
          <a:bodyPr/>
          <a:lstStyle/>
          <a:p>
            <a:r>
              <a:rPr lang="en-GB" dirty="0" smtClean="0"/>
              <a:t>The future of social housing – a legal perspective</a:t>
            </a:r>
            <a:endParaRPr lang="en-GB" dirty="0"/>
          </a:p>
        </p:txBody>
      </p:sp>
    </p:spTree>
    <p:extLst>
      <p:ext uri="{BB962C8B-B14F-4D97-AF65-F5344CB8AC3E}">
        <p14:creationId xmlns:p14="http://schemas.microsoft.com/office/powerpoint/2010/main" val="3921956515"/>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985000" cy="1040160"/>
          </a:xfrm>
        </p:spPr>
        <p:txBody>
          <a:bodyPr/>
          <a:lstStyle/>
          <a:p>
            <a:r>
              <a:rPr lang="en-GB" sz="3000" dirty="0" smtClean="0"/>
              <a:t>Brexit an opportunity for the social housing sector</a:t>
            </a:r>
            <a:br>
              <a:rPr lang="en-GB" sz="3000" dirty="0" smtClean="0"/>
            </a:br>
            <a:endParaRPr lang="en-GB" sz="3000" dirty="0"/>
          </a:p>
        </p:txBody>
      </p:sp>
      <p:sp>
        <p:nvSpPr>
          <p:cNvPr id="3" name="Content Placeholder 2"/>
          <p:cNvSpPr>
            <a:spLocks noGrp="1"/>
          </p:cNvSpPr>
          <p:nvPr>
            <p:ph idx="1"/>
          </p:nvPr>
        </p:nvSpPr>
        <p:spPr>
          <a:xfrm>
            <a:off x="225425" y="1412776"/>
            <a:ext cx="7470775" cy="4032448"/>
          </a:xfrm>
        </p:spPr>
        <p:txBody>
          <a:bodyPr/>
          <a:lstStyle/>
          <a:p>
            <a:r>
              <a:rPr lang="en-GB" sz="1400" dirty="0" smtClean="0"/>
              <a:t>An upbeat message – although many are concerned there is </a:t>
            </a:r>
            <a:r>
              <a:rPr lang="en-GB" sz="1400" dirty="0"/>
              <a:t>an opportunity for </a:t>
            </a:r>
            <a:r>
              <a:rPr lang="en-GB" sz="1400" dirty="0" smtClean="0"/>
              <a:t>Housing Associations </a:t>
            </a:r>
            <a:r>
              <a:rPr lang="en-GB" sz="1400" dirty="0"/>
              <a:t>to </a:t>
            </a:r>
            <a:r>
              <a:rPr lang="en-GB" sz="1400" dirty="0" smtClean="0"/>
              <a:t>rekindle a new working </a:t>
            </a:r>
            <a:r>
              <a:rPr lang="en-GB" sz="1400" dirty="0"/>
              <a:t>relationship with the </a:t>
            </a:r>
            <a:r>
              <a:rPr lang="en-GB" sz="1400" dirty="0" smtClean="0"/>
              <a:t>Government and be part of the solution by increasing the number of homes generally</a:t>
            </a:r>
          </a:p>
          <a:p>
            <a:pPr marL="0" indent="0">
              <a:buNone/>
            </a:pPr>
            <a:endParaRPr lang="en-GB" sz="1400" dirty="0" smtClean="0"/>
          </a:p>
          <a:p>
            <a:r>
              <a:rPr lang="en-GB" sz="1400" dirty="0" smtClean="0"/>
              <a:t>The Government should work </a:t>
            </a:r>
            <a:r>
              <a:rPr lang="en-GB" sz="1400" dirty="0"/>
              <a:t>with </a:t>
            </a:r>
            <a:r>
              <a:rPr lang="en-GB" sz="1400" dirty="0" smtClean="0"/>
              <a:t>Housing Associations </a:t>
            </a:r>
            <a:r>
              <a:rPr lang="en-GB" sz="1400" dirty="0"/>
              <a:t>to </a:t>
            </a:r>
            <a:r>
              <a:rPr lang="en-GB" sz="1400" dirty="0" smtClean="0"/>
              <a:t>achieve its target of building 1 million homes by 2020. </a:t>
            </a:r>
          </a:p>
          <a:p>
            <a:endParaRPr lang="en-GB" sz="1400" dirty="0"/>
          </a:p>
          <a:p>
            <a:r>
              <a:rPr lang="en-GB" sz="1400" dirty="0" smtClean="0"/>
              <a:t>Housing associations benefit from the investors and lenders trust and can secure borrowing at low rates. They are in a position to fill </a:t>
            </a:r>
            <a:r>
              <a:rPr lang="en-GB" sz="1400" dirty="0"/>
              <a:t>the gap </a:t>
            </a:r>
            <a:r>
              <a:rPr lang="en-GB" sz="1400" dirty="0" smtClean="0"/>
              <a:t>left </a:t>
            </a:r>
            <a:r>
              <a:rPr lang="en-GB" sz="1400" dirty="0"/>
              <a:t>by </a:t>
            </a:r>
            <a:r>
              <a:rPr lang="en-GB" sz="1400" dirty="0" smtClean="0"/>
              <a:t>volume housebuilders in times of economic slowdown </a:t>
            </a:r>
          </a:p>
          <a:p>
            <a:endParaRPr lang="en-GB" sz="1400" dirty="0"/>
          </a:p>
          <a:p>
            <a:r>
              <a:rPr lang="en-GB" sz="1400" dirty="0" smtClean="0"/>
              <a:t>If the government relaxes the rules for funding and capital </a:t>
            </a:r>
            <a:r>
              <a:rPr lang="en-GB" sz="1400" dirty="0"/>
              <a:t>grant is made available, Housing Associations can </a:t>
            </a:r>
            <a:r>
              <a:rPr lang="en-GB" sz="1400" dirty="0" smtClean="0"/>
              <a:t>do </a:t>
            </a:r>
            <a:r>
              <a:rPr lang="en-GB" sz="1400" dirty="0"/>
              <a:t>even more, </a:t>
            </a:r>
            <a:r>
              <a:rPr lang="en-GB" sz="1400" dirty="0" smtClean="0"/>
              <a:t>while also boosting the economy</a:t>
            </a:r>
            <a:endParaRPr lang="en-GB" sz="1400" dirty="0"/>
          </a:p>
          <a:p>
            <a:endParaRPr lang="en-GB" sz="1400" dirty="0"/>
          </a:p>
          <a:p>
            <a:r>
              <a:rPr lang="en-GB" sz="1400" dirty="0" smtClean="0"/>
              <a:t>The </a:t>
            </a:r>
            <a:r>
              <a:rPr lang="en-GB" sz="1400" dirty="0"/>
              <a:t>political </a:t>
            </a:r>
            <a:r>
              <a:rPr lang="en-GB" sz="1400" dirty="0" smtClean="0"/>
              <a:t>climate has been completely reshaped; a new role could ensue for housing </a:t>
            </a:r>
            <a:r>
              <a:rPr lang="en-GB" sz="1400" dirty="0"/>
              <a:t>associations </a:t>
            </a:r>
            <a:r>
              <a:rPr lang="en-GB" sz="1400" dirty="0" smtClean="0"/>
              <a:t>as the </a:t>
            </a:r>
            <a:r>
              <a:rPr lang="en-GB" sz="1400" dirty="0"/>
              <a:t>Government’s vital </a:t>
            </a:r>
            <a:r>
              <a:rPr lang="en-GB" sz="1400" dirty="0" smtClean="0"/>
              <a:t>ally in times of economic uncertainty </a:t>
            </a:r>
            <a:endParaRPr lang="en-GB" sz="1400" dirty="0"/>
          </a:p>
          <a:p>
            <a:endParaRPr lang="en-GB" sz="1400" dirty="0"/>
          </a:p>
        </p:txBody>
      </p:sp>
    </p:spTree>
    <p:extLst>
      <p:ext uri="{BB962C8B-B14F-4D97-AF65-F5344CB8AC3E}">
        <p14:creationId xmlns:p14="http://schemas.microsoft.com/office/powerpoint/2010/main" val="240090533"/>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000" dirty="0" smtClean="0"/>
              <a:t>Real estate implications</a:t>
            </a:r>
            <a:endParaRPr lang="en-GB" sz="3000" dirty="0"/>
          </a:p>
        </p:txBody>
      </p:sp>
      <p:sp>
        <p:nvSpPr>
          <p:cNvPr id="3" name="Content Placeholder 2"/>
          <p:cNvSpPr>
            <a:spLocks noGrp="1"/>
          </p:cNvSpPr>
          <p:nvPr>
            <p:ph idx="1"/>
          </p:nvPr>
        </p:nvSpPr>
        <p:spPr>
          <a:xfrm>
            <a:off x="225425" y="1066800"/>
            <a:ext cx="7470775" cy="4450432"/>
          </a:xfrm>
        </p:spPr>
        <p:txBody>
          <a:bodyPr/>
          <a:lstStyle/>
          <a:p>
            <a:pPr marL="0" indent="0">
              <a:buNone/>
            </a:pPr>
            <a:endParaRPr lang="en-GB" sz="1400" dirty="0" smtClean="0"/>
          </a:p>
          <a:p>
            <a:r>
              <a:rPr lang="en-GB" sz="1400" dirty="0" smtClean="0"/>
              <a:t>Brexit </a:t>
            </a:r>
            <a:r>
              <a:rPr lang="en-GB" sz="1400" dirty="0"/>
              <a:t>is likely to have implications on the investment, regulatory and environmental frameworks which surround the UK’s real estate investment </a:t>
            </a:r>
            <a:r>
              <a:rPr lang="en-GB" sz="1400" dirty="0" smtClean="0"/>
              <a:t>market in particular how it </a:t>
            </a:r>
            <a:r>
              <a:rPr lang="en-GB" sz="1400" dirty="0"/>
              <a:t>affects </a:t>
            </a:r>
            <a:r>
              <a:rPr lang="en-GB" sz="1400" dirty="0" smtClean="0"/>
              <a:t>the way investors </a:t>
            </a:r>
            <a:r>
              <a:rPr lang="en-GB" sz="1400" dirty="0"/>
              <a:t>access the property market, </a:t>
            </a:r>
            <a:r>
              <a:rPr lang="en-GB" sz="1400" dirty="0" smtClean="0"/>
              <a:t>or it can </a:t>
            </a:r>
            <a:r>
              <a:rPr lang="en-GB" sz="1400" dirty="0"/>
              <a:t>adversely </a:t>
            </a:r>
            <a:r>
              <a:rPr lang="en-GB" sz="1400" dirty="0" smtClean="0"/>
              <a:t>impact </a:t>
            </a:r>
            <a:r>
              <a:rPr lang="en-GB" sz="1400" dirty="0"/>
              <a:t>on </a:t>
            </a:r>
            <a:r>
              <a:rPr lang="en-GB" sz="1400" dirty="0" smtClean="0"/>
              <a:t>demand</a:t>
            </a:r>
          </a:p>
          <a:p>
            <a:endParaRPr lang="en-GB" sz="1400" dirty="0"/>
          </a:p>
          <a:p>
            <a:r>
              <a:rPr lang="en-GB" sz="1400" dirty="0" smtClean="0"/>
              <a:t>Effects </a:t>
            </a:r>
            <a:r>
              <a:rPr lang="en-GB" sz="1400" dirty="0"/>
              <a:t>on housebuilders </a:t>
            </a:r>
            <a:r>
              <a:rPr lang="en-GB" sz="1400" dirty="0" smtClean="0"/>
              <a:t>are likely </a:t>
            </a:r>
            <a:r>
              <a:rPr lang="en-GB" sz="1400" dirty="0"/>
              <a:t>to be moderate in the medium term as demand is underpinned through Government initiatives. Housebuilders will, however, be watching the changes in the labour market with keen </a:t>
            </a:r>
            <a:r>
              <a:rPr lang="en-GB" sz="1400" dirty="0" smtClean="0"/>
              <a:t>interest</a:t>
            </a:r>
          </a:p>
          <a:p>
            <a:endParaRPr lang="en-GB" sz="1400" dirty="0"/>
          </a:p>
          <a:p>
            <a:r>
              <a:rPr lang="en-GB" sz="1400" dirty="0"/>
              <a:t>A number of market commentators have already suggested that the UK property market will become more attractive to inward investors due to falls in the value of Sterling. </a:t>
            </a:r>
            <a:endParaRPr lang="en-GB" sz="1400" dirty="0" smtClean="0"/>
          </a:p>
          <a:p>
            <a:endParaRPr lang="en-GB" sz="1400" dirty="0"/>
          </a:p>
          <a:p>
            <a:r>
              <a:rPr lang="en-GB" sz="1400" dirty="0" smtClean="0"/>
              <a:t>Accordingly </a:t>
            </a:r>
            <a:r>
              <a:rPr lang="en-GB" sz="1400" dirty="0"/>
              <a:t>after perhaps just a short dip and some weakening occupier demand, investors from the US, Asia and Middle East are likely to increase their investment.</a:t>
            </a:r>
          </a:p>
          <a:p>
            <a:endParaRPr lang="en-GB" sz="1400" dirty="0" smtClean="0"/>
          </a:p>
          <a:p>
            <a:r>
              <a:rPr lang="en-GB" sz="1400" dirty="0" smtClean="0"/>
              <a:t>Historically </a:t>
            </a:r>
            <a:r>
              <a:rPr lang="en-GB" sz="1400" dirty="0"/>
              <a:t>changing markets offer opportunity and the robust English legal system and the transparency of the UK property market are unlikely to be affected by Brexit. Once the current political volatility subsides, investors are also likely to regain confidence in the market</a:t>
            </a:r>
            <a:r>
              <a:rPr lang="en-GB" sz="1400" dirty="0" smtClean="0"/>
              <a:t>.</a:t>
            </a:r>
            <a:endParaRPr lang="en-GB" sz="1400" dirty="0"/>
          </a:p>
        </p:txBody>
      </p:sp>
    </p:spTree>
    <p:extLst>
      <p:ext uri="{BB962C8B-B14F-4D97-AF65-F5344CB8AC3E}">
        <p14:creationId xmlns:p14="http://schemas.microsoft.com/office/powerpoint/2010/main" val="1447101938"/>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6985000" cy="680120"/>
          </a:xfrm>
        </p:spPr>
        <p:txBody>
          <a:bodyPr/>
          <a:lstStyle/>
          <a:p>
            <a:r>
              <a:rPr lang="en-GB" sz="3000" dirty="0" smtClean="0"/>
              <a:t>Impact on procurement rules </a:t>
            </a:r>
            <a:endParaRPr lang="en-GB" sz="3000" dirty="0"/>
          </a:p>
        </p:txBody>
      </p:sp>
      <p:sp>
        <p:nvSpPr>
          <p:cNvPr id="3" name="Content Placeholder 2"/>
          <p:cNvSpPr>
            <a:spLocks noGrp="1"/>
          </p:cNvSpPr>
          <p:nvPr>
            <p:ph idx="1"/>
          </p:nvPr>
        </p:nvSpPr>
        <p:spPr>
          <a:xfrm>
            <a:off x="251520" y="1340768"/>
            <a:ext cx="7704856" cy="3312368"/>
          </a:xfrm>
        </p:spPr>
        <p:txBody>
          <a:bodyPr/>
          <a:lstStyle/>
          <a:p>
            <a:r>
              <a:rPr lang="en-GB" sz="1400" dirty="0" smtClean="0"/>
              <a:t>The </a:t>
            </a:r>
            <a:r>
              <a:rPr lang="en-GB" sz="1400" dirty="0"/>
              <a:t>Public Contracts Regulations 2015 would remain in place unless and until the European Communities Act 1972 (EC Act) is repealed. The repeal of the EC Act unlikely to take place until there is an overall review and replacement of all legislation implementing EU law (which could take several years</a:t>
            </a:r>
            <a:r>
              <a:rPr lang="en-GB" sz="1400" dirty="0" smtClean="0"/>
              <a:t>)</a:t>
            </a:r>
          </a:p>
          <a:p>
            <a:endParaRPr lang="en-GB" sz="1400" dirty="0"/>
          </a:p>
          <a:p>
            <a:r>
              <a:rPr lang="en-GB" sz="1400" dirty="0"/>
              <a:t>If post any Brexit the UK is still part of European Economic Area with access to the single market then very similar rules would need to be implemented. If, however, the UK negotiated trade treaties with different countries then another form of public procurement and rules would apply possibly modelled on the agreement on government procurement and giving access to those countries.</a:t>
            </a:r>
          </a:p>
          <a:p>
            <a:endParaRPr lang="en-GB" sz="1400" dirty="0" smtClean="0"/>
          </a:p>
          <a:p>
            <a:r>
              <a:rPr lang="en-GB" sz="1400" dirty="0" smtClean="0"/>
              <a:t>No </a:t>
            </a:r>
            <a:r>
              <a:rPr lang="en-GB" sz="1400" dirty="0"/>
              <a:t>dramatic change to the current position regarding procurement rules in the short term.</a:t>
            </a:r>
          </a:p>
          <a:p>
            <a:pPr marL="0" indent="0">
              <a:buNone/>
            </a:pPr>
            <a:endParaRPr lang="en-GB" sz="1400" dirty="0"/>
          </a:p>
        </p:txBody>
      </p:sp>
    </p:spTree>
    <p:extLst>
      <p:ext uri="{BB962C8B-B14F-4D97-AF65-F5344CB8AC3E}">
        <p14:creationId xmlns:p14="http://schemas.microsoft.com/office/powerpoint/2010/main" val="209881099"/>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985000" cy="1256184"/>
          </a:xfrm>
        </p:spPr>
        <p:txBody>
          <a:bodyPr/>
          <a:lstStyle/>
          <a:p>
            <a:r>
              <a:rPr lang="en-GB" dirty="0" smtClean="0"/>
              <a:t>Clarke Willmott Social Housing Sector view</a:t>
            </a:r>
            <a:endParaRPr lang="en-GB" dirty="0"/>
          </a:p>
        </p:txBody>
      </p:sp>
      <p:sp>
        <p:nvSpPr>
          <p:cNvPr id="3" name="Content Placeholder 2"/>
          <p:cNvSpPr>
            <a:spLocks noGrp="1"/>
          </p:cNvSpPr>
          <p:nvPr>
            <p:ph idx="1"/>
          </p:nvPr>
        </p:nvSpPr>
        <p:spPr>
          <a:xfrm>
            <a:off x="251520" y="1556792"/>
            <a:ext cx="7946975" cy="4320480"/>
          </a:xfrm>
        </p:spPr>
        <p:txBody>
          <a:bodyPr/>
          <a:lstStyle/>
          <a:p>
            <a:r>
              <a:rPr lang="en-GB" sz="1400" dirty="0"/>
              <a:t>The social housing sector argues that housebuilding is needed now more than ever – people are in need, waiting lists are still growing - so the policy of building more homes for sale only needs to be revised and adapted to allow for the building of more homes for rent.</a:t>
            </a:r>
          </a:p>
          <a:p>
            <a:pPr marL="0" indent="0">
              <a:buNone/>
            </a:pPr>
            <a:endParaRPr lang="en-GB" sz="1400" dirty="0"/>
          </a:p>
          <a:p>
            <a:r>
              <a:rPr lang="en-GB" sz="1400" dirty="0" smtClean="0"/>
              <a:t>The </a:t>
            </a:r>
            <a:r>
              <a:rPr lang="en-GB" sz="1400" dirty="0"/>
              <a:t>Government’s flagship </a:t>
            </a:r>
            <a:r>
              <a:rPr lang="en-GB" sz="1400" dirty="0" smtClean="0"/>
              <a:t>Starter Homes </a:t>
            </a:r>
            <a:r>
              <a:rPr lang="en-GB" sz="1400" dirty="0"/>
              <a:t>scheme would lead to the undermining of sales of more affordable shared-ownership properties and fails to address the urgent need for more affordable homes to rent.  </a:t>
            </a:r>
          </a:p>
          <a:p>
            <a:pPr marL="0" indent="0">
              <a:buNone/>
            </a:pPr>
            <a:endParaRPr lang="en-GB" sz="1400" dirty="0"/>
          </a:p>
          <a:p>
            <a:r>
              <a:rPr lang="en-GB" sz="1400" dirty="0" smtClean="0"/>
              <a:t>There </a:t>
            </a:r>
            <a:r>
              <a:rPr lang="en-GB" sz="1400" dirty="0"/>
              <a:t>is also a worrying lack of capacity on the ground to deliver which needs to be addressed, and a question-mark over what appetite there is for outright purchase of houses on large scale.</a:t>
            </a:r>
          </a:p>
          <a:p>
            <a:pPr marL="0" indent="0">
              <a:buNone/>
            </a:pPr>
            <a:endParaRPr lang="en-GB" sz="1400" dirty="0"/>
          </a:p>
          <a:p>
            <a:r>
              <a:rPr lang="en-GB" sz="1400" dirty="0"/>
              <a:t>“On the other hand the kind of shared ownership offered by housing associations puts homes within the reach of the many people who would otherwise be unable to afford them. </a:t>
            </a:r>
          </a:p>
          <a:p>
            <a:pPr marL="0" indent="0">
              <a:buNone/>
            </a:pPr>
            <a:endParaRPr lang="en-GB" sz="1400" dirty="0"/>
          </a:p>
          <a:p>
            <a:r>
              <a:rPr lang="en-GB" sz="1400" dirty="0"/>
              <a:t>“It’s high time for a change in government policy to support greater flexibility to deliver not just on homes for sale, but also allowing more to be built to rent.” </a:t>
            </a:r>
          </a:p>
          <a:p>
            <a:endParaRPr lang="en-GB" sz="1400" dirty="0"/>
          </a:p>
        </p:txBody>
      </p:sp>
    </p:spTree>
    <p:extLst>
      <p:ext uri="{BB962C8B-B14F-4D97-AF65-F5344CB8AC3E}">
        <p14:creationId xmlns:p14="http://schemas.microsoft.com/office/powerpoint/2010/main" val="2970930959"/>
      </p:ext>
    </p:extLst>
  </p:cSld>
  <p:clrMapOvr>
    <a:masterClrMapping/>
  </p:clrMapOvr>
  <p:transition spd="med">
    <p:fade/>
  </p:transition>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1178</Words>
  <Application>Microsoft Office PowerPoint</Application>
  <PresentationFormat>On-screen Show (4:3)</PresentationFormat>
  <Paragraphs>85</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vt:lpstr>
      <vt:lpstr>PowerPoint Presentation</vt:lpstr>
      <vt:lpstr>Brexit, implications for social landlords</vt:lpstr>
      <vt:lpstr>Views from sector bodies - the NHF</vt:lpstr>
      <vt:lpstr>Views from the sector - the CIH </vt:lpstr>
      <vt:lpstr>The future of social housing – a legal perspective</vt:lpstr>
      <vt:lpstr>Brexit an opportunity for the social housing sector </vt:lpstr>
      <vt:lpstr>Real estate implications</vt:lpstr>
      <vt:lpstr>Impact on procurement rules </vt:lpstr>
      <vt:lpstr>Clarke Willmott Social Housing Sector view</vt:lpstr>
      <vt:lpstr>Some concluding thoughts</vt:lpstr>
      <vt:lpstr>PowerPoint Presentation</vt:lpstr>
    </vt:vector>
  </TitlesOfParts>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