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2" r:id="rId2"/>
    <p:sldId id="269" r:id="rId3"/>
    <p:sldId id="266" r:id="rId4"/>
    <p:sldId id="268" r:id="rId5"/>
    <p:sldId id="288" r:id="rId6"/>
    <p:sldId id="290" r:id="rId7"/>
    <p:sldId id="291" r:id="rId8"/>
    <p:sldId id="295" r:id="rId9"/>
    <p:sldId id="289" r:id="rId10"/>
    <p:sldId id="292" r:id="rId11"/>
    <p:sldId id="293" r:id="rId12"/>
    <p:sldId id="273" r:id="rId13"/>
    <p:sldId id="296" r:id="rId14"/>
    <p:sldId id="298" r:id="rId15"/>
    <p:sldId id="294" r:id="rId16"/>
    <p:sldId id="297" r:id="rId17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d" initials="f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78"/>
    <a:srgbClr val="003366"/>
    <a:srgbClr val="081F5B"/>
    <a:srgbClr val="6B427C"/>
    <a:srgbClr val="531F5B"/>
    <a:srgbClr val="FDB934"/>
    <a:srgbClr val="FEB935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78993" autoAdjust="0"/>
  </p:normalViewPr>
  <p:slideViewPr>
    <p:cSldViewPr>
      <p:cViewPr>
        <p:scale>
          <a:sx n="70" d="100"/>
          <a:sy n="70" d="100"/>
        </p:scale>
        <p:origin x="-906" y="-36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18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2868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A9CEE6D7-303B-4E68-8174-63C43343DBFF}" type="datetimeFigureOut">
              <a:rPr lang="en-GB"/>
              <a:pPr>
                <a:defRPr/>
              </a:pPr>
              <a:t>14/04/2016</a:t>
            </a:fld>
            <a:endParaRPr lang="en-GB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FF7EDF8F-855F-425A-9EB8-766CDA28A1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278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41C5BF1-3D79-4B3F-8A64-39FE2891E851}" type="datetimeFigureOut">
              <a:rPr lang="en-US"/>
              <a:pPr>
                <a:defRPr/>
              </a:pPr>
              <a:t>4/14/2016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1846D63-D0BC-4AA3-A581-E01790D258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924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846D63-D0BC-4AA3-A581-E01790D258F6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054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1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en-GB" baseline="0" dirty="0" smtClean="0"/>
          </a:p>
        </p:txBody>
      </p:sp>
      <p:sp>
        <p:nvSpPr>
          <p:cNvPr id="104866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6D63-D0BC-4AA3-A581-E01790D258F6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56BCA6-65A8-45D3-80C5-CD92338723CA}" type="slidenum">
              <a:rPr lang="en-GB" smtClean="0"/>
              <a:pPr/>
              <a:t>16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846D63-D0BC-4AA3-A581-E01790D258F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17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Font typeface="Courier New" panose="02070309020205020404" pitchFamily="49" charset="0"/>
              <a:buNone/>
            </a:pP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846D63-D0BC-4AA3-A581-E01790D258F6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232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0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GB" baseline="0" dirty="0" smtClean="0"/>
          </a:p>
        </p:txBody>
      </p:sp>
      <p:sp>
        <p:nvSpPr>
          <p:cNvPr id="104862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6D63-D0BC-4AA3-A581-E01790D258F6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4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baseline="0" dirty="0" smtClean="0"/>
          </a:p>
        </p:txBody>
      </p:sp>
      <p:sp>
        <p:nvSpPr>
          <p:cNvPr id="10486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6D63-D0BC-4AA3-A581-E01790D258F6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4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baseline="0" dirty="0" smtClean="0"/>
          </a:p>
        </p:txBody>
      </p:sp>
      <p:sp>
        <p:nvSpPr>
          <p:cNvPr id="10486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6D63-D0BC-4AA3-A581-E01790D258F6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846D63-D0BC-4AA3-A581-E01790D258F6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777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baseline="0" dirty="0" smtClean="0"/>
          </a:p>
        </p:txBody>
      </p:sp>
      <p:sp>
        <p:nvSpPr>
          <p:cNvPr id="10486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46D63-D0BC-4AA3-A581-E01790D258F6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846D63-D0BC-4AA3-A581-E01790D258F6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9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72" y="385762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rgbClr val="081F5B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71472" y="221455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000" baseline="0">
                <a:solidFill>
                  <a:srgbClr val="081F5B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title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9397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81F5B"/>
                </a:solidFill>
              </a:defRPr>
            </a:lvl1pPr>
            <a:lvl2pPr>
              <a:defRPr sz="2400">
                <a:solidFill>
                  <a:srgbClr val="081F5B"/>
                </a:solidFill>
              </a:defRPr>
            </a:lvl2pPr>
            <a:lvl3pPr>
              <a:defRPr sz="2000">
                <a:solidFill>
                  <a:srgbClr val="081F5B"/>
                </a:solidFill>
              </a:defRPr>
            </a:lvl3pPr>
            <a:lvl4pPr>
              <a:defRPr sz="1800">
                <a:solidFill>
                  <a:srgbClr val="081F5B"/>
                </a:solidFill>
              </a:defRPr>
            </a:lvl4pPr>
            <a:lvl5pPr>
              <a:defRPr sz="1800">
                <a:solidFill>
                  <a:srgbClr val="081F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81F5B"/>
                </a:solidFill>
              </a:defRPr>
            </a:lvl1pPr>
            <a:lvl2pPr>
              <a:defRPr sz="2400">
                <a:solidFill>
                  <a:srgbClr val="081F5B"/>
                </a:solidFill>
              </a:defRPr>
            </a:lvl2pPr>
            <a:lvl3pPr>
              <a:defRPr sz="2000">
                <a:solidFill>
                  <a:srgbClr val="081F5B"/>
                </a:solidFill>
              </a:defRPr>
            </a:lvl3pPr>
            <a:lvl4pPr>
              <a:defRPr sz="1800">
                <a:solidFill>
                  <a:srgbClr val="081F5B"/>
                </a:solidFill>
              </a:defRPr>
            </a:lvl4pPr>
            <a:lvl5pPr>
              <a:defRPr sz="1800">
                <a:solidFill>
                  <a:srgbClr val="081F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9397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571612"/>
            <a:ext cx="4040188" cy="7461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81F5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5991"/>
            <a:ext cx="4040188" cy="384017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81F5B"/>
                </a:solidFill>
              </a:defRPr>
            </a:lvl1pPr>
            <a:lvl2pPr>
              <a:defRPr sz="2000">
                <a:solidFill>
                  <a:srgbClr val="081F5B"/>
                </a:solidFill>
              </a:defRPr>
            </a:lvl2pPr>
            <a:lvl3pPr>
              <a:defRPr sz="1800">
                <a:solidFill>
                  <a:srgbClr val="081F5B"/>
                </a:solidFill>
              </a:defRPr>
            </a:lvl3pPr>
            <a:lvl4pPr>
              <a:defRPr sz="1600">
                <a:solidFill>
                  <a:srgbClr val="081F5B"/>
                </a:solidFill>
              </a:defRPr>
            </a:lvl4pPr>
            <a:lvl5pPr>
              <a:defRPr sz="1600">
                <a:solidFill>
                  <a:srgbClr val="081F5B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1571612"/>
            <a:ext cx="4041775" cy="7461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81F5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5991"/>
            <a:ext cx="4041775" cy="384017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81F5B"/>
                </a:solidFill>
              </a:defRPr>
            </a:lvl1pPr>
            <a:lvl2pPr>
              <a:defRPr sz="2000">
                <a:solidFill>
                  <a:srgbClr val="081F5B"/>
                </a:solidFill>
              </a:defRPr>
            </a:lvl2pPr>
            <a:lvl3pPr>
              <a:defRPr sz="1800">
                <a:solidFill>
                  <a:srgbClr val="081F5B"/>
                </a:solidFill>
              </a:defRPr>
            </a:lvl3pPr>
            <a:lvl4pPr>
              <a:defRPr sz="1600">
                <a:solidFill>
                  <a:srgbClr val="081F5B"/>
                </a:solidFill>
              </a:defRPr>
            </a:lvl4pPr>
            <a:lvl5pPr>
              <a:defRPr sz="1600">
                <a:solidFill>
                  <a:srgbClr val="081F5B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306" y="1500175"/>
            <a:ext cx="5111750" cy="471490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81F5B"/>
                </a:solidFill>
              </a:defRPr>
            </a:lvl1pPr>
            <a:lvl2pPr>
              <a:defRPr sz="2800">
                <a:solidFill>
                  <a:srgbClr val="081F5B"/>
                </a:solidFill>
              </a:defRPr>
            </a:lvl2pPr>
            <a:lvl3pPr>
              <a:defRPr sz="2400">
                <a:solidFill>
                  <a:srgbClr val="081F5B"/>
                </a:solidFill>
              </a:defRPr>
            </a:lvl3pPr>
            <a:lvl4pPr>
              <a:defRPr sz="2000">
                <a:solidFill>
                  <a:srgbClr val="081F5B"/>
                </a:solidFill>
              </a:defRPr>
            </a:lvl4pPr>
            <a:lvl5pPr>
              <a:defRPr sz="2000">
                <a:solidFill>
                  <a:srgbClr val="081F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7158" y="150017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81F5B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000924" cy="92869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9397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4714876" y="1571612"/>
            <a:ext cx="4071966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81F5B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81F5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81F5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1571612"/>
            <a:ext cx="3786214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81F5B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6" y="2357430"/>
            <a:ext cx="4071966" cy="1162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81F5B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6758006" cy="9397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0" y="1571612"/>
            <a:ext cx="4000528" cy="421484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81F5B"/>
                </a:solidFill>
              </a:defRPr>
            </a:lvl1pPr>
            <a:lvl2pPr>
              <a:defRPr sz="2800">
                <a:solidFill>
                  <a:srgbClr val="081F5B"/>
                </a:solidFill>
              </a:defRPr>
            </a:lvl2pPr>
            <a:lvl3pPr>
              <a:defRPr sz="2400">
                <a:solidFill>
                  <a:srgbClr val="081F5B"/>
                </a:solidFill>
              </a:defRPr>
            </a:lvl3pPr>
            <a:lvl4pPr>
              <a:defRPr sz="2000">
                <a:solidFill>
                  <a:srgbClr val="081F5B"/>
                </a:solidFill>
              </a:defRPr>
            </a:lvl4pPr>
            <a:lvl5pPr>
              <a:defRPr sz="2000">
                <a:solidFill>
                  <a:srgbClr val="081F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571472" y="1571612"/>
            <a:ext cx="3786214" cy="4214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81F5B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86834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2910" y="1500174"/>
            <a:ext cx="8001056" cy="4714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>
                <a:solidFill>
                  <a:srgbClr val="081F5B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38" y="142852"/>
            <a:ext cx="6686568" cy="86834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0"/>
          </p:nvPr>
        </p:nvSpPr>
        <p:spPr>
          <a:xfrm>
            <a:off x="642910" y="1571612"/>
            <a:ext cx="7929618" cy="47149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1F5B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AutoShape 13"/>
          <p:cNvSpPr>
            <a:spLocks noChangeArrowheads="1"/>
          </p:cNvSpPr>
          <p:nvPr/>
        </p:nvSpPr>
        <p:spPr bwMode="auto">
          <a:xfrm flipH="1" flipV="1">
            <a:off x="0" y="-24"/>
            <a:ext cx="9144000" cy="1412875"/>
          </a:xfrm>
          <a:prstGeom prst="flowChartManualInput">
            <a:avLst/>
          </a:prstGeom>
          <a:solidFill>
            <a:srgbClr val="003366"/>
          </a:solidFill>
          <a:ln w="0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1027" name="Picture 17" descr="NHF-Logo-WhiteBlu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81919" y="142852"/>
            <a:ext cx="1519237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07950" y="260350"/>
            <a:ext cx="698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GB" sz="32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4" r:id="rId4"/>
    <p:sldLayoutId id="2147483719" r:id="rId5"/>
    <p:sldLayoutId id="2147483716" r:id="rId6"/>
    <p:sldLayoutId id="2147483718" r:id="rId7"/>
    <p:sldLayoutId id="2147483720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ippa.bell@housing.org.u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71472" y="1988840"/>
            <a:ext cx="7960968" cy="1644203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Maintaining Delivery and Services</a:t>
            </a:r>
            <a:endParaRPr lang="en-GB" dirty="0"/>
          </a:p>
          <a:p>
            <a:r>
              <a:rPr lang="en-GB" sz="2800" dirty="0" smtClean="0"/>
              <a:t>Kent Housing Group Seminar</a:t>
            </a:r>
          </a:p>
          <a:p>
            <a:r>
              <a:rPr lang="en-GB" sz="2800" dirty="0" smtClean="0"/>
              <a:t>20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April 2016</a:t>
            </a:r>
            <a:endParaRPr lang="en-GB" sz="2800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idx="10"/>
          </p:nvPr>
        </p:nvSpPr>
        <p:spPr>
          <a:xfrm>
            <a:off x="683568" y="4593109"/>
            <a:ext cx="7960968" cy="1500187"/>
          </a:xfrm>
        </p:spPr>
        <p:txBody>
          <a:bodyPr/>
          <a:lstStyle/>
          <a:p>
            <a:endParaRPr lang="en-GB" dirty="0" smtClean="0"/>
          </a:p>
          <a:p>
            <a:r>
              <a:rPr lang="en-GB" sz="2000" b="1" dirty="0" smtClean="0"/>
              <a:t>Alistair Smyth</a:t>
            </a:r>
          </a:p>
          <a:p>
            <a:r>
              <a:rPr lang="en-GB" sz="2000" dirty="0" smtClean="0"/>
              <a:t>Head of Policy</a:t>
            </a:r>
          </a:p>
          <a:p>
            <a:r>
              <a:rPr lang="en-GB" sz="2000" dirty="0" smtClean="0"/>
              <a:t>National Housing Federation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28976"/>
            <a:ext cx="6758006" cy="939784"/>
          </a:xfrm>
        </p:spPr>
        <p:txBody>
          <a:bodyPr/>
          <a:lstStyle/>
          <a:p>
            <a:r>
              <a:rPr lang="en-GB" sz="3600" dirty="0" smtClean="0"/>
              <a:t>Voluntary right to buy</a:t>
            </a:r>
            <a:endParaRPr lang="en-GB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4320480" cy="28803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2048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 smtClean="0"/>
              <a:t>4 key principles:</a:t>
            </a:r>
          </a:p>
          <a:p>
            <a:pPr marL="514350" indent="-514350">
              <a:buAutoNum type="arabicParenR"/>
            </a:pPr>
            <a:r>
              <a:rPr lang="en-GB" dirty="0" smtClean="0"/>
              <a:t>Every HA tenant would have the right to buy a home</a:t>
            </a:r>
          </a:p>
          <a:p>
            <a:pPr marL="514350" indent="-514350">
              <a:buAutoNum type="arabicParenR"/>
            </a:pPr>
            <a:r>
              <a:rPr lang="en-GB" dirty="0" smtClean="0"/>
              <a:t>Board discretion over which homes to sell</a:t>
            </a:r>
          </a:p>
          <a:p>
            <a:pPr marL="514350" indent="-514350">
              <a:buAutoNum type="arabicParenR"/>
            </a:pPr>
            <a:r>
              <a:rPr lang="en-GB" dirty="0" smtClean="0"/>
              <a:t>Full compensation for the discount</a:t>
            </a:r>
          </a:p>
          <a:p>
            <a:pPr marL="514350" indent="-514350">
              <a:buAutoNum type="arabicParenR"/>
            </a:pPr>
            <a:r>
              <a:rPr lang="en-GB" dirty="0" smtClean="0"/>
              <a:t>Flexible 1-4-1 replacement</a:t>
            </a:r>
          </a:p>
        </p:txBody>
      </p:sp>
    </p:spTree>
    <p:extLst>
      <p:ext uri="{BB962C8B-B14F-4D97-AF65-F5344CB8AC3E}">
        <p14:creationId xmlns:p14="http://schemas.microsoft.com/office/powerpoint/2010/main" val="70402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>
          <a:xfrm>
            <a:off x="179512" y="328976"/>
            <a:ext cx="6758006" cy="939784"/>
          </a:xfrm>
        </p:spPr>
        <p:txBody>
          <a:bodyPr/>
          <a:lstStyle/>
          <a:p>
            <a:r>
              <a:rPr lang="en-GB" sz="3600" dirty="0" smtClean="0"/>
              <a:t>Supported housing</a:t>
            </a:r>
            <a:endParaRPr lang="en-GB" sz="3600" dirty="0"/>
          </a:p>
        </p:txBody>
      </p:sp>
      <p:pic>
        <p:nvPicPr>
          <p:cNvPr id="2097157" name="Picture 2" descr="http://www.bodmincollege.co.uk/wp-content/uploads/2012/06/Health-and-Social-Care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0343" y="1325002"/>
            <a:ext cx="4284951" cy="2680062"/>
          </a:xfrm>
          <a:prstGeom prst="rect">
            <a:avLst/>
          </a:prstGeom>
          <a:noFill/>
        </p:spPr>
      </p:pic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3445843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 smtClean="0"/>
              <a:t>We are:</a:t>
            </a:r>
          </a:p>
          <a:p>
            <a:pPr marL="514350" indent="-514350">
              <a:buAutoNum type="arabicParenR"/>
            </a:pPr>
            <a:r>
              <a:rPr lang="en-GB" dirty="0" smtClean="0"/>
              <a:t>Co-creating a new funding model for supported housing </a:t>
            </a:r>
          </a:p>
          <a:p>
            <a:pPr marL="514350" indent="-514350">
              <a:buAutoNum type="arabicParenR"/>
            </a:pPr>
            <a:r>
              <a:rPr lang="en-GB" dirty="0" smtClean="0"/>
              <a:t>Continuing to push for clarity around the LHA cap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716016" y="3933057"/>
            <a:ext cx="4320480" cy="2924944"/>
          </a:xfrm>
          <a:noFill/>
          <a:ln w="19050">
            <a:noFill/>
          </a:ln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A lot at stake:</a:t>
            </a:r>
          </a:p>
          <a:p>
            <a:pPr marL="514350" indent="-514350">
              <a:buAutoNum type="arabicParenR"/>
            </a:pPr>
            <a:r>
              <a:rPr lang="en-GB" sz="2400" dirty="0" smtClean="0"/>
              <a:t>£68 per week per affected tenant</a:t>
            </a:r>
          </a:p>
          <a:p>
            <a:pPr marL="514350" indent="-514350">
              <a:buAutoNum type="arabicParenR"/>
            </a:pPr>
            <a:r>
              <a:rPr lang="en-GB" sz="2400" dirty="0" smtClean="0"/>
              <a:t>41% of existing schemes could close</a:t>
            </a:r>
          </a:p>
          <a:p>
            <a:pPr marL="514350" indent="-514350">
              <a:buAutoNum type="arabicParenR"/>
            </a:pPr>
            <a:r>
              <a:rPr lang="en-GB" sz="2400" dirty="0" smtClean="0"/>
              <a:t>80% of new developments may not happen</a:t>
            </a:r>
          </a:p>
        </p:txBody>
      </p:sp>
    </p:spTree>
    <p:extLst>
      <p:ext uri="{BB962C8B-B14F-4D97-AF65-F5344CB8AC3E}">
        <p14:creationId xmlns:p14="http://schemas.microsoft.com/office/powerpoint/2010/main" val="258291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rent cut</a:t>
            </a:r>
            <a:endParaRPr lang="en-GB" dirty="0"/>
          </a:p>
        </p:txBody>
      </p:sp>
      <p:pic>
        <p:nvPicPr>
          <p:cNvPr id="7" name="Picture 4" descr="http://nationalhousingfederation.newsweaver.com/finance/wa7358c39vsuuptapkqgb4?a=6&amp;p=49052561&amp;t=2252736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9" y="1540427"/>
            <a:ext cx="8749847" cy="525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0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28976"/>
            <a:ext cx="6758006" cy="939784"/>
          </a:xfrm>
        </p:spPr>
        <p:txBody>
          <a:bodyPr/>
          <a:lstStyle/>
          <a:p>
            <a:r>
              <a:rPr lang="en-GB" sz="3600" dirty="0" smtClean="0"/>
              <a:t>We need to own our future</a:t>
            </a:r>
            <a:endParaRPr lang="en-GB" sz="3600" dirty="0"/>
          </a:p>
        </p:txBody>
      </p:sp>
      <p:pic>
        <p:nvPicPr>
          <p:cNvPr id="1026" name="Picture 2" descr="http://www.housing.org.uk/images/remote/http_s3-eu-west-1.amazonaws.com/img.housing.org.uk/Featurebox_Images/Owning-our-Future_feature-box-_700x2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" y="1428542"/>
            <a:ext cx="875841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91880" y="4621604"/>
            <a:ext cx="58541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We’re </a:t>
            </a:r>
            <a:r>
              <a:rPr lang="en-GB" sz="2000" dirty="0"/>
              <a:t>launching a new strategy, </a:t>
            </a:r>
            <a:r>
              <a:rPr lang="en-GB" sz="2000" b="1" dirty="0"/>
              <a:t>Owning our Future</a:t>
            </a:r>
            <a:r>
              <a:rPr lang="en-GB" sz="2000" dirty="0"/>
              <a:t>, to bring housing associations together to collectively reposition our sector. That means doing three things: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telling a compelling shared </a:t>
            </a:r>
            <a:r>
              <a:rPr lang="en-GB" sz="2000" dirty="0" smtClean="0"/>
              <a:t>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building </a:t>
            </a:r>
            <a:r>
              <a:rPr lang="en-GB" sz="2000" dirty="0"/>
              <a:t>the relationships we </a:t>
            </a:r>
            <a:r>
              <a:rPr lang="en-GB" sz="2000" dirty="0" smtClean="0"/>
              <a:t>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delivering </a:t>
            </a:r>
            <a:r>
              <a:rPr lang="en-GB" sz="2000" dirty="0"/>
              <a:t>on the substance.</a:t>
            </a:r>
          </a:p>
        </p:txBody>
      </p:sp>
    </p:spTree>
    <p:extLst>
      <p:ext uri="{BB962C8B-B14F-4D97-AF65-F5344CB8AC3E}">
        <p14:creationId xmlns:p14="http://schemas.microsoft.com/office/powerpoint/2010/main" val="37732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28976"/>
            <a:ext cx="6758006" cy="939784"/>
          </a:xfrm>
        </p:spPr>
        <p:txBody>
          <a:bodyPr/>
          <a:lstStyle/>
          <a:p>
            <a:r>
              <a:rPr lang="en-GB" sz="3600" dirty="0" smtClean="0"/>
              <a:t>Owning our Future: key points</a:t>
            </a:r>
            <a:endParaRPr lang="en-GB" sz="3600" dirty="0"/>
          </a:p>
        </p:txBody>
      </p:sp>
      <p:pic>
        <p:nvPicPr>
          <p:cNvPr id="1026" name="Picture 2" descr="http://www.housing.org.uk/images/remote/http_s3-eu-west-1.amazonaws.com/img.housing.org.uk/Featurebox_Images/Owning-our-Future_feature-box-_700x28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2" y="1428542"/>
            <a:ext cx="1975411" cy="92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99113" y="1430849"/>
            <a:ext cx="71448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sz="2000" dirty="0" smtClean="0"/>
              <a:t>The </a:t>
            </a:r>
            <a:r>
              <a:rPr lang="en-GB" sz="2000" dirty="0"/>
              <a:t>housing association sector currently does not have any instinctive political </a:t>
            </a:r>
            <a:r>
              <a:rPr lang="en-GB" sz="2000" dirty="0" smtClean="0"/>
              <a:t>allies</a:t>
            </a:r>
          </a:p>
          <a:p>
            <a:pPr marL="457200" indent="-457200">
              <a:buAutoNum type="arabicPeriod"/>
            </a:pPr>
            <a:r>
              <a:rPr lang="en-GB" sz="2000" dirty="0"/>
              <a:t>There is a sense that the sector is bad at defining itself – but other people are filling the gaps and defining the sector for themselves</a:t>
            </a:r>
          </a:p>
          <a:p>
            <a:pPr marL="457200" indent="-457200">
              <a:buAutoNum type="arabicPeriod"/>
            </a:pPr>
            <a:r>
              <a:rPr lang="en-GB" sz="2000" dirty="0"/>
              <a:t>All groups see increasing housing supply as the prime function of housing associations </a:t>
            </a:r>
          </a:p>
          <a:p>
            <a:pPr marL="457200" indent="-457200">
              <a:buAutoNum type="arabicPeriod"/>
            </a:pPr>
            <a:r>
              <a:rPr lang="en-GB" sz="2000" dirty="0"/>
              <a:t>Conservatives place greater emphasis on housing associations focusing on home ownership – but not necessarily to the detriment of other </a:t>
            </a:r>
            <a:r>
              <a:rPr lang="en-GB" sz="2000" dirty="0" smtClean="0"/>
              <a:t>tenure</a:t>
            </a:r>
          </a:p>
          <a:p>
            <a:pPr marL="457200" indent="-457200">
              <a:buAutoNum type="arabicPeriod"/>
            </a:pPr>
            <a:r>
              <a:rPr lang="en-GB" sz="2000" dirty="0"/>
              <a:t>Those who interacted with housing associations tended to appreciate the sector’s contribution more </a:t>
            </a:r>
          </a:p>
          <a:p>
            <a:pPr marL="457200" indent="-457200">
              <a:buAutoNum type="arabicPeriod"/>
            </a:pPr>
            <a:r>
              <a:rPr lang="en-GB" sz="2000" dirty="0"/>
              <a:t>There is a perception of poor performance in the sector – even despite positive personal </a:t>
            </a:r>
            <a:r>
              <a:rPr lang="en-GB" sz="2000" dirty="0" smtClean="0"/>
              <a:t>experiences</a:t>
            </a:r>
          </a:p>
          <a:p>
            <a:pPr marL="457200" indent="-457200">
              <a:buAutoNum type="arabicPeriod"/>
            </a:pPr>
            <a:r>
              <a:rPr lang="en-GB" sz="2000" dirty="0"/>
              <a:t>Every interviewee saw the sector continuing to play a role in meeting housing need in the UK. </a:t>
            </a:r>
          </a:p>
          <a:p>
            <a:pPr marL="457200" indent="-457200">
              <a:buAutoNum type="arabicPeriod"/>
            </a:pP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4915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>
          <a:xfrm>
            <a:off x="107504" y="328976"/>
            <a:ext cx="6758006" cy="939784"/>
          </a:xfrm>
        </p:spPr>
        <p:txBody>
          <a:bodyPr/>
          <a:lstStyle/>
          <a:p>
            <a:r>
              <a:rPr lang="en-GB" sz="3600" dirty="0" smtClean="0"/>
              <a:t>What we need now:</a:t>
            </a:r>
            <a:endParaRPr lang="en-GB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394373" cy="178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s://pbs.twimg.com/profile_images/661941929479901184/m9ywhlv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05064"/>
            <a:ext cx="2476583" cy="247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/>
          <a:srcRect l="27572" t="13442" r="28258" b="7377"/>
          <a:stretch/>
        </p:blipFill>
        <p:spPr bwMode="auto">
          <a:xfrm>
            <a:off x="3923928" y="1412776"/>
            <a:ext cx="2476583" cy="23289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http://www.bodmincollege.co.uk/wp-content/uploads/2012/06/Health-and-Social-Care-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536" y="4221088"/>
            <a:ext cx="3250357" cy="2032966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6475740" y="2326036"/>
            <a:ext cx="2992804" cy="2962251"/>
            <a:chOff x="6475740" y="2326036"/>
            <a:chExt cx="2992804" cy="2962251"/>
          </a:xfrm>
        </p:grpSpPr>
        <p:sp>
          <p:nvSpPr>
            <p:cNvPr id="3" name="TextBox 2"/>
            <p:cNvSpPr txBox="1"/>
            <p:nvPr/>
          </p:nvSpPr>
          <p:spPr>
            <a:xfrm>
              <a:off x="6588224" y="4765067"/>
              <a:ext cx="28803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/>
                <a:t>Rent freedom</a:t>
              </a:r>
              <a:endParaRPr lang="en-GB" sz="2800" b="1" dirty="0"/>
            </a:p>
          </p:txBody>
        </p:sp>
        <p:pic>
          <p:nvPicPr>
            <p:cNvPr id="1026" name="Picture 2" descr="http://www.thoughtsonlifeandlove.com/wp-content/uploads/freedom-to-choose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1" t="18234" r="45661"/>
            <a:stretch/>
          </p:blipFill>
          <p:spPr bwMode="auto">
            <a:xfrm>
              <a:off x="6475740" y="2326036"/>
              <a:ext cx="2584470" cy="2471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489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571500" y="1600200"/>
            <a:ext cx="8072438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GB" sz="2400" b="1" dirty="0" smtClean="0"/>
              <a:t>Alistair Smyth</a:t>
            </a:r>
          </a:p>
          <a:p>
            <a:pPr algn="ctr" eaLnBrk="1" hangingPunct="1">
              <a:buFontTx/>
              <a:buNone/>
            </a:pPr>
            <a:r>
              <a:rPr lang="en-GB" sz="2400" b="1" dirty="0" smtClean="0"/>
              <a:t>National Housing Federation</a:t>
            </a:r>
          </a:p>
          <a:p>
            <a:pPr algn="ctr" eaLnBrk="1" hangingPunct="1">
              <a:buFontTx/>
              <a:buNone/>
            </a:pPr>
            <a:r>
              <a:rPr lang="en-GB" sz="2400" dirty="0" smtClean="0"/>
              <a:t>020 7067 1046</a:t>
            </a:r>
          </a:p>
          <a:p>
            <a:pPr algn="ctr" eaLnBrk="1" hangingPunct="1">
              <a:buFontTx/>
              <a:buNone/>
            </a:pPr>
            <a:r>
              <a:rPr lang="en-GB" sz="2400" dirty="0">
                <a:hlinkClick r:id="rId3"/>
              </a:rPr>
              <a:t>a</a:t>
            </a:r>
            <a:r>
              <a:rPr lang="en-GB" sz="2400" dirty="0" smtClean="0">
                <a:hlinkClick r:id="rId3"/>
              </a:rPr>
              <a:t>listair.smyth@housing.org.uk</a:t>
            </a:r>
            <a:endParaRPr lang="en-GB" sz="2400" dirty="0" smtClean="0"/>
          </a:p>
          <a:p>
            <a:pPr algn="ctr" eaLnBrk="1" hangingPunct="1">
              <a:buFontTx/>
              <a:buNone/>
            </a:pPr>
            <a:r>
              <a:rPr lang="en-GB" sz="2400" dirty="0" smtClean="0"/>
              <a:t>@</a:t>
            </a:r>
            <a:r>
              <a:rPr lang="en-GB" sz="2400" dirty="0" err="1" smtClean="0"/>
              <a:t>alistair_smyth</a:t>
            </a:r>
            <a:endParaRPr lang="en-GB" sz="2400" dirty="0" smtClean="0"/>
          </a:p>
          <a:p>
            <a:pPr algn="ctr" eaLnBrk="1" hangingPunct="1">
              <a:buFontTx/>
              <a:buNone/>
            </a:pPr>
            <a:endParaRPr lang="en-GB" sz="24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556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8291264" cy="4525963"/>
          </a:xfrm>
        </p:spPr>
        <p:txBody>
          <a:bodyPr/>
          <a:lstStyle/>
          <a:p>
            <a:r>
              <a:rPr lang="en-GB" sz="2400" dirty="0" smtClean="0"/>
              <a:t>The political and policy landscape</a:t>
            </a:r>
          </a:p>
          <a:p>
            <a:r>
              <a:rPr lang="en-GB" sz="2400" dirty="0" smtClean="0"/>
              <a:t>Some key issues</a:t>
            </a:r>
          </a:p>
          <a:p>
            <a:pPr lvl="1"/>
            <a:r>
              <a:rPr lang="en-GB" sz="2000" dirty="0" smtClean="0"/>
              <a:t>Supply</a:t>
            </a:r>
          </a:p>
          <a:p>
            <a:pPr lvl="1"/>
            <a:r>
              <a:rPr lang="en-GB" sz="2000" dirty="0" smtClean="0"/>
              <a:t>Home ownership</a:t>
            </a:r>
          </a:p>
          <a:p>
            <a:pPr lvl="1"/>
            <a:r>
              <a:rPr lang="en-GB" sz="2000" dirty="0" smtClean="0"/>
              <a:t>Voluntary Right to Buy</a:t>
            </a:r>
          </a:p>
          <a:p>
            <a:pPr lvl="1"/>
            <a:r>
              <a:rPr lang="en-GB" sz="2000" dirty="0" smtClean="0"/>
              <a:t>Supported housing and LHA</a:t>
            </a:r>
          </a:p>
          <a:p>
            <a:pPr lvl="1"/>
            <a:r>
              <a:rPr lang="en-GB" sz="2000" dirty="0" smtClean="0"/>
              <a:t>The rent cut</a:t>
            </a:r>
            <a:endParaRPr lang="en-GB" sz="2000" dirty="0"/>
          </a:p>
          <a:p>
            <a:r>
              <a:rPr lang="en-GB" sz="2400" dirty="0" smtClean="0"/>
              <a:t>Owning our future</a:t>
            </a:r>
          </a:p>
          <a:p>
            <a:r>
              <a:rPr lang="en-GB" sz="2400" dirty="0" smtClean="0"/>
              <a:t>What we need for success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328976"/>
            <a:ext cx="6758006" cy="939784"/>
          </a:xfrm>
        </p:spPr>
        <p:txBody>
          <a:bodyPr/>
          <a:lstStyle/>
          <a:p>
            <a:r>
              <a:rPr lang="en-GB" dirty="0" smtClean="0"/>
              <a:t>What I’ll cover today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4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h</a:t>
            </a:r>
            <a:r>
              <a:rPr lang="en-GB" dirty="0" smtClean="0"/>
              <a:t>ousing </a:t>
            </a:r>
            <a:r>
              <a:rPr lang="en-GB" dirty="0"/>
              <a:t>e</a:t>
            </a:r>
            <a:r>
              <a:rPr lang="en-GB" dirty="0" smtClean="0"/>
              <a:t>lection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19" y="1855365"/>
            <a:ext cx="3960311" cy="481399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Housing was a top 5 issue at the election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Government has made its commitment to housing clear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Our task: to ensure that this is translated into policy that allows the sector to deliver</a:t>
            </a:r>
            <a:endParaRPr lang="en-GB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" t="15135" r="63381" b="51529"/>
          <a:stretch/>
        </p:blipFill>
        <p:spPr bwMode="auto">
          <a:xfrm>
            <a:off x="4304235" y="1358846"/>
            <a:ext cx="1779933" cy="264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" t="56848" r="25608" b="16386"/>
          <a:stretch/>
        </p:blipFill>
        <p:spPr bwMode="auto">
          <a:xfrm>
            <a:off x="4211831" y="4221089"/>
            <a:ext cx="4680649" cy="255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6" t="15135" r="3774" b="51529"/>
          <a:stretch/>
        </p:blipFill>
        <p:spPr bwMode="auto">
          <a:xfrm>
            <a:off x="6193184" y="1358846"/>
            <a:ext cx="2699296" cy="264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55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28976"/>
            <a:ext cx="6758006" cy="939784"/>
          </a:xfrm>
        </p:spPr>
        <p:txBody>
          <a:bodyPr/>
          <a:lstStyle/>
          <a:p>
            <a:r>
              <a:rPr lang="en-GB" dirty="0" smtClean="0"/>
              <a:t>New housing and welfare policy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5" r="7231"/>
          <a:stretch/>
        </p:blipFill>
        <p:spPr>
          <a:xfrm>
            <a:off x="-6621" y="1959968"/>
            <a:ext cx="3858541" cy="39893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9992" y="1556792"/>
            <a:ext cx="44644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81F5B"/>
                </a:solidFill>
              </a:rPr>
              <a:t>Rapid pace of change, driven by the politics</a:t>
            </a:r>
          </a:p>
          <a:p>
            <a:endParaRPr lang="en-GB" sz="2400" dirty="0" smtClean="0">
              <a:solidFill>
                <a:srgbClr val="081F5B"/>
              </a:solidFill>
            </a:endParaRPr>
          </a:p>
          <a:p>
            <a:r>
              <a:rPr lang="en-GB" sz="2400" dirty="0" smtClean="0">
                <a:solidFill>
                  <a:srgbClr val="081F5B"/>
                </a:solidFill>
              </a:rPr>
              <a:t>Commitment from the top to resolve the housing crisis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81F5B"/>
              </a:solidFill>
            </a:endParaRPr>
          </a:p>
          <a:p>
            <a:r>
              <a:rPr lang="en-GB" sz="2400" dirty="0" smtClean="0">
                <a:solidFill>
                  <a:srgbClr val="081F5B"/>
                </a:solidFill>
              </a:rPr>
              <a:t>The Government’s focus: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81F5B"/>
                </a:solidFill>
              </a:rPr>
              <a:t>S</a:t>
            </a:r>
            <a:r>
              <a:rPr lang="en-GB" sz="2400" dirty="0" smtClean="0">
                <a:solidFill>
                  <a:srgbClr val="081F5B"/>
                </a:solidFill>
              </a:rPr>
              <a:t>upply and </a:t>
            </a:r>
            <a:r>
              <a:rPr lang="en-GB" sz="2400" u="sng" dirty="0" smtClean="0">
                <a:solidFill>
                  <a:srgbClr val="081F5B"/>
                </a:solidFill>
              </a:rPr>
              <a:t>ownership</a:t>
            </a:r>
            <a:endParaRPr lang="en-GB" sz="2400" dirty="0">
              <a:solidFill>
                <a:srgbClr val="081F5B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81F5B"/>
                </a:solidFill>
              </a:rPr>
              <a:t>Shrink Welfare </a:t>
            </a:r>
            <a:r>
              <a:rPr lang="en-GB" sz="2400" dirty="0">
                <a:solidFill>
                  <a:srgbClr val="081F5B"/>
                </a:solidFill>
              </a:rPr>
              <a:t>B</a:t>
            </a:r>
            <a:r>
              <a:rPr lang="en-GB" sz="2400" dirty="0" smtClean="0">
                <a:solidFill>
                  <a:srgbClr val="081F5B"/>
                </a:solidFill>
              </a:rPr>
              <a:t>enefit bill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81F5B"/>
              </a:solidFill>
            </a:endParaRPr>
          </a:p>
          <a:p>
            <a:r>
              <a:rPr lang="en-GB" sz="2400" dirty="0" smtClean="0">
                <a:solidFill>
                  <a:srgbClr val="081F5B"/>
                </a:solidFill>
              </a:rPr>
              <a:t>Housing associations – </a:t>
            </a:r>
          </a:p>
          <a:p>
            <a:r>
              <a:rPr lang="en-GB" sz="2400" dirty="0" smtClean="0">
                <a:solidFill>
                  <a:srgbClr val="081F5B"/>
                </a:solidFill>
              </a:rPr>
              <a:t>“The orange that hasn’t been squeezed yet”</a:t>
            </a:r>
            <a:endParaRPr lang="en-GB" sz="2400" b="1" dirty="0">
              <a:solidFill>
                <a:srgbClr val="081F5B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081F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0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558602" y="1469926"/>
            <a:ext cx="2498386" cy="172386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1446" y="3289308"/>
            <a:ext cx="2498386" cy="172386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602" y="5085184"/>
            <a:ext cx="2517436" cy="172386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19872" y="1484784"/>
            <a:ext cx="2498386" cy="172386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19872" y="5085184"/>
            <a:ext cx="2498386" cy="172386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43923" y="5085184"/>
            <a:ext cx="2498386" cy="172386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43923" y="3289308"/>
            <a:ext cx="2498386" cy="172386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43923" y="1484784"/>
            <a:ext cx="2498386" cy="172386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4779" y="5654730"/>
            <a:ext cx="3037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FFFF"/>
                </a:solidFill>
              </a:rPr>
              <a:t>Deregulation</a:t>
            </a:r>
            <a:endParaRPr lang="en-GB" sz="3200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040" y="203749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FF"/>
                </a:solidFill>
              </a:rPr>
              <a:t>VRTB</a:t>
            </a:r>
            <a:endParaRPr lang="en-GB" sz="3600" b="1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72215" y="5654730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FFFF"/>
                </a:solidFill>
              </a:rPr>
              <a:t>LHA Cap</a:t>
            </a:r>
            <a:endParaRPr lang="en-GB" sz="3200" b="1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1880" y="5700896"/>
            <a:ext cx="28803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 smtClean="0">
                <a:solidFill>
                  <a:srgbClr val="FFFFFF"/>
                </a:solidFill>
              </a:rPr>
              <a:t>Reclassification</a:t>
            </a:r>
            <a:endParaRPr lang="en-GB" sz="2600" b="1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2710" y="202355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FF"/>
                </a:solidFill>
              </a:rPr>
              <a:t>Devolution</a:t>
            </a:r>
            <a:endParaRPr lang="en-GB" sz="3600" b="1" dirty="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62710" y="3612632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FFFF"/>
                </a:solidFill>
              </a:rPr>
              <a:t>Home Ownership</a:t>
            </a:r>
            <a:endParaRPr lang="en-GB" sz="3200" b="1" dirty="0">
              <a:solidFill>
                <a:srgbClr val="FFFF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7160" y="382807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FF"/>
                </a:solidFill>
              </a:rPr>
              <a:t>Supply</a:t>
            </a:r>
            <a:endParaRPr lang="en-GB" sz="3600" b="1" dirty="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17496" y="198884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FF"/>
                </a:solidFill>
              </a:rPr>
              <a:t>Rent Cut</a:t>
            </a:r>
            <a:endParaRPr lang="en-GB" sz="3600" b="1" dirty="0">
              <a:solidFill>
                <a:srgbClr val="FFFFFF"/>
              </a:solidFill>
            </a:endParaRPr>
          </a:p>
        </p:txBody>
      </p:sp>
      <p:sp>
        <p:nvSpPr>
          <p:cNvPr id="34" name="Content Placeholder 3"/>
          <p:cNvSpPr>
            <a:spLocks noGrp="1"/>
          </p:cNvSpPr>
          <p:nvPr>
            <p:ph sz="half" idx="2"/>
          </p:nvPr>
        </p:nvSpPr>
        <p:spPr>
          <a:xfrm>
            <a:off x="3256806" y="3789040"/>
            <a:ext cx="2858522" cy="776322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b="1" dirty="0" smtClean="0"/>
              <a:t>All change</a:t>
            </a:r>
            <a:endParaRPr lang="en-GB" sz="3600" b="1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53642" y="297444"/>
            <a:ext cx="6758006" cy="939784"/>
          </a:xfrm>
        </p:spPr>
        <p:txBody>
          <a:bodyPr/>
          <a:lstStyle/>
          <a:p>
            <a:r>
              <a:rPr lang="en-GB" sz="3600" dirty="0" smtClean="0"/>
              <a:t>In under one year…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099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>
          <a:xfrm>
            <a:off x="253642" y="297444"/>
            <a:ext cx="6758006" cy="939784"/>
          </a:xfrm>
        </p:spPr>
        <p:txBody>
          <a:bodyPr/>
          <a:lstStyle/>
          <a:p>
            <a:r>
              <a:rPr lang="en-GB" sz="3600" dirty="0" smtClean="0"/>
              <a:t>CSR: “For we are the builders”</a:t>
            </a:r>
            <a:endParaRPr lang="en-GB" sz="3600" dirty="0"/>
          </a:p>
        </p:txBody>
      </p:sp>
      <p:pic>
        <p:nvPicPr>
          <p:cNvPr id="2097154" name="Shape 424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t="5753"/>
          <a:stretch>
            <a:fillRect/>
          </a:stretch>
        </p:blipFill>
        <p:spPr>
          <a:xfrm>
            <a:off x="74967" y="1563615"/>
            <a:ext cx="8986239" cy="5157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7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>
          <a:xfrm>
            <a:off x="282584" y="260648"/>
            <a:ext cx="6758006" cy="939784"/>
          </a:xfrm>
        </p:spPr>
        <p:txBody>
          <a:bodyPr/>
          <a:lstStyle/>
          <a:p>
            <a:r>
              <a:rPr lang="en-GB" sz="3600" dirty="0" smtClean="0"/>
              <a:t>“A crisis of home ownership”</a:t>
            </a:r>
            <a:endParaRPr lang="en-GB" sz="3600" dirty="0"/>
          </a:p>
        </p:txBody>
      </p:sp>
      <p:pic>
        <p:nvPicPr>
          <p:cNvPr id="2097155" name="Picture 2" descr="A century of home ownership and renting"/>
          <p:cNvPicPr>
            <a:picLocks noChangeAspect="1" noChangeArrowheads="1"/>
          </p:cNvPicPr>
          <p:nvPr/>
        </p:nvPicPr>
        <p:blipFill rotWithShape="1">
          <a:blip r:embed="rId3" cstate="print"/>
          <a:srcRect b="89458"/>
          <a:stretch>
            <a:fillRect/>
          </a:stretch>
        </p:blipFill>
        <p:spPr bwMode="auto">
          <a:xfrm>
            <a:off x="1187624" y="1440160"/>
            <a:ext cx="6995908" cy="5373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77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>
          <a:xfrm>
            <a:off x="282584" y="260648"/>
            <a:ext cx="6758006" cy="939784"/>
          </a:xfrm>
        </p:spPr>
        <p:txBody>
          <a:bodyPr/>
          <a:lstStyle/>
          <a:p>
            <a:r>
              <a:rPr lang="en-GB" sz="3600" dirty="0" smtClean="0"/>
              <a:t>The government expects…</a:t>
            </a:r>
            <a:endParaRPr lang="en-GB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9"/>
          <a:stretch/>
        </p:blipFill>
        <p:spPr bwMode="auto">
          <a:xfrm>
            <a:off x="4499992" y="1340768"/>
            <a:ext cx="4464496" cy="541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3492297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/>
              <a:t>Starts by 2021: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5113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/>
          <a:srcRect l="27572" t="13442" r="28258" b="7377"/>
          <a:stretch/>
        </p:blipFill>
        <p:spPr bwMode="auto">
          <a:xfrm>
            <a:off x="2815497" y="1361330"/>
            <a:ext cx="5284895" cy="54767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88" y="321936"/>
            <a:ext cx="6758006" cy="939784"/>
          </a:xfrm>
        </p:spPr>
        <p:txBody>
          <a:bodyPr/>
          <a:lstStyle/>
          <a:p>
            <a:r>
              <a:rPr lang="en-GB" sz="3600" dirty="0" smtClean="0"/>
              <a:t>A sector ambition to deliver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 rot="20450429">
            <a:off x="-15763" y="3534469"/>
            <a:ext cx="4896544" cy="1138773"/>
          </a:xfrm>
          <a:prstGeom prst="rect">
            <a:avLst/>
          </a:prstGeom>
          <a:solidFill>
            <a:srgbClr val="003366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Where we are:</a:t>
            </a:r>
          </a:p>
          <a:p>
            <a:r>
              <a:rPr lang="en-GB" sz="3200" b="1" dirty="0" smtClean="0">
                <a:solidFill>
                  <a:schemeClr val="bg1"/>
                </a:solidFill>
              </a:rPr>
              <a:t>50,000 homes in 2014/15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524629">
            <a:off x="4299565" y="4082782"/>
            <a:ext cx="4896544" cy="1138773"/>
          </a:xfrm>
          <a:prstGeom prst="rect">
            <a:avLst/>
          </a:prstGeom>
          <a:solidFill>
            <a:srgbClr val="003366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Where we want to be:</a:t>
            </a:r>
          </a:p>
          <a:p>
            <a:r>
              <a:rPr lang="en-GB" sz="3200" b="1" dirty="0" smtClean="0">
                <a:solidFill>
                  <a:schemeClr val="bg1"/>
                </a:solidFill>
              </a:rPr>
              <a:t>120,000 homes by 2033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7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Federation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Federation_template</Template>
  <TotalTime>900</TotalTime>
  <Words>453</Words>
  <Application>Microsoft Office PowerPoint</Application>
  <PresentationFormat>On-screen Show (4:3)</PresentationFormat>
  <Paragraphs>100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Courier New</vt:lpstr>
      <vt:lpstr>Federation_template</vt:lpstr>
      <vt:lpstr>PowerPoint Presentation</vt:lpstr>
      <vt:lpstr>What I’ll cover today</vt:lpstr>
      <vt:lpstr>The housing election </vt:lpstr>
      <vt:lpstr>New housing and welfare policy</vt:lpstr>
      <vt:lpstr>In under one year…</vt:lpstr>
      <vt:lpstr>CSR: “For we are the builders”</vt:lpstr>
      <vt:lpstr>“A crisis of home ownership”</vt:lpstr>
      <vt:lpstr>The government expects…</vt:lpstr>
      <vt:lpstr>A sector ambition to deliver</vt:lpstr>
      <vt:lpstr>Voluntary right to buy</vt:lpstr>
      <vt:lpstr>Supported housing</vt:lpstr>
      <vt:lpstr>The rent cut</vt:lpstr>
      <vt:lpstr>We need to own our future</vt:lpstr>
      <vt:lpstr>Owning our Future: key points</vt:lpstr>
      <vt:lpstr>What we need now:</vt:lpstr>
      <vt:lpstr>PowerPoint Presentation</vt:lpstr>
    </vt:vector>
  </TitlesOfParts>
  <Company>National Housing Federation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</dc:creator>
  <cp:lastModifiedBy>Rebecca Smith [Sykes]</cp:lastModifiedBy>
  <cp:revision>56</cp:revision>
  <dcterms:created xsi:type="dcterms:W3CDTF">2015-12-01T11:12:43Z</dcterms:created>
  <dcterms:modified xsi:type="dcterms:W3CDTF">2016-04-14T13:41:38Z</dcterms:modified>
</cp:coreProperties>
</file>